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73" r:id="rId2"/>
    <p:sldId id="274" r:id="rId3"/>
    <p:sldId id="275" r:id="rId4"/>
    <p:sldId id="312" r:id="rId5"/>
    <p:sldId id="313" r:id="rId6"/>
    <p:sldId id="314" r:id="rId7"/>
    <p:sldId id="316" r:id="rId8"/>
    <p:sldId id="315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10" r:id="rId20"/>
    <p:sldId id="300" r:id="rId21"/>
    <p:sldId id="302" r:id="rId22"/>
    <p:sldId id="309" r:id="rId23"/>
    <p:sldId id="304" r:id="rId24"/>
    <p:sldId id="307" r:id="rId25"/>
    <p:sldId id="311" r:id="rId26"/>
    <p:sldId id="327" r:id="rId27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>
      <p:cViewPr varScale="1">
        <p:scale>
          <a:sx n="61" d="100"/>
          <a:sy n="61" d="100"/>
        </p:scale>
        <p:origin x="-104" y="-1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48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54D4857D-62A5-486B-9129-468003D7E020}" type="datetimeFigureOut">
              <a:rPr lang="en-US" smtClean="0"/>
              <a:pPr/>
              <a:t>6/23/20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2EBE4566-6F3A-4CC1-BD6C-9C510D05F1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760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2D2EF2CE-B28C-4ED4-8FD0-48BB3F48846A}" type="datetimeFigureOut">
              <a:rPr lang="en-US" smtClean="0"/>
              <a:pPr/>
              <a:t>6/23/20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61807874-5299-41B2-A37A-6AA3547857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58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07874-5299-41B2-A37A-6AA3547857F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21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Grp="1"/>
          </p:cNvSpPr>
          <p:nvPr>
            <p:ph type="subTitle" idx="1"/>
          </p:nvPr>
        </p:nvSpPr>
        <p:spPr>
          <a:xfrm>
            <a:off x="457200" y="5396132"/>
            <a:ext cx="8098302" cy="762000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16" name="Group 23"/>
          <p:cNvGrpSpPr/>
          <p:nvPr/>
        </p:nvGrpSpPr>
        <p:grpSpPr>
          <a:xfrm>
            <a:off x="14990" y="1976657"/>
            <a:ext cx="2042410" cy="533400"/>
            <a:chOff x="0" y="2000250"/>
            <a:chExt cx="3733800" cy="533400"/>
          </a:xfrm>
        </p:grpSpPr>
        <p:sp>
          <p:nvSpPr>
            <p:cNvPr id="30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7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1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8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6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0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3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grpSp>
        <p:nvGrpSpPr>
          <p:cNvPr id="29" name="Group 35"/>
          <p:cNvGrpSpPr/>
          <p:nvPr/>
        </p:nvGrpSpPr>
        <p:grpSpPr>
          <a:xfrm>
            <a:off x="8584055" y="1976657"/>
            <a:ext cx="552450" cy="542925"/>
            <a:chOff x="8667750" y="2000250"/>
            <a:chExt cx="476250" cy="542925"/>
          </a:xfrm>
        </p:grpSpPr>
        <p:sp>
          <p:nvSpPr>
            <p:cNvPr id="26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2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8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sp>
        <p:nvSpPr>
          <p:cNvPr id="24" name="Oval 28"/>
          <p:cNvSpPr/>
          <p:nvPr userDrawn="1"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3" name="Oval 28"/>
          <p:cNvSpPr/>
          <p:nvPr userDrawn="1"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5" name="Oval 28"/>
          <p:cNvSpPr/>
          <p:nvPr userDrawn="1"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4" name="Oval 28"/>
          <p:cNvSpPr/>
          <p:nvPr userDrawn="1"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9" name="Rectangle 3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6/23/20</a:t>
            </a:fld>
            <a:endParaRPr lang="en-US"/>
          </a:p>
        </p:txBody>
      </p:sp>
      <p:sp>
        <p:nvSpPr>
          <p:cNvPr id="25" name="Rectangle 35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31" name="Rectangle 36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  <p:sp>
        <p:nvSpPr>
          <p:cNvPr id="33" name="Rectangle 32"/>
          <p:cNvSpPr>
            <a:spLocks noGrp="1"/>
          </p:cNvSpPr>
          <p:nvPr>
            <p:ph type="title" hasCustomPrompt="1"/>
          </p:nvPr>
        </p:nvSpPr>
        <p:spPr>
          <a:xfrm>
            <a:off x="2057400" y="281352"/>
            <a:ext cx="6509239" cy="3886200"/>
          </a:xfrm>
          <a:scene3d>
            <a:camera prst="orthographicFront"/>
            <a:lightRig rig="threePt" dir="t"/>
          </a:scene3d>
          <a:sp3d/>
        </p:spPr>
        <p:txBody>
          <a:bodyPr vert="horz" anchor="ctr">
            <a:normAutofit/>
          </a:bodyPr>
          <a:lstStyle>
            <a:lvl1pPr algn="ctr">
              <a:lnSpc>
                <a:spcPct val="100000"/>
              </a:lnSpc>
              <a:defRPr kumimoji="0" lang="en-US" sz="7200" b="1" i="0" u="none" strike="noStrike" kern="0" cap="none" spc="0" normalizeH="0" baseline="0" noProof="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Show Title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6/23/20</a:t>
            </a:fld>
            <a:endParaRPr lang="en-US"/>
          </a:p>
        </p:txBody>
      </p:sp>
      <p:sp>
        <p:nvSpPr>
          <p:cNvPr id="27" name="Rectangl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4" name="Rectangle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  <p:sp>
        <p:nvSpPr>
          <p:cNvPr id="28" name="Rectangle 14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6/23/20</a:t>
            </a:fld>
            <a:endParaRPr lang="en-US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extLst/>
          </a:lstStyle>
          <a:p>
            <a:endParaRPr lang="en-US"/>
          </a:p>
        </p:txBody>
      </p:sp>
      <p:sp>
        <p:nvSpPr>
          <p:cNvPr id="12" name="Rectangl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/>
          </a:p>
        </p:txBody>
      </p:sp>
      <p:sp>
        <p:nvSpPr>
          <p:cNvPr id="27" name="Rectangle 6"/>
          <p:cNvSpPr>
            <a:spLocks noGrp="1"/>
          </p:cNvSpPr>
          <p:nvPr>
            <p:ph type="title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>
            <a:normAutofit/>
          </a:bodyPr>
          <a:lstStyle>
            <a:lvl1pPr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Trebuchet MS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mple Question &amp; 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6/23/20</a:t>
            </a:fld>
            <a:endParaRPr lang="en-US"/>
          </a:p>
        </p:txBody>
      </p:sp>
      <p:sp>
        <p:nvSpPr>
          <p:cNvPr id="2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31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13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>
              <a:buFontTx/>
              <a:buNone/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lang="en-US" dirty="0" smtClean="0"/>
              <a:t>Click to add answer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>
        <p:tmplLst>
          <p:tmpl lvl="1">
            <p:tnLst>
              <p:par>
                <p:cTn xmlns:p14="http://schemas.microsoft.com/office/powerpoint/2010/main"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tailed Question &amp; 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6/23/20</a:t>
            </a:fld>
            <a:endParaRPr lang="en-US"/>
          </a:p>
        </p:txBody>
      </p:sp>
      <p:sp>
        <p:nvSpPr>
          <p:cNvPr id="28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25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>
              <a:buFontTx/>
              <a:buNone/>
              <a:defRPr kumimoji="0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lang="en-US" dirty="0" smtClean="0"/>
              <a:t>Click to add answer</a:t>
            </a:r>
            <a:endParaRPr lang="en-US" dirty="0"/>
          </a:p>
        </p:txBody>
      </p:sp>
      <p:sp>
        <p:nvSpPr>
          <p:cNvPr id="22" name="Rectangle 9"/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3124200"/>
            <a:ext cx="5105400" cy="1981200"/>
          </a:xfrm>
        </p:spPr>
        <p:txBody>
          <a:bodyPr vert="horz"/>
          <a:lstStyle>
            <a:lvl1pPr algn="ctr">
              <a:buFontTx/>
              <a:buNone/>
              <a:defRPr i="1" baseline="0"/>
            </a:lvl1pPr>
            <a:extLst/>
          </a:lstStyle>
          <a:p>
            <a:pPr lvl="0"/>
            <a:r>
              <a:rPr lang="en-US" dirty="0" smtClean="0"/>
              <a:t>Click to add detail to the answer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 build="p">
        <p:tmplLst>
          <p:tmpl lvl="1">
            <p:tnLst>
              <p:par>
                <p:cTn xmlns:p14="http://schemas.microsoft.com/office/powerpoint/2010/main"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xmlns:p14="http://schemas.microsoft.com/office/powerpoint/2010/main"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 Question (Answer: Tr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6/23/20</a:t>
            </a:fld>
            <a:endParaRPr lang="en-US"/>
          </a:p>
        </p:txBody>
      </p:sp>
      <p:sp>
        <p:nvSpPr>
          <p:cNvPr id="11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8" name="Answer Base"/>
          <p:cNvSpPr txBox="1"/>
          <p:nvPr userDrawn="1"/>
        </p:nvSpPr>
        <p:spPr>
          <a:xfrm>
            <a:off x="182880" y="1676400"/>
            <a:ext cx="8321040" cy="182880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rtl="0" latinLnBrk="0">
              <a:spcBef>
                <a:spcPct val="20000"/>
              </a:spcBef>
              <a:buNone/>
            </a:pP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TRUE</a:t>
            </a:r>
            <a:r>
              <a:rPr lang="en-US" sz="7200" baseline="0" dirty="0" smtClean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or FALSE?</a:t>
            </a:r>
            <a:endParaRPr lang="en-US" sz="7200" dirty="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7" name="Answer"/>
          <p:cNvSpPr/>
          <p:nvPr userDrawn="1"/>
        </p:nvSpPr>
        <p:spPr>
          <a:xfrm>
            <a:off x="182880" y="1676400"/>
            <a:ext cx="832104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indent="0" algn="ctr" latinLnBrk="0">
              <a:spcBef>
                <a:spcPct val="20000"/>
              </a:spcBef>
              <a:buNone/>
            </a:pPr>
            <a:r>
              <a:rPr lang="en-US" sz="720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TRUE </a:t>
            </a:r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or FALSE?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 Question (Answer: Fals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6/23/20</a:t>
            </a:fld>
            <a:endParaRPr lang="en-US"/>
          </a:p>
        </p:txBody>
      </p:sp>
      <p:sp>
        <p:nvSpPr>
          <p:cNvPr id="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28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>
              <a:defRPr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Click to add question</a:t>
            </a:r>
            <a:endParaRPr lang="en-US" dirty="0"/>
          </a:p>
        </p:txBody>
      </p:sp>
      <p:sp>
        <p:nvSpPr>
          <p:cNvPr id="29" name="Answer Base"/>
          <p:cNvSpPr txBox="1"/>
          <p:nvPr userDrawn="1"/>
        </p:nvSpPr>
        <p:spPr>
          <a:xfrm>
            <a:off x="228600" y="1600200"/>
            <a:ext cx="8229600" cy="1293926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rtl="0" latinLnBrk="0">
              <a:spcBef>
                <a:spcPct val="20000"/>
              </a:spcBef>
              <a:buNone/>
            </a:pP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TRUE</a:t>
            </a:r>
            <a:r>
              <a:rPr lang="en-US" sz="7200" baseline="0" dirty="0" smtClean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lang="en-US" sz="7200" dirty="0" smtClean="0">
                <a:solidFill>
                  <a:schemeClr val="tx1">
                    <a:alpha val="40000"/>
                  </a:schemeClr>
                </a:solidFill>
              </a:rPr>
              <a:t>or FALSE?</a:t>
            </a:r>
            <a:endParaRPr lang="en-US" sz="7200" dirty="0">
              <a:solidFill>
                <a:schemeClr val="tx1">
                  <a:alpha val="40000"/>
                </a:schemeClr>
              </a:solidFill>
            </a:endParaRPr>
          </a:p>
        </p:txBody>
      </p:sp>
      <p:sp>
        <p:nvSpPr>
          <p:cNvPr id="7" name="Answer"/>
          <p:cNvSpPr/>
          <p:nvPr userDrawn="1"/>
        </p:nvSpPr>
        <p:spPr>
          <a:xfrm>
            <a:off x="228600" y="1600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algn="ctr"/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TRUE or </a:t>
            </a:r>
            <a:r>
              <a:rPr lang="en-US" sz="7200" dirty="0" smtClean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FALSE</a:t>
            </a:r>
            <a:r>
              <a:rPr lang="en-US" sz="7200" dirty="0" smtClean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tem Match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1</a:t>
            </a:r>
            <a:endParaRPr lang="en-US" dirty="0"/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2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3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4</a:t>
            </a:r>
            <a:endParaRPr lang="en-US" dirty="0"/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item 5</a:t>
            </a:r>
            <a:endParaRPr lang="en-US" dirty="0"/>
          </a:p>
        </p:txBody>
      </p:sp>
      <p:sp>
        <p:nvSpPr>
          <p:cNvPr id="20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>
              <a:defRPr/>
            </a:lvl1pPr>
            <a:extLst/>
          </a:lstStyle>
          <a:p>
            <a:fld id="{1BEBB2CB-903D-46EF-8227-E770ED8FF514}" type="datetimeFigureOut">
              <a:rPr lang="en-US" smtClean="0"/>
              <a:pPr/>
              <a:t>6/23/20</a:t>
            </a:fld>
            <a:endParaRPr lang="en-US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 hasCustomPrompt="1"/>
          </p:nvPr>
        </p:nvSpPr>
        <p:spPr>
          <a:xfrm>
            <a:off x="48006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5</a:t>
            </a:r>
            <a:endParaRPr lang="en-US" dirty="0"/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 hasCustomPrompt="1"/>
          </p:nvPr>
        </p:nvSpPr>
        <p:spPr>
          <a:xfrm>
            <a:off x="48006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3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 hasCustomPrompt="1"/>
          </p:nvPr>
        </p:nvSpPr>
        <p:spPr>
          <a:xfrm>
            <a:off x="48006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1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6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2</a:t>
            </a:r>
            <a:endParaRPr lang="en-US" dirty="0"/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48006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>
              <a:buFontTx/>
              <a:buNone/>
              <a:defRPr/>
            </a:lvl1pPr>
            <a:lvl2pPr>
              <a:buFontTx/>
              <a:buChar char="•"/>
              <a:defRPr/>
            </a:lvl2pPr>
            <a:lvl3pPr>
              <a:buFontTx/>
              <a:buChar char="•"/>
              <a:defRPr/>
            </a:lvl3pPr>
            <a:lvl4pPr>
              <a:buFontTx/>
              <a:buChar char="•"/>
              <a:defRPr/>
            </a:lvl4pPr>
            <a:lvl5pPr>
              <a:buFontTx/>
              <a:buChar char="•"/>
              <a:defRPr/>
            </a:lvl5pPr>
            <a:extLst/>
          </a:lstStyle>
          <a:p>
            <a:pPr lvl="0"/>
            <a:r>
              <a:rPr lang="en-US" dirty="0" smtClean="0"/>
              <a:t>Click to add match 4</a:t>
            </a:r>
            <a:endParaRPr lang="en-US" dirty="0"/>
          </a:p>
        </p:txBody>
      </p:sp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algn="l">
              <a:defRPr i="1" baseline="0"/>
            </a:lvl1pPr>
            <a:extLst/>
          </a:lstStyle>
          <a:p>
            <a:r>
              <a:rPr lang="en-US" dirty="0" smtClean="0"/>
              <a:t>Click to type your question</a:t>
            </a:r>
            <a:endParaRPr lang="en-US" dirty="0"/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3" name="Straight Connector 23"/>
          <p:cNvCxnSpPr>
            <a:stCxn id="16" idx="3"/>
            <a:endCxn id="18" idx="1"/>
          </p:cNvCxnSpPr>
          <p:nvPr/>
        </p:nvCxnSpPr>
        <p:spPr>
          <a:xfrm>
            <a:off x="3886200" y="22860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9" idx="1"/>
          </p:cNvCxnSpPr>
          <p:nvPr/>
        </p:nvCxnSpPr>
        <p:spPr>
          <a:xfrm>
            <a:off x="3886200" y="32004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3"/>
          <p:cNvCxnSpPr>
            <a:stCxn id="13" idx="3"/>
            <a:endCxn id="17" idx="1"/>
          </p:cNvCxnSpPr>
          <p:nvPr/>
        </p:nvCxnSpPr>
        <p:spPr>
          <a:xfrm flipV="1">
            <a:off x="3886200" y="32004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23"/>
          <p:cNvCxnSpPr>
            <a:stCxn id="14" idx="3"/>
            <a:endCxn id="21" idx="1"/>
          </p:cNvCxnSpPr>
          <p:nvPr/>
        </p:nvCxnSpPr>
        <p:spPr>
          <a:xfrm>
            <a:off x="3886200" y="50292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Connector 23"/>
          <p:cNvCxnSpPr>
            <a:stCxn id="10" idx="3"/>
            <a:endCxn id="15" idx="1"/>
          </p:cNvCxnSpPr>
          <p:nvPr/>
        </p:nvCxnSpPr>
        <p:spPr>
          <a:xfrm flipV="1">
            <a:off x="3886200" y="2286000"/>
            <a:ext cx="914400" cy="36576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>
          <a:xfrm>
            <a:off x="914400" y="457200"/>
            <a:ext cx="76962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3"/>
          <p:cNvSpPr>
            <a:spLocks noGrp="1"/>
          </p:cNvSpPr>
          <p:nvPr>
            <p:ph type="body" idx="1"/>
          </p:nvPr>
        </p:nvSpPr>
        <p:spPr>
          <a:xfrm>
            <a:off x="914400" y="1905000"/>
            <a:ext cx="7467600" cy="42211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9" name="Rectangle 4"/>
          <p:cNvSpPr>
            <a:spLocks noGrp="1"/>
          </p:cNvSpPr>
          <p:nvPr>
            <p:ph type="dt" sz="half" idx="2"/>
          </p:nvPr>
        </p:nvSpPr>
        <p:spPr>
          <a:xfrm>
            <a:off x="6705600" y="6248400"/>
            <a:ext cx="1828800" cy="323850"/>
          </a:xfrm>
          <a:prstGeom prst="rect">
            <a:avLst/>
          </a:prstGeom>
        </p:spPr>
        <p:txBody>
          <a:bodyPr vert="horz" anchor="ctr"/>
          <a:lstStyle>
            <a:lvl1pPr>
              <a:defRPr sz="1100"/>
            </a:lvl1pPr>
            <a:extLst/>
          </a:lstStyle>
          <a:p>
            <a:pPr algn="r"/>
            <a:fld id="{8F67D422-08A8-451B-9A67-21962FC4B660}" type="datetimeFigureOut">
              <a:rPr lang="en-US" sz="1100" smtClean="0"/>
              <a:pPr algn="r"/>
              <a:t>6/23/20</a:t>
            </a:fld>
            <a:endParaRPr lang="en-US" sz="1050" dirty="0"/>
          </a:p>
        </p:txBody>
      </p:sp>
      <p:sp>
        <p:nvSpPr>
          <p:cNvPr id="18" name="Rectangle 5"/>
          <p:cNvSpPr>
            <a:spLocks noGrp="1"/>
          </p:cNvSpPr>
          <p:nvPr>
            <p:ph type="ftr" sz="quarter" idx="3"/>
          </p:nvPr>
        </p:nvSpPr>
        <p:spPr>
          <a:xfrm>
            <a:off x="457200" y="6248400"/>
            <a:ext cx="3260886" cy="323850"/>
          </a:xfrm>
          <a:prstGeom prst="rect">
            <a:avLst/>
          </a:prstGeom>
        </p:spPr>
        <p:txBody>
          <a:bodyPr vert="horz"/>
          <a:lstStyle>
            <a:lvl1pPr>
              <a:defRPr sz="1200"/>
            </a:lvl1pPr>
            <a:extLst/>
          </a:lstStyle>
          <a:p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714936" y="6151098"/>
            <a:ext cx="429064" cy="457200"/>
          </a:xfrm>
          <a:prstGeom prst="rect">
            <a:avLst/>
          </a:prstGeom>
        </p:spPr>
        <p:txBody>
          <a:bodyPr vert="horz" anchor="ctr"/>
          <a:lstStyle>
            <a:lvl1pPr>
              <a:defRPr sz="1200"/>
            </a:lvl1pPr>
            <a:extLst/>
          </a:lstStyle>
          <a:p>
            <a:fld id="{169B2101-2E9F-420A-91A3-890890D84497}" type="slidenum">
              <a:rPr lang="en-US" sz="1200" smtClean="0"/>
              <a:pPr/>
              <a:t>‹#›</a:t>
            </a:fld>
            <a:endParaRPr lang="en-US" sz="1200" dirty="0"/>
          </a:p>
        </p:txBody>
      </p:sp>
      <p:grpSp>
        <p:nvGrpSpPr>
          <p:cNvPr id="2" name="Group 23"/>
          <p:cNvGrpSpPr/>
          <p:nvPr/>
        </p:nvGrpSpPr>
        <p:grpSpPr>
          <a:xfrm>
            <a:off x="11555" y="2000250"/>
            <a:ext cx="133350" cy="533400"/>
            <a:chOff x="0" y="2000250"/>
            <a:chExt cx="3733800" cy="533400"/>
          </a:xfrm>
        </p:grpSpPr>
        <p:sp>
          <p:nvSpPr>
            <p:cNvPr id="3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4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2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1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31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grpSp>
        <p:nvGrpSpPr>
          <p:cNvPr id="10" name="Group 35"/>
          <p:cNvGrpSpPr/>
          <p:nvPr/>
        </p:nvGrpSpPr>
        <p:grpSpPr>
          <a:xfrm>
            <a:off x="8584055" y="2000250"/>
            <a:ext cx="552450" cy="542925"/>
            <a:chOff x="8667750" y="2000250"/>
            <a:chExt cx="476250" cy="542925"/>
          </a:xfrm>
        </p:grpSpPr>
        <p:sp>
          <p:nvSpPr>
            <p:cNvPr id="13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24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9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30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 dirty="0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6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lang="en-US"/>
            </a:p>
          </p:txBody>
        </p:sp>
      </p:grpSp>
      <p:sp>
        <p:nvSpPr>
          <p:cNvPr id="23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57400" y="281352"/>
            <a:ext cx="6509239" cy="3886200"/>
          </a:xfrm>
        </p:spPr>
        <p:txBody>
          <a:bodyPr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 w="0">
                  <a:solidFill>
                    <a:srgbClr val="FFFFFF"/>
                  </a:solidFill>
                  <a:prstDash val="solid"/>
                </a:ln>
                <a:gradFill flip="none" rotWithShape="1">
                  <a:gsLst>
                    <a:gs pos="50000">
                      <a:srgbClr val="FF660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080000" scaled="0"/>
                  <a:tileRect/>
                </a:gradFill>
                <a:effectLst/>
                <a:uLnTx/>
                <a:uFillTx/>
              </a:rPr>
              <a:t>Nutrition Basics</a:t>
            </a:r>
            <a:br>
              <a:rPr kumimoji="0" lang="en-US" sz="4800" b="1" i="0" u="none" strike="noStrike" kern="0" cap="none" spc="0" normalizeH="0" baseline="0" noProof="0" dirty="0" smtClean="0">
                <a:ln w="0">
                  <a:solidFill>
                    <a:srgbClr val="FFFFFF"/>
                  </a:solidFill>
                  <a:prstDash val="solid"/>
                </a:ln>
                <a:gradFill flip="none" rotWithShape="1">
                  <a:gsLst>
                    <a:gs pos="50000">
                      <a:srgbClr val="FF660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080000" scaled="0"/>
                  <a:tileRect/>
                </a:gradFill>
                <a:effectLst/>
                <a:uLnTx/>
                <a:uFillTx/>
              </a:rPr>
            </a:br>
            <a:r>
              <a:rPr lang="en-US" sz="3200" dirty="0" smtClean="0">
                <a:gradFill flip="none" rotWithShape="1">
                  <a:gsLst>
                    <a:gs pos="50000">
                      <a:srgbClr val="FF660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080000" scaled="0"/>
                  <a:tileRect/>
                </a:gradFill>
                <a:effectLst/>
              </a:rPr>
              <a:t>Nutrition Lesson #1</a:t>
            </a:r>
          </a:p>
        </p:txBody>
      </p:sp>
    </p:spTree>
    <p:extLst>
      <p:ext uri="{BB962C8B-B14F-4D97-AF65-F5344CB8AC3E}">
        <p14:creationId xmlns:p14="http://schemas.microsoft.com/office/powerpoint/2010/main" val="1101887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905000"/>
            <a:ext cx="74676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Nutrition is the process of consuming, absorbing, and using nutrients needed by the body for growth, development, and maintenance of life. To receive adequate, appropriate nutrition, people need to consume a healthy diet, which consists of a variety of nutrients- the substances in foods that nourish the body.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Overview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02597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 the basics of nutrition</a:t>
            </a:r>
          </a:p>
          <a:p>
            <a:r>
              <a:rPr lang="en-US" dirty="0" smtClean="0"/>
              <a:t>Understand the role of nutrients in the human body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Lesson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856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905000"/>
            <a:ext cx="74676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Substances required by the body to perform its basic functions. </a:t>
            </a:r>
          </a:p>
          <a:p>
            <a:r>
              <a:rPr lang="en-US" dirty="0" smtClean="0"/>
              <a:t>Must be obtained from diet; the human body does not synthesize or produce them.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Nutrients have one or more of three basic functions: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Provide energy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Contribute to body structure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Regulate chemical processes in the body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These allow us to detect and respond to environmental surroundings, move, excrete waste, breathe, grow, and reproduce.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Nutrients?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138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Carbohydrates</a:t>
            </a:r>
          </a:p>
          <a:p>
            <a:r>
              <a:rPr lang="en-US" dirty="0" smtClean="0"/>
              <a:t>Lipids </a:t>
            </a:r>
          </a:p>
          <a:p>
            <a:r>
              <a:rPr lang="en-US" dirty="0" smtClean="0"/>
              <a:t>Proteins</a:t>
            </a:r>
          </a:p>
          <a:p>
            <a:r>
              <a:rPr lang="en-US" dirty="0" smtClean="0"/>
              <a:t>Water</a:t>
            </a:r>
          </a:p>
          <a:p>
            <a:r>
              <a:rPr lang="en-US" dirty="0" smtClean="0"/>
              <a:t>Minerals</a:t>
            </a:r>
          </a:p>
          <a:p>
            <a:r>
              <a:rPr lang="en-US" dirty="0" smtClean="0"/>
              <a:t>Vitamins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Classes of Nutrients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720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905000"/>
            <a:ext cx="7467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Nutrients that are needed in large amounts: </a:t>
            </a:r>
          </a:p>
          <a:p>
            <a:pPr lvl="1"/>
            <a:r>
              <a:rPr lang="en-US" dirty="0"/>
              <a:t>Carbohydrates</a:t>
            </a:r>
          </a:p>
          <a:p>
            <a:pPr lvl="1"/>
            <a:r>
              <a:rPr lang="en-US" dirty="0"/>
              <a:t>Lipids</a:t>
            </a:r>
          </a:p>
          <a:p>
            <a:pPr lvl="1"/>
            <a:r>
              <a:rPr lang="en-US" dirty="0"/>
              <a:t>Proteins</a:t>
            </a:r>
          </a:p>
          <a:p>
            <a:r>
              <a:rPr lang="en-US" dirty="0" smtClean="0"/>
              <a:t>Metabolically processed into cellular energy</a:t>
            </a:r>
          </a:p>
          <a:p>
            <a:pPr lvl="1"/>
            <a:r>
              <a:rPr lang="en-US" dirty="0"/>
              <a:t>Energy comes from their chemical bonds that is then utilized to perform work</a:t>
            </a:r>
          </a:p>
          <a:p>
            <a:pPr lvl="1"/>
            <a:r>
              <a:rPr lang="en-US" dirty="0"/>
              <a:t>Unit of measurement of food energy is the calorie</a:t>
            </a:r>
          </a:p>
          <a:p>
            <a:pPr lvl="2"/>
            <a:r>
              <a:rPr lang="en-US" dirty="0"/>
              <a:t>1 Calorie “C” = 1 kilocalorie (one thousand calories, denoted on nutrition food labels with a small “c”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Water is also a macronutrient because the body requires large amounts of it, but it does not yield calories.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Macronutrients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420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905000"/>
            <a:ext cx="7467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Molecules composed of carbon, hydrogen, and oxygen. </a:t>
            </a:r>
          </a:p>
          <a:p>
            <a:r>
              <a:rPr lang="en-US" dirty="0" smtClean="0"/>
              <a:t>Major sources are:</a:t>
            </a:r>
          </a:p>
          <a:p>
            <a:pPr lvl="1"/>
            <a:r>
              <a:rPr lang="en-US" dirty="0" smtClean="0"/>
              <a:t>Grains</a:t>
            </a:r>
          </a:p>
          <a:p>
            <a:pPr lvl="1"/>
            <a:r>
              <a:rPr lang="en-US" dirty="0" smtClean="0"/>
              <a:t>Milk</a:t>
            </a:r>
          </a:p>
          <a:p>
            <a:pPr lvl="1"/>
            <a:r>
              <a:rPr lang="en-US" dirty="0" smtClean="0"/>
              <a:t>Fruits</a:t>
            </a:r>
          </a:p>
          <a:p>
            <a:pPr lvl="1"/>
            <a:r>
              <a:rPr lang="en-US" dirty="0" smtClean="0"/>
              <a:t>Starchy vegetables</a:t>
            </a:r>
          </a:p>
          <a:p>
            <a:r>
              <a:rPr lang="en-US" dirty="0" smtClean="0"/>
              <a:t>Broadly classified based on their chemical structure:</a:t>
            </a:r>
          </a:p>
          <a:p>
            <a:pPr lvl="1"/>
            <a:r>
              <a:rPr lang="en-US" dirty="0" smtClean="0"/>
              <a:t>Simple: sucrose; glucose</a:t>
            </a:r>
          </a:p>
          <a:p>
            <a:pPr lvl="1"/>
            <a:r>
              <a:rPr lang="en-US" dirty="0" smtClean="0"/>
              <a:t>Complex: long chains of simple sugars get broken down into mostly glucose; fiber; glycogen; starch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Carbohydrates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268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Storage </a:t>
            </a:r>
            <a:r>
              <a:rPr lang="en-US" dirty="0"/>
              <a:t>molecule of carbohydrates for humans is called </a:t>
            </a:r>
            <a:r>
              <a:rPr lang="en-US" dirty="0" smtClean="0"/>
              <a:t>glycogen.</a:t>
            </a:r>
          </a:p>
          <a:p>
            <a:r>
              <a:rPr lang="en-US" dirty="0" smtClean="0"/>
              <a:t>Function: Provide a ready source of energy for the body and provide structural constituents for the formation of cells.</a:t>
            </a:r>
          </a:p>
          <a:p>
            <a:r>
              <a:rPr lang="en-US" dirty="0" smtClean="0"/>
              <a:t>Essential for proper functioning of the nervous system, heart, and kidneys.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1 </a:t>
            </a:r>
            <a:r>
              <a:rPr lang="en-US" dirty="0"/>
              <a:t>gram of digestible carbohydrates creates 4 kilocalories of energy for the cells in the body to perform 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456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905000"/>
            <a:ext cx="7467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Family of molecules also composed of carbon, hydrogen, and oxygen, but are insoluble in water. </a:t>
            </a:r>
          </a:p>
          <a:p>
            <a:r>
              <a:rPr lang="en-US" dirty="0" smtClean="0"/>
              <a:t>Found predominantly in: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utter</a:t>
            </a:r>
          </a:p>
          <a:p>
            <a:pPr lvl="1"/>
            <a:r>
              <a:rPr lang="en-US" dirty="0" smtClean="0"/>
              <a:t>Oils</a:t>
            </a:r>
          </a:p>
          <a:p>
            <a:pPr lvl="1"/>
            <a:r>
              <a:rPr lang="en-US" dirty="0" smtClean="0"/>
              <a:t>Meats</a:t>
            </a:r>
          </a:p>
          <a:p>
            <a:pPr lvl="1"/>
            <a:r>
              <a:rPr lang="en-US" dirty="0" smtClean="0"/>
              <a:t>Dairy products</a:t>
            </a:r>
          </a:p>
          <a:p>
            <a:pPr lvl="1"/>
            <a:r>
              <a:rPr lang="en-US" dirty="0" smtClean="0"/>
              <a:t>Nuts and seeds</a:t>
            </a:r>
          </a:p>
          <a:p>
            <a:r>
              <a:rPr lang="en-US" dirty="0" smtClean="0"/>
              <a:t>Three main types:</a:t>
            </a:r>
          </a:p>
          <a:p>
            <a:pPr lvl="1"/>
            <a:r>
              <a:rPr lang="en-US" dirty="0" smtClean="0"/>
              <a:t>Triglycerides</a:t>
            </a:r>
          </a:p>
          <a:p>
            <a:pPr lvl="1"/>
            <a:r>
              <a:rPr lang="en-US" dirty="0" smtClean="0"/>
              <a:t>Phospholipids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terols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Lipids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073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</a:t>
            </a:r>
            <a:r>
              <a:rPr lang="en-US" dirty="0" smtClean="0"/>
              <a:t>job of lipids (fats) </a:t>
            </a:r>
            <a:r>
              <a:rPr lang="en-US" dirty="0"/>
              <a:t>is to provide or store energy</a:t>
            </a:r>
          </a:p>
          <a:p>
            <a:r>
              <a:rPr lang="en-US" dirty="0"/>
              <a:t>Other jobs: </a:t>
            </a:r>
            <a:endParaRPr lang="en-US" dirty="0" smtClean="0"/>
          </a:p>
          <a:p>
            <a:pPr lvl="1"/>
            <a:r>
              <a:rPr lang="en-US" dirty="0"/>
              <a:t>M</a:t>
            </a:r>
            <a:r>
              <a:rPr lang="en-US" dirty="0" smtClean="0"/>
              <a:t>ajor </a:t>
            </a:r>
            <a:r>
              <a:rPr lang="en-US" dirty="0"/>
              <a:t>component of cell </a:t>
            </a:r>
            <a:r>
              <a:rPr lang="en-US" dirty="0" smtClean="0"/>
              <a:t>membranes and also functions as signaling molecules for proper cellular communications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urrounds </a:t>
            </a:r>
            <a:r>
              <a:rPr lang="en-US" dirty="0"/>
              <a:t>and protects </a:t>
            </a:r>
            <a:r>
              <a:rPr lang="en-US" dirty="0" smtClean="0"/>
              <a:t>organs</a:t>
            </a:r>
            <a:endParaRPr lang="en-US" dirty="0"/>
          </a:p>
          <a:p>
            <a:pPr lvl="1"/>
            <a:r>
              <a:rPr lang="en-US" dirty="0"/>
              <a:t>P</a:t>
            </a:r>
            <a:r>
              <a:rPr lang="en-US" dirty="0" smtClean="0"/>
              <a:t>rovides insulation</a:t>
            </a:r>
            <a:endParaRPr lang="en-US" dirty="0"/>
          </a:p>
          <a:p>
            <a:pPr lvl="1"/>
            <a:r>
              <a:rPr lang="en-US" dirty="0"/>
              <a:t>R</a:t>
            </a:r>
            <a:r>
              <a:rPr lang="en-US" dirty="0" smtClean="0"/>
              <a:t>egulates </a:t>
            </a:r>
            <a:r>
              <a:rPr lang="en-US" dirty="0"/>
              <a:t>other major functions in the body.</a:t>
            </a:r>
          </a:p>
          <a:p>
            <a:r>
              <a:rPr lang="en-US" dirty="0"/>
              <a:t>Lipids provide more energy per gram than carbohydrates:</a:t>
            </a:r>
          </a:p>
          <a:p>
            <a:pPr lvl="1"/>
            <a:r>
              <a:rPr lang="en-US" dirty="0"/>
              <a:t>9 kilocalories/gram vs. 4 kilocalories/gram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98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752600"/>
            <a:ext cx="7467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Macromolecules composed of chains of subunits called amino acids</a:t>
            </a:r>
          </a:p>
          <a:p>
            <a:pPr lvl="1"/>
            <a:r>
              <a:rPr lang="en-US" dirty="0" smtClean="0"/>
              <a:t>Amino </a:t>
            </a:r>
            <a:r>
              <a:rPr lang="en-US" dirty="0"/>
              <a:t>acids are composed of carbon, oxygen, hydrogen, and nitrogen.</a:t>
            </a:r>
          </a:p>
          <a:p>
            <a:r>
              <a:rPr lang="en-US" dirty="0" smtClean="0"/>
              <a:t>Sources:</a:t>
            </a:r>
          </a:p>
          <a:p>
            <a:pPr lvl="1"/>
            <a:r>
              <a:rPr lang="en-US" dirty="0" smtClean="0"/>
              <a:t>Meats</a:t>
            </a:r>
          </a:p>
          <a:p>
            <a:pPr lvl="1"/>
            <a:r>
              <a:rPr lang="en-US" dirty="0" smtClean="0"/>
              <a:t>Dairy products</a:t>
            </a:r>
          </a:p>
          <a:p>
            <a:pPr lvl="1"/>
            <a:r>
              <a:rPr lang="en-US" dirty="0" smtClean="0"/>
              <a:t>Seafood</a:t>
            </a:r>
          </a:p>
          <a:p>
            <a:pPr lvl="1"/>
            <a:r>
              <a:rPr lang="en-US" dirty="0" smtClean="0"/>
              <a:t>Plant-based foods such as soy</a:t>
            </a:r>
            <a:endParaRPr lang="en-US" dirty="0"/>
          </a:p>
          <a:p>
            <a:r>
              <a:rPr lang="en-US" dirty="0" smtClean="0"/>
              <a:t>Purpose:</a:t>
            </a:r>
          </a:p>
          <a:p>
            <a:pPr lvl="1"/>
            <a:r>
              <a:rPr lang="en-US" dirty="0" smtClean="0"/>
              <a:t>Necessary for tissue formation, cell reparation, and hormone and enzyme production</a:t>
            </a:r>
            <a:endParaRPr lang="en-US" dirty="0"/>
          </a:p>
          <a:p>
            <a:pPr lvl="1"/>
            <a:r>
              <a:rPr lang="en-US" dirty="0"/>
              <a:t>Aids in conducting most chemical reactions in the body</a:t>
            </a:r>
          </a:p>
          <a:p>
            <a:pPr lvl="1"/>
            <a:r>
              <a:rPr lang="en-US" dirty="0"/>
              <a:t>Provides </a:t>
            </a:r>
            <a:r>
              <a:rPr lang="en-US" dirty="0" smtClean="0"/>
              <a:t>energy</a:t>
            </a:r>
          </a:p>
          <a:p>
            <a:pPr marL="342900" lvl="1" indent="-342900">
              <a:buFontTx/>
              <a:buChar char="•"/>
            </a:pPr>
            <a:r>
              <a:rPr lang="en-US" dirty="0"/>
              <a:t>Provides 4 kilocalories of energy per gram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742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Composed of two </a:t>
            </a:r>
            <a:r>
              <a:rPr lang="en-US" dirty="0" err="1" smtClean="0"/>
              <a:t>hydrogens</a:t>
            </a:r>
            <a:r>
              <a:rPr lang="en-US" dirty="0" smtClean="0"/>
              <a:t> and one oxygen per molecule of water</a:t>
            </a:r>
          </a:p>
          <a:p>
            <a:r>
              <a:rPr lang="en-US" dirty="0" smtClean="0"/>
              <a:t>More than 60% of your total body weight is water</a:t>
            </a:r>
          </a:p>
          <a:p>
            <a:r>
              <a:rPr lang="en-US" dirty="0" smtClean="0"/>
              <a:t>Purpose:</a:t>
            </a:r>
          </a:p>
          <a:p>
            <a:pPr lvl="1"/>
            <a:r>
              <a:rPr lang="en-US" dirty="0" smtClean="0"/>
              <a:t>Transports essential nutrients to all body parts</a:t>
            </a:r>
          </a:p>
          <a:p>
            <a:pPr lvl="1"/>
            <a:r>
              <a:rPr lang="en-US" dirty="0" smtClean="0"/>
              <a:t>Transports waste products for disposal</a:t>
            </a:r>
          </a:p>
          <a:p>
            <a:pPr lvl="1"/>
            <a:r>
              <a:rPr lang="en-US" dirty="0" smtClean="0"/>
              <a:t>Cushioning of organs</a:t>
            </a:r>
          </a:p>
          <a:p>
            <a:pPr lvl="1"/>
            <a:r>
              <a:rPr lang="en-US" dirty="0" smtClean="0"/>
              <a:t>Regulation of body temperature</a:t>
            </a:r>
          </a:p>
          <a:p>
            <a:r>
              <a:rPr lang="en-US" dirty="0" smtClean="0"/>
              <a:t>On average, an adult consumes just over two liters of water per day from food and drink combined</a:t>
            </a:r>
          </a:p>
          <a:p>
            <a:pPr lvl="1"/>
            <a:r>
              <a:rPr lang="en-US" dirty="0" smtClean="0"/>
              <a:t>Water input and output is extremely important for athletes.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650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Nutrients required by the body in lesser amounts, but are still essential for carrying out bodily functions. </a:t>
            </a:r>
          </a:p>
          <a:p>
            <a:r>
              <a:rPr lang="en-US" dirty="0" smtClean="0"/>
              <a:t>Include all 16 essential minerals and 13 vitamins</a:t>
            </a:r>
          </a:p>
          <a:p>
            <a:r>
              <a:rPr lang="en-US" dirty="0" smtClean="0"/>
              <a:t>Assist in the creation of energy (calories) by being cofactors or components of enzymes. </a:t>
            </a:r>
          </a:p>
          <a:p>
            <a:r>
              <a:rPr lang="en-US" dirty="0" smtClean="0"/>
              <a:t>Enzymes are proteins that catalyze chemical reactions </a:t>
            </a:r>
            <a:r>
              <a:rPr lang="en-US" dirty="0" err="1" smtClean="0"/>
              <a:t>int</a:t>
            </a:r>
            <a:r>
              <a:rPr lang="en-US" dirty="0" smtClean="0"/>
              <a:t> eh body and are involved in all aspects of body functions from:</a:t>
            </a:r>
          </a:p>
          <a:p>
            <a:pPr lvl="1"/>
            <a:r>
              <a:rPr lang="en-US" dirty="0" smtClean="0"/>
              <a:t>Producing energy</a:t>
            </a:r>
          </a:p>
          <a:p>
            <a:pPr lvl="1"/>
            <a:r>
              <a:rPr lang="en-US" dirty="0" smtClean="0"/>
              <a:t>Digesting</a:t>
            </a:r>
            <a:r>
              <a:rPr lang="en-US" dirty="0"/>
              <a:t> </a:t>
            </a:r>
            <a:r>
              <a:rPr lang="en-US" dirty="0" smtClean="0"/>
              <a:t>nutrients</a:t>
            </a:r>
          </a:p>
          <a:p>
            <a:pPr lvl="1"/>
            <a:r>
              <a:rPr lang="en-US" dirty="0" smtClean="0"/>
              <a:t>Building macromolecules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Micronutrients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673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905000"/>
            <a:ext cx="7467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Solid inorganic substances that form crystals and are classified depending on how much of them are needed for the body. </a:t>
            </a:r>
          </a:p>
          <a:p>
            <a:pPr lvl="1"/>
            <a:r>
              <a:rPr lang="en-US" dirty="0" smtClean="0"/>
              <a:t>Trace minerals are only required in a few milligrams or less</a:t>
            </a:r>
          </a:p>
          <a:p>
            <a:pPr lvl="2"/>
            <a:r>
              <a:rPr lang="en-US" dirty="0"/>
              <a:t>Z</a:t>
            </a:r>
            <a:r>
              <a:rPr lang="en-US" dirty="0" smtClean="0"/>
              <a:t>inc</a:t>
            </a:r>
          </a:p>
          <a:p>
            <a:pPr lvl="2"/>
            <a:r>
              <a:rPr lang="en-US" dirty="0" smtClean="0"/>
              <a:t>Iron</a:t>
            </a:r>
          </a:p>
          <a:p>
            <a:pPr lvl="2"/>
            <a:r>
              <a:rPr lang="en-US" dirty="0"/>
              <a:t>I</a:t>
            </a:r>
            <a:r>
              <a:rPr lang="en-US" dirty="0" smtClean="0"/>
              <a:t>odine</a:t>
            </a:r>
          </a:p>
          <a:p>
            <a:pPr lvl="1"/>
            <a:r>
              <a:rPr lang="en-US" dirty="0" err="1" smtClean="0"/>
              <a:t>Macrominerals</a:t>
            </a:r>
            <a:r>
              <a:rPr lang="en-US" dirty="0" smtClean="0"/>
              <a:t> are required in hundreds of milligrams</a:t>
            </a:r>
          </a:p>
          <a:p>
            <a:pPr lvl="2"/>
            <a:r>
              <a:rPr lang="en-US" dirty="0" smtClean="0"/>
              <a:t>Calcium</a:t>
            </a:r>
          </a:p>
          <a:p>
            <a:pPr lvl="2"/>
            <a:r>
              <a:rPr lang="en-US" dirty="0" smtClean="0"/>
              <a:t>Magnesium</a:t>
            </a:r>
          </a:p>
          <a:p>
            <a:pPr lvl="2"/>
            <a:r>
              <a:rPr lang="en-US" dirty="0" smtClean="0"/>
              <a:t>Potassium</a:t>
            </a:r>
          </a:p>
          <a:p>
            <a:pPr lvl="2"/>
            <a:r>
              <a:rPr lang="en-US" dirty="0" smtClean="0"/>
              <a:t>Sodium</a:t>
            </a:r>
          </a:p>
          <a:p>
            <a:pPr lvl="2"/>
            <a:r>
              <a:rPr lang="en-US" dirty="0"/>
              <a:t>P</a:t>
            </a:r>
            <a:r>
              <a:rPr lang="en-US" dirty="0" smtClean="0"/>
              <a:t>hosphorus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Minerals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385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378710"/>
              </p:ext>
            </p:extLst>
          </p:nvPr>
        </p:nvGraphicFramePr>
        <p:xfrm>
          <a:off x="838200" y="1219200"/>
          <a:ext cx="7467600" cy="430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5410200"/>
              </a:tblGrid>
              <a:tr h="137160">
                <a:tc>
                  <a:txBody>
                    <a:bodyPr/>
                    <a:lstStyle/>
                    <a:p>
                      <a:r>
                        <a:rPr lang="en-US" u="sng" dirty="0" err="1" smtClean="0">
                          <a:solidFill>
                            <a:schemeClr val="tx1"/>
                          </a:solidFill>
                        </a:rPr>
                        <a:t>Macrominerals</a:t>
                      </a:r>
                      <a:endParaRPr lang="en-US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u="sng" dirty="0" smtClean="0">
                          <a:solidFill>
                            <a:schemeClr val="tx1"/>
                          </a:solidFill>
                        </a:rPr>
                        <a:t>Major Functions</a:t>
                      </a:r>
                      <a:endParaRPr lang="en-US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Sodium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Fluid balance, nerve transmission, muscle contraction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Chloride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Fluid balance, stomach acid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production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Potassium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Fluid balance, nerve transmission, muscle contraction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Calcium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Bone and teeth health maintenance, nerve transmission,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muscle contraction, blood clotting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Phosphorus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Bone and teeth health maintenance, acid-base balance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Magnesium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Protein production, nerve transmission, muscle contraction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Sulfur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Protein production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5415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7756538"/>
              </p:ext>
            </p:extLst>
          </p:nvPr>
        </p:nvGraphicFramePr>
        <p:xfrm>
          <a:off x="838200" y="1219200"/>
          <a:ext cx="7467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5486400"/>
              </a:tblGrid>
              <a:tr h="137160">
                <a:tc>
                  <a:txBody>
                    <a:bodyPr/>
                    <a:lstStyle/>
                    <a:p>
                      <a:r>
                        <a:rPr lang="en-US" u="sng" dirty="0" smtClean="0">
                          <a:solidFill>
                            <a:schemeClr val="tx1"/>
                          </a:solidFill>
                        </a:rPr>
                        <a:t>Trace</a:t>
                      </a:r>
                      <a:r>
                        <a:rPr lang="en-US" u="sng" baseline="0" dirty="0" smtClean="0">
                          <a:solidFill>
                            <a:schemeClr val="tx1"/>
                          </a:solidFill>
                        </a:rPr>
                        <a:t> M</a:t>
                      </a:r>
                      <a:r>
                        <a:rPr lang="en-US" u="sng" dirty="0" smtClean="0">
                          <a:solidFill>
                            <a:schemeClr val="tx1"/>
                          </a:solidFill>
                        </a:rPr>
                        <a:t>inerals</a:t>
                      </a:r>
                      <a:endParaRPr lang="en-US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u="sng" dirty="0" smtClean="0">
                          <a:solidFill>
                            <a:schemeClr val="tx1"/>
                          </a:solidFill>
                        </a:rPr>
                        <a:t>Major Functions</a:t>
                      </a:r>
                      <a:endParaRPr lang="en-US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Iron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Carries oxygen, assists in energy production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Zinc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Protein and DNA production, wound healing, growth, immune system function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Iodine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Thyroid hormone production, growth, metabolism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Selenium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Antioxidant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068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Copper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Coenzyme, iron metabolism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Manganese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Coenzyme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Fluoride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Bone and teeth health maintenance, tooth decay prevention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Chromium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Assists insulin in glucose metabolism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Molybdenum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Coenzyme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5370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905001"/>
            <a:ext cx="7467600" cy="1600200"/>
          </a:xfrm>
        </p:spPr>
        <p:txBody>
          <a:bodyPr/>
          <a:lstStyle/>
          <a:p>
            <a:r>
              <a:rPr lang="en-US" dirty="0" smtClean="0"/>
              <a:t>The thirteen vitamins are categorized as either water-soluble or fat-soluble. </a:t>
            </a:r>
          </a:p>
          <a:p>
            <a:r>
              <a:rPr lang="en-US" dirty="0" smtClean="0"/>
              <a:t>Function: regulate body processes and promote normal body-system functions.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Vitamins</a:t>
            </a:r>
            <a:endParaRPr lang="en-US" dirty="0"/>
          </a:p>
        </p:txBody>
      </p:sp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054114"/>
              </p:ext>
            </p:extLst>
          </p:nvPr>
        </p:nvGraphicFramePr>
        <p:xfrm>
          <a:off x="838200" y="3581400"/>
          <a:ext cx="74676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5486400"/>
              </a:tblGrid>
              <a:tr h="137160">
                <a:tc>
                  <a:txBody>
                    <a:bodyPr/>
                    <a:lstStyle/>
                    <a:p>
                      <a:r>
                        <a:rPr lang="en-US" u="sng" dirty="0" smtClean="0">
                          <a:solidFill>
                            <a:schemeClr val="tx1"/>
                          </a:solidFill>
                        </a:rPr>
                        <a:t>Fat Soluble Vitamins</a:t>
                      </a:r>
                      <a:endParaRPr lang="en-US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u="sng" dirty="0" smtClean="0">
                          <a:solidFill>
                            <a:schemeClr val="tx1"/>
                          </a:solidFill>
                        </a:rPr>
                        <a:t>Major Functions</a:t>
                      </a:r>
                      <a:endParaRPr lang="en-US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Vision, reproduction, immune system function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Bone and teeth health maintenance,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immune system function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Antioxidant,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cell membrane protection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Bone and teeth health maintenance, blood clotting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9752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2403299"/>
              </p:ext>
            </p:extLst>
          </p:nvPr>
        </p:nvGraphicFramePr>
        <p:xfrm>
          <a:off x="838200" y="1371600"/>
          <a:ext cx="7618333" cy="397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5333"/>
                <a:gridCol w="4953000"/>
              </a:tblGrid>
              <a:tr h="137160">
                <a:tc>
                  <a:txBody>
                    <a:bodyPr/>
                    <a:lstStyle/>
                    <a:p>
                      <a:r>
                        <a:rPr lang="en-US" u="sng" dirty="0" smtClean="0">
                          <a:solidFill>
                            <a:schemeClr val="tx1"/>
                          </a:solidFill>
                        </a:rPr>
                        <a:t>Water Soluble Vitamins</a:t>
                      </a:r>
                      <a:endParaRPr lang="en-US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u="sng" dirty="0" smtClean="0">
                          <a:solidFill>
                            <a:schemeClr val="tx1"/>
                          </a:solidFill>
                        </a:rPr>
                        <a:t>Major Functions</a:t>
                      </a:r>
                      <a:endParaRPr lang="en-US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Thiamin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(B1)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Coenzyme,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energy metabolism assistance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Riboflavin (B2)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Coenzyme,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energy metabolism assistance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Niacin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(B3)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Coenzyme,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energy metabolism assistance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Pantothenic Acid (B5)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Coenzyme,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energy metabolism assistance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Pyridoxine (B6)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Coenzyme,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energy metabolism assistance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Biotin (B7)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Coenzyme, amino acid and fatty acid metabolism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Folate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(B9)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Coenzyme, essential for growth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Cobalamin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(B12)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Coenzyme, red blood cell synthesis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 (ascorbic acid)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Collagen synthesis, antioxidant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5256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57400" y="281352"/>
            <a:ext cx="6509239" cy="3886200"/>
          </a:xfrm>
        </p:spPr>
        <p:txBody>
          <a:bodyPr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 w="0">
                  <a:solidFill>
                    <a:srgbClr val="FFFFFF"/>
                  </a:solidFill>
                  <a:prstDash val="solid"/>
                </a:ln>
                <a:gradFill flip="none" rotWithShape="1">
                  <a:gsLst>
                    <a:gs pos="50000">
                      <a:srgbClr val="FF660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080000" scaled="0"/>
                  <a:tileRect/>
                </a:gradFill>
                <a:effectLst/>
                <a:uLnTx/>
                <a:uFillTx/>
              </a:rPr>
              <a:t>Nutrition Basics</a:t>
            </a:r>
            <a:br>
              <a:rPr kumimoji="0" lang="en-US" sz="4800" b="1" i="0" u="none" strike="noStrike" kern="0" cap="none" spc="0" normalizeH="0" baseline="0" noProof="0" dirty="0" smtClean="0">
                <a:ln w="0">
                  <a:solidFill>
                    <a:srgbClr val="FFFFFF"/>
                  </a:solidFill>
                  <a:prstDash val="solid"/>
                </a:ln>
                <a:gradFill flip="none" rotWithShape="1">
                  <a:gsLst>
                    <a:gs pos="50000">
                      <a:srgbClr val="FF660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080000" scaled="0"/>
                  <a:tileRect/>
                </a:gradFill>
                <a:effectLst/>
                <a:uLnTx/>
                <a:uFillTx/>
              </a:rPr>
            </a:br>
            <a:r>
              <a:rPr lang="en-US" sz="3200" dirty="0" smtClean="0">
                <a:gradFill flip="none" rotWithShape="1">
                  <a:gsLst>
                    <a:gs pos="50000">
                      <a:srgbClr val="FF660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080000" scaled="0"/>
                  <a:tileRect/>
                </a:gradFill>
                <a:effectLst/>
              </a:rPr>
              <a:t>Review Q &amp; A</a:t>
            </a:r>
          </a:p>
        </p:txBody>
      </p:sp>
    </p:spTree>
    <p:extLst>
      <p:ext uri="{BB962C8B-B14F-4D97-AF65-F5344CB8AC3E}">
        <p14:creationId xmlns:p14="http://schemas.microsoft.com/office/powerpoint/2010/main" val="2754184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Protein provides stored energy for the body and works to maintain body temperature.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022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Vitamin D functions to assist bone and teeth health maintenance, and immune system function.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491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600200"/>
            <a:ext cx="8229600" cy="2819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mineral’s major function is wound healing?</a:t>
            </a:r>
            <a:r>
              <a:rPr lang="en-US" i="0" dirty="0"/>
              <a:t/>
            </a:r>
            <a:br>
              <a:rPr lang="en-US" i="0" dirty="0"/>
            </a:br>
            <a:r>
              <a:rPr lang="en-US" i="0" dirty="0" smtClean="0"/>
              <a:t/>
            </a:r>
            <a:br>
              <a:rPr lang="en-US" i="0" dirty="0" smtClean="0"/>
            </a:br>
            <a:r>
              <a:rPr lang="en-US" i="0" dirty="0" smtClean="0"/>
              <a:t>A. zinc</a:t>
            </a:r>
            <a:br>
              <a:rPr lang="en-US" i="0" dirty="0" smtClean="0"/>
            </a:br>
            <a:r>
              <a:rPr lang="en-US" i="0" dirty="0" smtClean="0"/>
              <a:t>B. copper</a:t>
            </a:r>
            <a:br>
              <a:rPr lang="en-US" i="0" dirty="0" smtClean="0"/>
            </a:br>
            <a:r>
              <a:rPr lang="en-US" i="0" dirty="0" smtClean="0"/>
              <a:t>C. calcium</a:t>
            </a:r>
            <a:br>
              <a:rPr lang="en-US" i="0" dirty="0" smtClean="0"/>
            </a:br>
            <a:r>
              <a:rPr lang="en-US" i="0" dirty="0" smtClean="0"/>
              <a:t>D. sodium</a:t>
            </a:r>
            <a:endParaRPr lang="en-US" i="0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505200" y="4114800"/>
            <a:ext cx="1926555" cy="2438400"/>
          </a:xfrm>
        </p:spPr>
        <p:txBody>
          <a:bodyPr>
            <a:normAutofit/>
          </a:bodyPr>
          <a:lstStyle/>
          <a:p>
            <a:pPr marL="0" indent="0"/>
            <a:r>
              <a:rPr lang="en-US" dirty="0">
                <a:solidFill>
                  <a:srgbClr val="FF6600"/>
                </a:solidFill>
                <a:effectLst>
                  <a:reflection blurRad="12700" stA="25000" endPos="55000" dist="5000" dir="5400000" sy="-100000" algn="bl" rotWithShape="0"/>
                </a:effectLst>
              </a:rPr>
              <a:t>A</a:t>
            </a:r>
            <a:r>
              <a:rPr lang="en-US" dirty="0" smtClean="0">
                <a:solidFill>
                  <a:srgbClr val="FF6600"/>
                </a:solidFill>
                <a:effectLst>
                  <a:reflection blurRad="12700" stA="25000" endPos="55000" dist="5000" dir="5400000" sy="-100000" algn="bl" rotWithShape="0"/>
                </a:effectLst>
              </a:rPr>
              <a:t>.</a:t>
            </a:r>
            <a:endParaRPr lang="en-US" dirty="0">
              <a:solidFill>
                <a:srgbClr val="FF6600"/>
              </a:solidFill>
              <a:effectLst>
                <a:reflection blurRad="12700" stA="25000" endPos="55000" dist="5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1265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storage molecule of carbohydrates in humans is called glycogen.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908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600200"/>
            <a:ext cx="8229600" cy="2819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many kilocalories are yielded per gram of digested lipids?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i="0" dirty="0" smtClean="0"/>
              <a:t>A. 1</a:t>
            </a:r>
            <a:br>
              <a:rPr lang="en-US" i="0" dirty="0" smtClean="0"/>
            </a:br>
            <a:r>
              <a:rPr lang="en-US" i="0" dirty="0" smtClean="0"/>
              <a:t>B. 4</a:t>
            </a:r>
            <a:br>
              <a:rPr lang="en-US" i="0" dirty="0" smtClean="0"/>
            </a:br>
            <a:r>
              <a:rPr lang="en-US" i="0" dirty="0" smtClean="0"/>
              <a:t>C. 9</a:t>
            </a:r>
            <a:br>
              <a:rPr lang="en-US" i="0" dirty="0" smtClean="0"/>
            </a:br>
            <a:r>
              <a:rPr lang="en-US" i="0" dirty="0" smtClean="0"/>
              <a:t>D. 12</a:t>
            </a:r>
            <a:endParaRPr lang="en-US" i="0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505200" y="4114800"/>
            <a:ext cx="1926555" cy="2438400"/>
          </a:xfrm>
        </p:spPr>
        <p:txBody>
          <a:bodyPr>
            <a:normAutofit/>
          </a:bodyPr>
          <a:lstStyle/>
          <a:p>
            <a:pPr marL="0" indent="0"/>
            <a:r>
              <a:rPr lang="en-US" dirty="0" smtClean="0">
                <a:solidFill>
                  <a:srgbClr val="FF6600"/>
                </a:solidFill>
                <a:effectLst>
                  <a:reflection blurRad="12700" stA="25000" endPos="55000" dist="5000" dir="5400000" sy="-100000" algn="bl" rotWithShape="0"/>
                </a:effectLst>
              </a:rPr>
              <a:t>C.</a:t>
            </a:r>
            <a:endParaRPr lang="en-US" dirty="0">
              <a:solidFill>
                <a:srgbClr val="FF6600"/>
              </a:solidFill>
              <a:effectLst>
                <a:reflection blurRad="12700" stA="25000" endPos="55000" dist="5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9262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57400" y="281352"/>
            <a:ext cx="6509239" cy="3886200"/>
          </a:xfrm>
        </p:spPr>
        <p:txBody>
          <a:bodyPr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 w="0">
                  <a:solidFill>
                    <a:srgbClr val="FFFFFF"/>
                  </a:solidFill>
                  <a:prstDash val="solid"/>
                </a:ln>
                <a:gradFill flip="none" rotWithShape="1">
                  <a:gsLst>
                    <a:gs pos="50000">
                      <a:srgbClr val="FF660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080000" scaled="0"/>
                  <a:tileRect/>
                </a:gradFill>
                <a:effectLst/>
                <a:uLnTx/>
                <a:uFillTx/>
              </a:rPr>
              <a:t>You Have Completed</a:t>
            </a:r>
            <a:br>
              <a:rPr kumimoji="0" lang="en-US" sz="4800" b="1" i="0" u="none" strike="noStrike" kern="0" cap="none" spc="0" normalizeH="0" baseline="0" noProof="0" dirty="0" smtClean="0">
                <a:ln w="0">
                  <a:solidFill>
                    <a:srgbClr val="FFFFFF"/>
                  </a:solidFill>
                  <a:prstDash val="solid"/>
                </a:ln>
                <a:gradFill flip="none" rotWithShape="1">
                  <a:gsLst>
                    <a:gs pos="50000">
                      <a:srgbClr val="FF660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080000" scaled="0"/>
                  <a:tileRect/>
                </a:gradFill>
                <a:effectLst/>
                <a:uLnTx/>
                <a:uFillTx/>
              </a:rPr>
            </a:br>
            <a:r>
              <a:rPr lang="en-US" sz="3200" noProof="0" dirty="0" smtClean="0">
                <a:gradFill flip="none" rotWithShape="1">
                  <a:gsLst>
                    <a:gs pos="50000">
                      <a:srgbClr val="FF660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080000" scaled="0"/>
                  <a:tileRect/>
                </a:gradFill>
                <a:effectLst/>
              </a:rPr>
              <a:t>Nutrition Basics: </a:t>
            </a:r>
            <a:br>
              <a:rPr lang="en-US" sz="3200" noProof="0" dirty="0" smtClean="0">
                <a:gradFill flip="none" rotWithShape="1">
                  <a:gsLst>
                    <a:gs pos="50000">
                      <a:srgbClr val="FF660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080000" scaled="0"/>
                  <a:tileRect/>
                </a:gradFill>
                <a:effectLst/>
              </a:rPr>
            </a:br>
            <a:r>
              <a:rPr lang="en-US" sz="3200" noProof="0" dirty="0" smtClean="0">
                <a:gradFill flip="none" rotWithShape="1">
                  <a:gsLst>
                    <a:gs pos="50000">
                      <a:srgbClr val="FF660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080000" scaled="0"/>
                  <a:tileRect/>
                </a:gradFill>
                <a:effectLst/>
              </a:rPr>
              <a:t>Nutrition </a:t>
            </a:r>
            <a:r>
              <a:rPr lang="en-US" sz="3200" dirty="0" smtClean="0">
                <a:gradFill flip="none" rotWithShape="1">
                  <a:gsLst>
                    <a:gs pos="50000">
                      <a:srgbClr val="FF660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080000" scaled="0"/>
                  <a:tileRect/>
                </a:gradFill>
                <a:effectLst/>
              </a:rPr>
              <a:t>Lesson #1</a:t>
            </a:r>
          </a:p>
        </p:txBody>
      </p:sp>
    </p:spTree>
    <p:extLst>
      <p:ext uri="{BB962C8B-B14F-4D97-AF65-F5344CB8AC3E}">
        <p14:creationId xmlns:p14="http://schemas.microsoft.com/office/powerpoint/2010/main" val="1982147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457200"/>
            <a:ext cx="7696200" cy="1143000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62000" y="1981200"/>
            <a:ext cx="7467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 err="1"/>
              <a:t>Titchenal</a:t>
            </a:r>
            <a:r>
              <a:rPr lang="en-US" dirty="0"/>
              <a:t>, A., Calabrese, A., </a:t>
            </a:r>
            <a:r>
              <a:rPr lang="en-US" dirty="0" err="1"/>
              <a:t>Gibby</a:t>
            </a:r>
            <a:r>
              <a:rPr lang="en-US" dirty="0"/>
              <a:t>, C., </a:t>
            </a:r>
            <a:r>
              <a:rPr lang="en-US" dirty="0" err="1"/>
              <a:t>Fialkowski</a:t>
            </a:r>
            <a:r>
              <a:rPr lang="en-US" dirty="0"/>
              <a:t> Revilla, M. and </a:t>
            </a:r>
            <a:r>
              <a:rPr lang="en-US" dirty="0" err="1"/>
              <a:t>Meinke</a:t>
            </a:r>
            <a:r>
              <a:rPr lang="en-US" dirty="0"/>
              <a:t>, W., 2018. Human Nutrition. [</a:t>
            </a:r>
            <a:r>
              <a:rPr lang="en-US" dirty="0" err="1"/>
              <a:t>ebook</a:t>
            </a:r>
            <a:r>
              <a:rPr lang="en-US" dirty="0"/>
              <a:t>] </a:t>
            </a:r>
            <a:r>
              <a:rPr lang="en-US" dirty="0" err="1"/>
              <a:t>PrinceXML</a:t>
            </a:r>
            <a:r>
              <a:rPr lang="en-US" dirty="0"/>
              <a:t>, pp.3-23; 423-457; 543-567. Available at: &lt;http://</a:t>
            </a:r>
            <a:r>
              <a:rPr lang="en-US" dirty="0" err="1"/>
              <a:t>pressbooks.oer.hawaii.edu</a:t>
            </a:r>
            <a:r>
              <a:rPr lang="en-US" dirty="0"/>
              <a:t>/</a:t>
            </a:r>
            <a:r>
              <a:rPr lang="en-US" dirty="0" err="1"/>
              <a:t>humannutrition</a:t>
            </a:r>
            <a:r>
              <a:rPr lang="en-US" dirty="0"/>
              <a:t>/&gt;.</a:t>
            </a:r>
          </a:p>
        </p:txBody>
      </p:sp>
    </p:spTree>
    <p:extLst>
      <p:ext uri="{BB962C8B-B14F-4D97-AF65-F5344CB8AC3E}">
        <p14:creationId xmlns:p14="http://schemas.microsoft.com/office/powerpoint/2010/main" val="22423541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iz Show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</a:schemeClr>
            </a:gs>
            <a:gs pos="100000">
              <a:schemeClr val="phClr">
                <a:shade val="80000"/>
                <a:satMod val="150000"/>
              </a:schemeClr>
            </a:gs>
          </a:gsLst>
          <a:path path="circle">
            <a:fillToRect l="50000" t="50000"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7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Quiz Show.potx</Template>
  <TotalTime>0</TotalTime>
  <Words>1151</Words>
  <Application>Microsoft Macintosh PowerPoint</Application>
  <PresentationFormat>On-screen Show (4:3)</PresentationFormat>
  <Paragraphs>191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Quiz Show</vt:lpstr>
      <vt:lpstr>Nutrition Basics Nutrition Lesson #1</vt:lpstr>
      <vt:lpstr>Overview</vt:lpstr>
      <vt:lpstr>Goals of Lesson</vt:lpstr>
      <vt:lpstr>What are Nutrients?</vt:lpstr>
      <vt:lpstr>Classes of Nutrients</vt:lpstr>
      <vt:lpstr>Macronutrients</vt:lpstr>
      <vt:lpstr>Carbohydrates</vt:lpstr>
      <vt:lpstr>PowerPoint Presentation</vt:lpstr>
      <vt:lpstr>Lipids</vt:lpstr>
      <vt:lpstr>PowerPoint Presentation</vt:lpstr>
      <vt:lpstr>Proteins</vt:lpstr>
      <vt:lpstr>Water</vt:lpstr>
      <vt:lpstr>Micronutrients</vt:lpstr>
      <vt:lpstr>Minerals</vt:lpstr>
      <vt:lpstr>PowerPoint Presentation</vt:lpstr>
      <vt:lpstr>PowerPoint Presentation</vt:lpstr>
      <vt:lpstr>Vitamins</vt:lpstr>
      <vt:lpstr>PowerPoint Presentation</vt:lpstr>
      <vt:lpstr>Nutrition Basics Review Q &amp; A</vt:lpstr>
      <vt:lpstr>Protein provides stored energy for the body and works to maintain body temperature.</vt:lpstr>
      <vt:lpstr>Vitamin D functions to assist bone and teeth health maintenance, and immune system function.</vt:lpstr>
      <vt:lpstr>What mineral’s major function is wound healing?  A. zinc B. copper C. calcium D. sodium</vt:lpstr>
      <vt:lpstr>The storage molecule of carbohydrates in humans is called glycogen.</vt:lpstr>
      <vt:lpstr>How many kilocalories are yielded per gram of digested lipids?  A. 1 B. 4 C. 9 D. 12</vt:lpstr>
      <vt:lpstr>You Have Completed Nutrition Basics:  Nutrition Lesson #1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2010-04-19T20:49:56Z</dcterms:created>
  <dcterms:modified xsi:type="dcterms:W3CDTF">2020-06-23T11:08:30Z</dcterms:modified>
</cp:coreProperties>
</file>