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2"/>
  </p:notesMasterIdLst>
  <p:handoutMasterIdLst>
    <p:handoutMasterId r:id="rId33"/>
  </p:handoutMasterIdLst>
  <p:sldIdLst>
    <p:sldId id="273" r:id="rId2"/>
    <p:sldId id="274" r:id="rId3"/>
    <p:sldId id="295" r:id="rId4"/>
    <p:sldId id="314" r:id="rId5"/>
    <p:sldId id="315" r:id="rId6"/>
    <p:sldId id="316" r:id="rId7"/>
    <p:sldId id="320" r:id="rId8"/>
    <p:sldId id="317" r:id="rId9"/>
    <p:sldId id="321" r:id="rId10"/>
    <p:sldId id="319" r:id="rId11"/>
    <p:sldId id="322" r:id="rId12"/>
    <p:sldId id="323" r:id="rId13"/>
    <p:sldId id="325" r:id="rId14"/>
    <p:sldId id="324" r:id="rId15"/>
    <p:sldId id="326" r:id="rId16"/>
    <p:sldId id="327" r:id="rId17"/>
    <p:sldId id="339" r:id="rId18"/>
    <p:sldId id="328" r:id="rId19"/>
    <p:sldId id="329" r:id="rId20"/>
    <p:sldId id="330" r:id="rId21"/>
    <p:sldId id="331" r:id="rId22"/>
    <p:sldId id="332" r:id="rId23"/>
    <p:sldId id="333" r:id="rId24"/>
    <p:sldId id="312" r:id="rId25"/>
    <p:sldId id="334" r:id="rId26"/>
    <p:sldId id="335" r:id="rId27"/>
    <p:sldId id="336" r:id="rId28"/>
    <p:sldId id="337" r:id="rId29"/>
    <p:sldId id="338" r:id="rId30"/>
    <p:sldId id="297" r:id="rId31"/>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49" autoAdjust="0"/>
    <p:restoredTop sz="86449" autoAdjust="0"/>
  </p:normalViewPr>
  <p:slideViewPr>
    <p:cSldViewPr>
      <p:cViewPr varScale="1">
        <p:scale>
          <a:sx n="61" d="100"/>
          <a:sy n="61" d="100"/>
        </p:scale>
        <p:origin x="-104" y="-1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15</a:t>
            </a:fld>
            <a:endParaRPr lang="en-US"/>
          </a:p>
        </p:txBody>
      </p:sp>
    </p:spTree>
    <p:extLst>
      <p:ext uri="{BB962C8B-B14F-4D97-AF65-F5344CB8AC3E}">
        <p14:creationId xmlns:p14="http://schemas.microsoft.com/office/powerpoint/2010/main" val="1547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Resumes &amp;</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Cover Letters</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Lesson #1</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To be an effective tool in your search for a job or internship, your resume and cover letter should be marketing documents. They should be focused on delivering a specific and relevant message about you to your target audience. It should help the reader understand who you are, the qualifications you offer, and the type of opportunities you are seeking. Your resume and cover letter, as marketing tools, should catch the employer’s interest and, if successful, result in an interview.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Understand the differences of resume formats</a:t>
            </a:r>
          </a:p>
          <a:p>
            <a:r>
              <a:rPr lang="en-US" dirty="0" smtClean="0"/>
              <a:t>Identify what to include, and not to include, on a resume</a:t>
            </a:r>
          </a:p>
          <a:p>
            <a:r>
              <a:rPr lang="en-US" dirty="0" smtClean="0"/>
              <a:t>Learn how to write an effective cover letter</a:t>
            </a:r>
            <a:endParaRPr lang="en-US" dirty="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828800"/>
            <a:ext cx="7467600" cy="5181600"/>
          </a:xfrm>
        </p:spPr>
        <p:txBody>
          <a:bodyPr>
            <a:normAutofit lnSpcReduction="10000"/>
          </a:bodyPr>
          <a:lstStyle/>
          <a:p>
            <a:pPr marL="0" indent="0">
              <a:buNone/>
            </a:pPr>
            <a:r>
              <a:rPr lang="en-US" dirty="0" smtClean="0"/>
              <a:t>A resume is a brief, informative document summarizing your abilities, education, and experience. It should highlight your strongest assets and differentiate you from other candidates. </a:t>
            </a:r>
          </a:p>
          <a:p>
            <a:pPr marL="0" indent="0">
              <a:buNone/>
            </a:pPr>
            <a:endParaRPr lang="en-US" dirty="0"/>
          </a:p>
          <a:p>
            <a:pPr marL="0" indent="0">
              <a:buNone/>
            </a:pPr>
            <a:r>
              <a:rPr lang="en-US" dirty="0" smtClean="0"/>
              <a:t>Used most frequently in academic settings, a CV (curriculum vitae) is also a summary of your experience and abilities, but a CV will include more credentials relevant to academia and research, such as publications, presentations and references. </a:t>
            </a:r>
          </a:p>
          <a:p>
            <a:pPr marL="0" indent="0">
              <a:buNone/>
            </a:pPr>
            <a:endParaRPr lang="en-US" dirty="0"/>
          </a:p>
          <a:p>
            <a:pPr marL="0" indent="0">
              <a:buNone/>
            </a:pPr>
            <a:r>
              <a:rPr lang="en-US" dirty="0" smtClean="0"/>
              <a:t>Your cover letter is a way to introduce yourself to organizations in a narrative form that will accompany your resume. Use your cover letter to describe your qualifications as well as your interest in both the job and organization so the employer will want to interview you. Since the primary purpose of a resume and </a:t>
            </a:r>
            <a:r>
              <a:rPr lang="en-US" dirty="0" err="1" smtClean="0"/>
              <a:t>vour</a:t>
            </a:r>
            <a:r>
              <a:rPr lang="en-US" dirty="0" smtClean="0"/>
              <a:t> letter is to “market” you, always keep the organization’s hiring needs in mind. </a:t>
            </a:r>
            <a:endParaRPr lang="en-US" dirty="0"/>
          </a:p>
        </p:txBody>
      </p:sp>
      <p:sp>
        <p:nvSpPr>
          <p:cNvPr id="3" name="Title 2"/>
          <p:cNvSpPr>
            <a:spLocks noGrp="1"/>
          </p:cNvSpPr>
          <p:nvPr>
            <p:ph type="title"/>
          </p:nvPr>
        </p:nvSpPr>
        <p:spPr/>
        <p:txBody>
          <a:bodyPr/>
          <a:lstStyle/>
          <a:p>
            <a:r>
              <a:rPr lang="en-US" dirty="0" smtClean="0"/>
              <a:t>Resumes, CVs, and Cover Letters</a:t>
            </a:r>
            <a:endParaRPr lang="en-US" dirty="0"/>
          </a:p>
        </p:txBody>
      </p:sp>
    </p:spTree>
    <p:extLst>
      <p:ext uri="{BB962C8B-B14F-4D97-AF65-F5344CB8AC3E}">
        <p14:creationId xmlns:p14="http://schemas.microsoft.com/office/powerpoint/2010/main" val="1345930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There are 3 types of formatting decisions you can make for your resume. </a:t>
            </a:r>
          </a:p>
          <a:p>
            <a:pPr marL="0" indent="0">
              <a:buNone/>
            </a:pPr>
            <a:endParaRPr lang="en-US" dirty="0"/>
          </a:p>
          <a:p>
            <a:pPr marL="457200" indent="-457200">
              <a:buFont typeface="+mj-lt"/>
              <a:buAutoNum type="arabicPeriod"/>
            </a:pPr>
            <a:r>
              <a:rPr lang="en-US" dirty="0" smtClean="0"/>
              <a:t>Reverse- Chronological: This is the most traditional format with your most recent employment listed first.  It typically includes sections such as:</a:t>
            </a:r>
          </a:p>
          <a:p>
            <a:pPr lvl="1"/>
            <a:r>
              <a:rPr lang="en-US" dirty="0" smtClean="0"/>
              <a:t>Contact information</a:t>
            </a:r>
          </a:p>
          <a:p>
            <a:pPr lvl="1"/>
            <a:r>
              <a:rPr lang="en-US" dirty="0" smtClean="0"/>
              <a:t>Work experience</a:t>
            </a:r>
          </a:p>
          <a:p>
            <a:pPr lvl="1"/>
            <a:r>
              <a:rPr lang="en-US" dirty="0" smtClean="0"/>
              <a:t>Additional skills</a:t>
            </a:r>
          </a:p>
          <a:p>
            <a:pPr lvl="1"/>
            <a:r>
              <a:rPr lang="en-US" dirty="0" smtClean="0"/>
              <a:t>Education</a:t>
            </a:r>
          </a:p>
          <a:p>
            <a:pPr lvl="1"/>
            <a:r>
              <a:rPr lang="en-US" dirty="0" smtClean="0"/>
              <a:t>Accomplishments</a:t>
            </a:r>
          </a:p>
          <a:p>
            <a:pPr lvl="1"/>
            <a:endParaRPr lang="en-US" dirty="0"/>
          </a:p>
        </p:txBody>
      </p:sp>
      <p:sp>
        <p:nvSpPr>
          <p:cNvPr id="3" name="Title 2"/>
          <p:cNvSpPr>
            <a:spLocks noGrp="1"/>
          </p:cNvSpPr>
          <p:nvPr>
            <p:ph type="title"/>
          </p:nvPr>
        </p:nvSpPr>
        <p:spPr/>
        <p:txBody>
          <a:bodyPr/>
          <a:lstStyle/>
          <a:p>
            <a:r>
              <a:rPr lang="en-US" dirty="0" smtClean="0"/>
              <a:t>Formatting of Resumes</a:t>
            </a:r>
            <a:endParaRPr lang="en-US" dirty="0"/>
          </a:p>
        </p:txBody>
      </p:sp>
    </p:spTree>
    <p:extLst>
      <p:ext uri="{BB962C8B-B14F-4D97-AF65-F5344CB8AC3E}">
        <p14:creationId xmlns:p14="http://schemas.microsoft.com/office/powerpoint/2010/main" val="137143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467600" cy="4221163"/>
          </a:xfrm>
        </p:spPr>
        <p:txBody>
          <a:bodyPr/>
          <a:lstStyle/>
          <a:p>
            <a:pPr marL="0" indent="0">
              <a:buNone/>
            </a:pPr>
            <a:r>
              <a:rPr lang="en-US" dirty="0" smtClean="0"/>
              <a:t>Reverse- Chronological should be used if:</a:t>
            </a:r>
          </a:p>
          <a:p>
            <a:r>
              <a:rPr lang="en-US" dirty="0" smtClean="0"/>
              <a:t>You want to show a vertical career progression</a:t>
            </a:r>
          </a:p>
          <a:p>
            <a:r>
              <a:rPr lang="en-US" dirty="0" smtClean="0"/>
              <a:t>You want to apply to a job in a similar field</a:t>
            </a:r>
          </a:p>
          <a:p>
            <a:r>
              <a:rPr lang="en-US" dirty="0" smtClean="0"/>
              <a:t>You want to promote upward career mobility</a:t>
            </a:r>
          </a:p>
          <a:p>
            <a:pPr marL="0" indent="0">
              <a:buNone/>
            </a:pPr>
            <a:endParaRPr lang="en-US" dirty="0"/>
          </a:p>
          <a:p>
            <a:pPr marL="0" indent="0">
              <a:buNone/>
            </a:pPr>
            <a:r>
              <a:rPr lang="en-US" dirty="0" smtClean="0"/>
              <a:t>You should not use Reverse-Chronological if:</a:t>
            </a:r>
          </a:p>
          <a:p>
            <a:r>
              <a:rPr lang="en-US" dirty="0" smtClean="0"/>
              <a:t>You have major gaps in employment history</a:t>
            </a:r>
          </a:p>
          <a:p>
            <a:r>
              <a:rPr lang="en-US" dirty="0" smtClean="0"/>
              <a:t>You are changing your career path</a:t>
            </a:r>
          </a:p>
          <a:p>
            <a:r>
              <a:rPr lang="en-US" dirty="0" smtClean="0"/>
              <a:t>You change jobs every few months</a:t>
            </a:r>
          </a:p>
        </p:txBody>
      </p:sp>
    </p:spTree>
    <p:extLst>
      <p:ext uri="{BB962C8B-B14F-4D97-AF65-F5344CB8AC3E}">
        <p14:creationId xmlns:p14="http://schemas.microsoft.com/office/powerpoint/2010/main" val="62207791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8cf6318d3cfc3850da7f3f4c905082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5862"/>
            <a:ext cx="5294405" cy="6858000"/>
          </a:xfrm>
          <a:prstGeom prst="rect">
            <a:avLst/>
          </a:prstGeom>
        </p:spPr>
      </p:pic>
    </p:spTree>
    <p:extLst>
      <p:ext uri="{BB962C8B-B14F-4D97-AF65-F5344CB8AC3E}">
        <p14:creationId xmlns:p14="http://schemas.microsoft.com/office/powerpoint/2010/main" val="8148117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8077200" cy="6629400"/>
          </a:xfrm>
        </p:spPr>
        <p:txBody>
          <a:bodyPr>
            <a:noAutofit/>
          </a:bodyPr>
          <a:lstStyle/>
          <a:p>
            <a:pPr marL="457200" indent="-457200">
              <a:buFont typeface="+mj-lt"/>
              <a:buAutoNum type="arabicPeriod" startAt="2"/>
            </a:pPr>
            <a:r>
              <a:rPr lang="en-US" sz="1800" dirty="0" smtClean="0"/>
              <a:t>Functional resume- while chronological places emphasis on career progression, a functional resume is for a skills-based resume. It heavily emphasizes the applicant’s qualifications, so it is more suitable for those with an expert level of experience. It has similar sections to chronological with a few differences:</a:t>
            </a:r>
          </a:p>
          <a:p>
            <a:pPr marL="857250" lvl="1" indent="-457200"/>
            <a:r>
              <a:rPr lang="en-US" sz="1800" dirty="0" smtClean="0"/>
              <a:t>Contact information</a:t>
            </a:r>
          </a:p>
          <a:p>
            <a:pPr marL="857250" lvl="1" indent="-457200"/>
            <a:r>
              <a:rPr lang="en-US" sz="1800" dirty="0" smtClean="0"/>
              <a:t>Work experience</a:t>
            </a:r>
          </a:p>
          <a:p>
            <a:pPr marL="857250" lvl="1" indent="-457200"/>
            <a:r>
              <a:rPr lang="en-US" sz="1800" dirty="0" smtClean="0"/>
              <a:t>Relevant skills section</a:t>
            </a:r>
          </a:p>
          <a:p>
            <a:pPr marL="857250" lvl="1" indent="-457200"/>
            <a:r>
              <a:rPr lang="en-US" sz="1800" dirty="0" smtClean="0"/>
              <a:t>Education</a:t>
            </a:r>
          </a:p>
          <a:p>
            <a:pPr marL="857250" lvl="1" indent="-457200"/>
            <a:r>
              <a:rPr lang="en-US" sz="1800" dirty="0" smtClean="0"/>
              <a:t>Accomplishments</a:t>
            </a:r>
          </a:p>
          <a:p>
            <a:pPr marL="857250" lvl="1" indent="-457200"/>
            <a:endParaRPr lang="en-US" sz="1800" dirty="0"/>
          </a:p>
          <a:p>
            <a:pPr marL="0" indent="0">
              <a:buNone/>
            </a:pPr>
            <a:r>
              <a:rPr lang="en-US" sz="1800" dirty="0"/>
              <a:t>Functional resume should be used if:</a:t>
            </a:r>
          </a:p>
          <a:p>
            <a:r>
              <a:rPr lang="en-US" sz="1800" dirty="0"/>
              <a:t>You have gaps in employment history</a:t>
            </a:r>
          </a:p>
          <a:p>
            <a:r>
              <a:rPr lang="en-US" sz="1800" dirty="0"/>
              <a:t>You are changing your career industry</a:t>
            </a:r>
          </a:p>
          <a:p>
            <a:r>
              <a:rPr lang="en-US" sz="1800" dirty="0"/>
              <a:t>You want to highlight a specific skill set</a:t>
            </a:r>
          </a:p>
          <a:p>
            <a:endParaRPr lang="en-US" sz="1800" dirty="0"/>
          </a:p>
          <a:p>
            <a:pPr marL="0" indent="0">
              <a:buNone/>
            </a:pPr>
            <a:r>
              <a:rPr lang="en-US" sz="1800" dirty="0"/>
              <a:t>You should not use Functional formatting if:</a:t>
            </a:r>
          </a:p>
          <a:p>
            <a:r>
              <a:rPr lang="en-US" sz="1800" dirty="0"/>
              <a:t>You want to highlight upward career mobility</a:t>
            </a:r>
          </a:p>
          <a:p>
            <a:r>
              <a:rPr lang="en-US" sz="1800" dirty="0"/>
              <a:t>You are an entry level candidate that lacks experience</a:t>
            </a:r>
          </a:p>
          <a:p>
            <a:r>
              <a:rPr lang="en-US" sz="1800" dirty="0"/>
              <a:t>You lack transferable skills</a:t>
            </a:r>
          </a:p>
          <a:p>
            <a:pPr marL="857250" lvl="1" indent="-457200"/>
            <a:endParaRPr lang="en-US" sz="1800" dirty="0"/>
          </a:p>
        </p:txBody>
      </p:sp>
    </p:spTree>
    <p:extLst>
      <p:ext uri="{BB962C8B-B14F-4D97-AF65-F5344CB8AC3E}">
        <p14:creationId xmlns:p14="http://schemas.microsoft.com/office/powerpoint/2010/main" val="319277926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57619" r="-57619"/>
          <a:stretch>
            <a:fillRect/>
          </a:stretch>
        </p:blipFill>
        <p:spPr>
          <a:xfrm>
            <a:off x="-1524000" y="0"/>
            <a:ext cx="12132392" cy="6858000"/>
          </a:xfrm>
        </p:spPr>
      </p:pic>
    </p:spTree>
    <p:extLst>
      <p:ext uri="{BB962C8B-B14F-4D97-AF65-F5344CB8AC3E}">
        <p14:creationId xmlns:p14="http://schemas.microsoft.com/office/powerpoint/2010/main" val="210412910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381000"/>
            <a:ext cx="7467600" cy="6096000"/>
          </a:xfrm>
        </p:spPr>
        <p:txBody>
          <a:bodyPr>
            <a:normAutofit/>
          </a:bodyPr>
          <a:lstStyle/>
          <a:p>
            <a:pPr marL="457200" indent="-457200">
              <a:buFont typeface="+mj-lt"/>
              <a:buAutoNum type="arabicPeriod" startAt="3"/>
            </a:pPr>
            <a:r>
              <a:rPr lang="en-US" dirty="0" smtClean="0"/>
              <a:t>Combination resume format merges bits and pieces from both chronological and functional formats. It focuses on specific qualifications, but the professional experience is similar to chronological formatting.  This is generally reserved for those with a great deal of experience in a particular industry. </a:t>
            </a:r>
          </a:p>
          <a:p>
            <a:pPr marL="0" indent="0">
              <a:buNone/>
            </a:pPr>
            <a:endParaRPr lang="en-US" dirty="0"/>
          </a:p>
          <a:p>
            <a:pPr marL="0" indent="0">
              <a:buNone/>
            </a:pPr>
            <a:r>
              <a:rPr lang="en-US" dirty="0" smtClean="0"/>
              <a:t>Use Combination if:</a:t>
            </a:r>
          </a:p>
          <a:p>
            <a:r>
              <a:rPr lang="en-US" dirty="0" smtClean="0"/>
              <a:t>You want to highlight a developed skill set within a specific </a:t>
            </a:r>
            <a:r>
              <a:rPr lang="en-US" dirty="0" err="1" smtClean="0"/>
              <a:t>carrer</a:t>
            </a:r>
            <a:endParaRPr lang="en-US" dirty="0" smtClean="0"/>
          </a:p>
          <a:p>
            <a:r>
              <a:rPr lang="en-US" dirty="0" smtClean="0"/>
              <a:t>You want to change your career path</a:t>
            </a:r>
          </a:p>
          <a:p>
            <a:r>
              <a:rPr lang="en-US" dirty="0" smtClean="0"/>
              <a:t>You are a master of the subject you are applying to</a:t>
            </a:r>
          </a:p>
          <a:p>
            <a:pPr marL="0" indent="0">
              <a:buNone/>
            </a:pPr>
            <a:endParaRPr lang="en-US" dirty="0"/>
          </a:p>
          <a:p>
            <a:pPr marL="0" indent="0">
              <a:buNone/>
            </a:pPr>
            <a:r>
              <a:rPr lang="en-US" dirty="0" smtClean="0"/>
              <a:t>Do not use Combination formatting if:</a:t>
            </a:r>
          </a:p>
          <a:p>
            <a:r>
              <a:rPr lang="en-US" dirty="0" smtClean="0"/>
              <a:t>You want to highlight your education</a:t>
            </a:r>
          </a:p>
          <a:p>
            <a:r>
              <a:rPr lang="en-US" dirty="0" smtClean="0"/>
              <a:t>You lack experience</a:t>
            </a:r>
          </a:p>
          <a:p>
            <a:r>
              <a:rPr lang="en-US" dirty="0" smtClean="0"/>
              <a:t>You are an entry level candidate</a:t>
            </a:r>
            <a:endParaRPr lang="en-US" dirty="0"/>
          </a:p>
        </p:txBody>
      </p:sp>
    </p:spTree>
    <p:extLst>
      <p:ext uri="{BB962C8B-B14F-4D97-AF65-F5344CB8AC3E}">
        <p14:creationId xmlns:p14="http://schemas.microsoft.com/office/powerpoint/2010/main" val="369031225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descr="executive-assistant-resume-sample-professional-profile-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0"/>
            <a:ext cx="5308600" cy="6858000"/>
          </a:xfrm>
          <a:prstGeom prst="rect">
            <a:avLst/>
          </a:prstGeom>
        </p:spPr>
      </p:pic>
    </p:spTree>
    <p:extLst>
      <p:ext uri="{BB962C8B-B14F-4D97-AF65-F5344CB8AC3E}">
        <p14:creationId xmlns:p14="http://schemas.microsoft.com/office/powerpoint/2010/main" val="35436601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Regardless of the type of resume formatting you choose, you should do the following:</a:t>
            </a:r>
          </a:p>
          <a:p>
            <a:r>
              <a:rPr lang="en-US" dirty="0" smtClean="0"/>
              <a:t>Font type- Easy to read font that doesn’t stick out too much</a:t>
            </a:r>
          </a:p>
          <a:p>
            <a:r>
              <a:rPr lang="en-US" dirty="0" smtClean="0"/>
              <a:t>Font size- 11-12 </a:t>
            </a:r>
            <a:r>
              <a:rPr lang="en-US" dirty="0" err="1" smtClean="0"/>
              <a:t>pt</a:t>
            </a:r>
            <a:r>
              <a:rPr lang="en-US" dirty="0" smtClean="0"/>
              <a:t> for normal font, 14-16 </a:t>
            </a:r>
            <a:r>
              <a:rPr lang="en-US" dirty="0" err="1" smtClean="0"/>
              <a:t>pt</a:t>
            </a:r>
            <a:r>
              <a:rPr lang="en-US" dirty="0" smtClean="0"/>
              <a:t> for section titles</a:t>
            </a:r>
          </a:p>
          <a:p>
            <a:r>
              <a:rPr lang="en-US" dirty="0" smtClean="0"/>
              <a:t>Bullets instead of paragraphs</a:t>
            </a:r>
          </a:p>
          <a:p>
            <a:r>
              <a:rPr lang="en-US" dirty="0" smtClean="0"/>
              <a:t>No spelling or grammatical errors</a:t>
            </a:r>
          </a:p>
          <a:p>
            <a:r>
              <a:rPr lang="en-US" dirty="0" smtClean="0"/>
              <a:t>White space and margins</a:t>
            </a:r>
          </a:p>
          <a:p>
            <a:r>
              <a:rPr lang="en-US" dirty="0" smtClean="0"/>
              <a:t>Save it as a .</a:t>
            </a:r>
            <a:r>
              <a:rPr lang="en-US" dirty="0" err="1" smtClean="0"/>
              <a:t>pdf</a:t>
            </a:r>
            <a:r>
              <a:rPr lang="en-US" dirty="0" smtClean="0"/>
              <a:t> if you are submitting electronically</a:t>
            </a:r>
          </a:p>
          <a:p>
            <a:r>
              <a:rPr lang="en-US" dirty="0" smtClean="0"/>
              <a:t>Page length- keep it to one page unless it will add significant value</a:t>
            </a:r>
          </a:p>
        </p:txBody>
      </p:sp>
      <p:sp>
        <p:nvSpPr>
          <p:cNvPr id="3" name="Title 2"/>
          <p:cNvSpPr>
            <a:spLocks noGrp="1"/>
          </p:cNvSpPr>
          <p:nvPr>
            <p:ph type="title"/>
          </p:nvPr>
        </p:nvSpPr>
        <p:spPr/>
        <p:txBody>
          <a:bodyPr/>
          <a:lstStyle/>
          <a:p>
            <a:r>
              <a:rPr lang="en-US" dirty="0" smtClean="0"/>
              <a:t>Formatting Continued</a:t>
            </a:r>
            <a:endParaRPr lang="en-US" dirty="0"/>
          </a:p>
        </p:txBody>
      </p:sp>
    </p:spTree>
    <p:extLst>
      <p:ext uri="{BB962C8B-B14F-4D97-AF65-F5344CB8AC3E}">
        <p14:creationId xmlns:p14="http://schemas.microsoft.com/office/powerpoint/2010/main" val="34830806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2400"/>
            <a:ext cx="7696200" cy="1143000"/>
          </a:xfrm>
        </p:spPr>
        <p:txBody>
          <a:bodyPr/>
          <a:lstStyle/>
          <a:p>
            <a:r>
              <a:rPr lang="en-US" dirty="0" smtClean="0"/>
              <a:t>Contact Information</a:t>
            </a:r>
            <a:endParaRPr lang="en-US" dirty="0"/>
          </a:p>
        </p:txBody>
      </p:sp>
      <p:pic>
        <p:nvPicPr>
          <p:cNvPr id="7" name="Content Placeholder 6" descr="Contact .pdf"/>
          <p:cNvPicPr>
            <a:picLocks noGrp="1" noChangeAspect="1"/>
          </p:cNvPicPr>
          <p:nvPr>
            <p:ph idx="1"/>
          </p:nvPr>
        </p:nvPicPr>
        <p:blipFill rotWithShape="1">
          <a:blip r:embed="rId2">
            <a:extLst>
              <a:ext uri="{28A0092B-C50C-407E-A947-70E740481C1C}">
                <a14:useLocalDpi xmlns:a14="http://schemas.microsoft.com/office/drawing/2010/main" val="0"/>
              </a:ext>
            </a:extLst>
          </a:blip>
          <a:srcRect l="-659" r="-167"/>
          <a:stretch/>
        </p:blipFill>
        <p:spPr>
          <a:xfrm>
            <a:off x="4267200" y="1066800"/>
            <a:ext cx="4319436" cy="5543933"/>
          </a:xfrm>
          <a:solidFill>
            <a:schemeClr val="tx1"/>
          </a:solidFill>
        </p:spPr>
      </p:pic>
      <p:sp>
        <p:nvSpPr>
          <p:cNvPr id="8" name="TextBox 7"/>
          <p:cNvSpPr txBox="1"/>
          <p:nvPr/>
        </p:nvSpPr>
        <p:spPr>
          <a:xfrm>
            <a:off x="685800" y="2438400"/>
            <a:ext cx="3185487" cy="1631216"/>
          </a:xfrm>
          <a:prstGeom prst="rect">
            <a:avLst/>
          </a:prstGeom>
          <a:noFill/>
        </p:spPr>
        <p:txBody>
          <a:bodyPr wrap="none" rtlCol="0">
            <a:spAutoFit/>
          </a:bodyPr>
          <a:lstStyle/>
          <a:p>
            <a:pPr marL="285750" indent="-285750">
              <a:buFont typeface="Wingdings" charset="2"/>
              <a:buChar char="ü"/>
            </a:pPr>
            <a:r>
              <a:rPr lang="en-US" sz="2000" dirty="0" smtClean="0"/>
              <a:t>Name</a:t>
            </a:r>
          </a:p>
          <a:p>
            <a:pPr marL="285750" indent="-285750">
              <a:buFont typeface="Wingdings" charset="2"/>
              <a:buChar char="ü"/>
            </a:pPr>
            <a:r>
              <a:rPr lang="en-US" sz="2000" dirty="0" smtClean="0"/>
              <a:t>Email Address</a:t>
            </a:r>
          </a:p>
          <a:p>
            <a:pPr marL="285750" indent="-285750">
              <a:buFont typeface="Wingdings" charset="2"/>
              <a:buChar char="ü"/>
            </a:pPr>
            <a:r>
              <a:rPr lang="en-US" sz="2000" dirty="0" smtClean="0"/>
              <a:t>Phone Number</a:t>
            </a:r>
          </a:p>
          <a:p>
            <a:pPr marL="285750" indent="-285750">
              <a:buFont typeface="Wingdings" charset="2"/>
              <a:buChar char="ü"/>
            </a:pPr>
            <a:r>
              <a:rPr lang="en-US" sz="2000" dirty="0" smtClean="0"/>
              <a:t>Address (Optional)</a:t>
            </a:r>
          </a:p>
          <a:p>
            <a:pPr marL="285750" indent="-285750">
              <a:buFont typeface="Wingdings" charset="2"/>
              <a:buChar char="ü"/>
            </a:pPr>
            <a:r>
              <a:rPr lang="en-US" sz="2000" dirty="0"/>
              <a:t>L</a:t>
            </a:r>
            <a:r>
              <a:rPr lang="en-US" sz="2000" dirty="0" smtClean="0"/>
              <a:t>inkedIn URL (Optional)</a:t>
            </a:r>
            <a:endParaRPr lang="en-US" sz="2000" dirty="0"/>
          </a:p>
        </p:txBody>
      </p:sp>
    </p:spTree>
    <p:extLst>
      <p:ext uri="{BB962C8B-B14F-4D97-AF65-F5344CB8AC3E}">
        <p14:creationId xmlns:p14="http://schemas.microsoft.com/office/powerpoint/2010/main" val="334205684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7696200" cy="1143000"/>
          </a:xfrm>
        </p:spPr>
        <p:txBody>
          <a:bodyPr/>
          <a:lstStyle/>
          <a:p>
            <a:r>
              <a:rPr lang="en-US" dirty="0" smtClean="0"/>
              <a:t>Education </a:t>
            </a:r>
            <a:endParaRPr lang="en-US" dirty="0"/>
          </a:p>
        </p:txBody>
      </p:sp>
      <p:pic>
        <p:nvPicPr>
          <p:cNvPr id="6" name="Content Placeholder 5" descr="Education.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160" r="-1166"/>
          <a:stretch/>
        </p:blipFill>
        <p:spPr>
          <a:xfrm>
            <a:off x="3962400" y="381000"/>
            <a:ext cx="4940609" cy="6248400"/>
          </a:xfrm>
          <a:solidFill>
            <a:schemeClr val="tx1"/>
          </a:solidFill>
        </p:spPr>
      </p:pic>
      <p:sp>
        <p:nvSpPr>
          <p:cNvPr id="8" name="TextBox 7"/>
          <p:cNvSpPr txBox="1"/>
          <p:nvPr/>
        </p:nvSpPr>
        <p:spPr>
          <a:xfrm>
            <a:off x="228600" y="2667000"/>
            <a:ext cx="3711272" cy="1631216"/>
          </a:xfrm>
          <a:prstGeom prst="rect">
            <a:avLst/>
          </a:prstGeom>
          <a:noFill/>
        </p:spPr>
        <p:txBody>
          <a:bodyPr wrap="none" rtlCol="0">
            <a:spAutoFit/>
          </a:bodyPr>
          <a:lstStyle/>
          <a:p>
            <a:pPr marL="285750" indent="-285750">
              <a:buFont typeface="Wingdings" charset="2"/>
              <a:buChar char="ü"/>
            </a:pPr>
            <a:r>
              <a:rPr lang="en-US" sz="2000" dirty="0" smtClean="0"/>
              <a:t>Name of School</a:t>
            </a:r>
          </a:p>
          <a:p>
            <a:pPr marL="285750" indent="-285750">
              <a:buFont typeface="Wingdings" charset="2"/>
              <a:buChar char="ü"/>
            </a:pPr>
            <a:r>
              <a:rPr lang="en-US" sz="2000" dirty="0" smtClean="0"/>
              <a:t>Concentration</a:t>
            </a:r>
          </a:p>
          <a:p>
            <a:pPr marL="285750" indent="-285750">
              <a:buFont typeface="Wingdings" charset="2"/>
              <a:buChar char="ü"/>
            </a:pPr>
            <a:r>
              <a:rPr lang="en-US" sz="2000" dirty="0" smtClean="0"/>
              <a:t>Graduation Date/Location</a:t>
            </a:r>
          </a:p>
          <a:p>
            <a:pPr marL="285750" indent="-285750">
              <a:buFont typeface="Wingdings" charset="2"/>
              <a:buChar char="ü"/>
            </a:pPr>
            <a:r>
              <a:rPr lang="en-US" sz="2000" b="1" dirty="0" smtClean="0"/>
              <a:t>Relevant</a:t>
            </a:r>
            <a:r>
              <a:rPr lang="en-US" sz="2000" dirty="0" smtClean="0"/>
              <a:t> Courses (Optional)</a:t>
            </a:r>
          </a:p>
          <a:p>
            <a:pPr marL="285750" indent="-285750">
              <a:buFont typeface="Wingdings" charset="2"/>
              <a:buChar char="ü"/>
            </a:pPr>
            <a:r>
              <a:rPr lang="en-US" sz="2000" b="1" dirty="0" smtClean="0"/>
              <a:t>GPA/SAT Scores (If Asked)</a:t>
            </a:r>
            <a:endParaRPr lang="en-US" sz="2000" b="1" dirty="0"/>
          </a:p>
        </p:txBody>
      </p:sp>
    </p:spTree>
    <p:extLst>
      <p:ext uri="{BB962C8B-B14F-4D97-AF65-F5344CB8AC3E}">
        <p14:creationId xmlns:p14="http://schemas.microsoft.com/office/powerpoint/2010/main" val="312448509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76200"/>
            <a:ext cx="7696200" cy="1143000"/>
          </a:xfrm>
        </p:spPr>
        <p:txBody>
          <a:bodyPr/>
          <a:lstStyle/>
          <a:p>
            <a:r>
              <a:rPr lang="en-US" dirty="0" smtClean="0"/>
              <a:t>Top 10 Skills Employers Seek</a:t>
            </a:r>
            <a:endParaRPr lang="en-US" dirty="0"/>
          </a:p>
        </p:txBody>
      </p:sp>
      <p:pic>
        <p:nvPicPr>
          <p:cNvPr id="5" name="Content Placeholder 4" descr="Screen Shot 2020-04-30 at 11.29.28 AM.png"/>
          <p:cNvPicPr>
            <a:picLocks noGrp="1" noChangeAspect="1"/>
          </p:cNvPicPr>
          <p:nvPr>
            <p:ph idx="1"/>
          </p:nvPr>
        </p:nvPicPr>
        <p:blipFill>
          <a:blip r:embed="rId3">
            <a:extLst>
              <a:ext uri="{28A0092B-C50C-407E-A947-70E740481C1C}">
                <a14:useLocalDpi xmlns:a14="http://schemas.microsoft.com/office/drawing/2010/main" val="0"/>
              </a:ext>
            </a:extLst>
          </a:blip>
          <a:srcRect l="-4097" r="-4097"/>
          <a:stretch>
            <a:fillRect/>
          </a:stretch>
        </p:blipFill>
        <p:spPr>
          <a:xfrm>
            <a:off x="304800" y="1842035"/>
            <a:ext cx="8469261" cy="4787365"/>
          </a:xfrm>
        </p:spPr>
      </p:pic>
    </p:spTree>
    <p:extLst>
      <p:ext uri="{BB962C8B-B14F-4D97-AF65-F5344CB8AC3E}">
        <p14:creationId xmlns:p14="http://schemas.microsoft.com/office/powerpoint/2010/main" val="230360523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152400"/>
            <a:ext cx="7696200" cy="1143000"/>
          </a:xfrm>
        </p:spPr>
        <p:txBody>
          <a:bodyPr/>
          <a:lstStyle/>
          <a:p>
            <a:r>
              <a:rPr lang="en-US" dirty="0" smtClean="0"/>
              <a:t>Experience</a:t>
            </a:r>
            <a:endParaRPr lang="en-US" dirty="0"/>
          </a:p>
        </p:txBody>
      </p:sp>
      <p:pic>
        <p:nvPicPr>
          <p:cNvPr id="5" name="Content Placeholder 4" descr="Experience.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159" t="26078" r="-168" b="40601"/>
          <a:stretch/>
        </p:blipFill>
        <p:spPr>
          <a:xfrm>
            <a:off x="990600" y="1465211"/>
            <a:ext cx="7230427" cy="3076942"/>
          </a:xfrm>
          <a:solidFill>
            <a:schemeClr val="tx1"/>
          </a:solidFill>
        </p:spPr>
      </p:pic>
      <p:sp>
        <p:nvSpPr>
          <p:cNvPr id="6" name="TextBox 5"/>
          <p:cNvSpPr txBox="1"/>
          <p:nvPr/>
        </p:nvSpPr>
        <p:spPr>
          <a:xfrm>
            <a:off x="685800" y="4953000"/>
            <a:ext cx="7930376" cy="923330"/>
          </a:xfrm>
          <a:prstGeom prst="rect">
            <a:avLst/>
          </a:prstGeom>
          <a:noFill/>
        </p:spPr>
        <p:txBody>
          <a:bodyPr wrap="none" rtlCol="0">
            <a:spAutoFit/>
          </a:bodyPr>
          <a:lstStyle/>
          <a:p>
            <a:pPr marL="285750" indent="-285750">
              <a:buFont typeface="Wingdings" charset="2"/>
              <a:buChar char="ü"/>
            </a:pPr>
            <a:r>
              <a:rPr lang="en-US" dirty="0" smtClean="0"/>
              <a:t>Use a different action verb to begin each bullet point</a:t>
            </a:r>
          </a:p>
          <a:p>
            <a:pPr marL="285750" indent="-285750">
              <a:buFont typeface="Wingdings" charset="2"/>
              <a:buChar char="ü"/>
            </a:pPr>
            <a:r>
              <a:rPr lang="en-US" dirty="0" smtClean="0"/>
              <a:t>Use reverse chronological order (most recent first) within each section</a:t>
            </a:r>
          </a:p>
          <a:p>
            <a:pPr marL="285750" indent="-285750">
              <a:buFont typeface="Wingdings" charset="2"/>
              <a:buChar char="ü"/>
            </a:pPr>
            <a:r>
              <a:rPr lang="en-US" dirty="0" smtClean="0"/>
              <a:t>Within each experience begin with most relevant/strongest bullet point</a:t>
            </a:r>
            <a:endParaRPr lang="en-US" dirty="0"/>
          </a:p>
        </p:txBody>
      </p:sp>
    </p:spTree>
    <p:extLst>
      <p:ext uri="{BB962C8B-B14F-4D97-AF65-F5344CB8AC3E}">
        <p14:creationId xmlns:p14="http://schemas.microsoft.com/office/powerpoint/2010/main" val="3333136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adership 2.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461" t="57473" r="1461" b="17742"/>
          <a:stretch/>
        </p:blipFill>
        <p:spPr>
          <a:xfrm>
            <a:off x="304800" y="2760133"/>
            <a:ext cx="8405287" cy="2777067"/>
          </a:xfrm>
          <a:solidFill>
            <a:schemeClr val="tx1"/>
          </a:solidFill>
        </p:spPr>
      </p:pic>
      <p:sp>
        <p:nvSpPr>
          <p:cNvPr id="3" name="Title 2"/>
          <p:cNvSpPr>
            <a:spLocks noGrp="1"/>
          </p:cNvSpPr>
          <p:nvPr>
            <p:ph type="title"/>
          </p:nvPr>
        </p:nvSpPr>
        <p:spPr/>
        <p:txBody>
          <a:bodyPr/>
          <a:lstStyle/>
          <a:p>
            <a:r>
              <a:rPr lang="en-US" dirty="0" smtClean="0"/>
              <a:t>Additional Sections (Optional)</a:t>
            </a:r>
            <a:endParaRPr lang="en-US" dirty="0"/>
          </a:p>
        </p:txBody>
      </p:sp>
    </p:spTree>
    <p:extLst>
      <p:ext uri="{BB962C8B-B14F-4D97-AF65-F5344CB8AC3E}">
        <p14:creationId xmlns:p14="http://schemas.microsoft.com/office/powerpoint/2010/main" val="2124193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Personal information such as photo, age, or marital status</a:t>
            </a:r>
          </a:p>
          <a:p>
            <a:r>
              <a:rPr lang="en-US" dirty="0" smtClean="0"/>
              <a:t>Pronouns- I, Me, My</a:t>
            </a:r>
          </a:p>
          <a:p>
            <a:r>
              <a:rPr lang="en-US" dirty="0" smtClean="0"/>
              <a:t>Abbreviations (except for state)</a:t>
            </a:r>
          </a:p>
          <a:p>
            <a:r>
              <a:rPr lang="en-US" dirty="0" smtClean="0"/>
              <a:t>“References Available Upon Request”</a:t>
            </a:r>
            <a:endParaRPr lang="en-US" dirty="0"/>
          </a:p>
        </p:txBody>
      </p:sp>
      <p:sp>
        <p:nvSpPr>
          <p:cNvPr id="3" name="Title 2"/>
          <p:cNvSpPr>
            <a:spLocks noGrp="1"/>
          </p:cNvSpPr>
          <p:nvPr>
            <p:ph type="title"/>
          </p:nvPr>
        </p:nvSpPr>
        <p:spPr/>
        <p:txBody>
          <a:bodyPr/>
          <a:lstStyle/>
          <a:p>
            <a:r>
              <a:rPr lang="en-US" dirty="0" smtClean="0"/>
              <a:t>Things to NOT put in Resume</a:t>
            </a:r>
            <a:endParaRPr lang="en-US" dirty="0"/>
          </a:p>
        </p:txBody>
      </p:sp>
    </p:spTree>
    <p:extLst>
      <p:ext uri="{BB962C8B-B14F-4D97-AF65-F5344CB8AC3E}">
        <p14:creationId xmlns:p14="http://schemas.microsoft.com/office/powerpoint/2010/main" val="305184584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7696200" cy="1143000"/>
          </a:xfrm>
        </p:spPr>
        <p:txBody>
          <a:bodyPr/>
          <a:lstStyle/>
          <a:p>
            <a:r>
              <a:rPr lang="en-US" dirty="0" smtClean="0"/>
              <a:t>Cover Letters</a:t>
            </a:r>
            <a:endParaRPr lang="en-US" dirty="0"/>
          </a:p>
        </p:txBody>
      </p:sp>
      <p:pic>
        <p:nvPicPr>
          <p:cNvPr id="4" name="Content Placeholder 3" descr="1 September 1 2017.pdf"/>
          <p:cNvPicPr>
            <a:picLocks noGrp="1" noChangeAspect="1"/>
          </p:cNvPicPr>
          <p:nvPr>
            <p:ph idx="1"/>
          </p:nvPr>
        </p:nvPicPr>
        <p:blipFill rotWithShape="1">
          <a:blip r:embed="rId2">
            <a:extLst>
              <a:ext uri="{28A0092B-C50C-407E-A947-70E740481C1C}">
                <a14:useLocalDpi xmlns:a14="http://schemas.microsoft.com/office/drawing/2010/main" val="0"/>
              </a:ext>
            </a:extLst>
          </a:blip>
          <a:srcRect l="-358" r="163"/>
          <a:stretch/>
        </p:blipFill>
        <p:spPr>
          <a:xfrm>
            <a:off x="3962400" y="362222"/>
            <a:ext cx="5029200" cy="6495778"/>
          </a:xfrm>
          <a:solidFill>
            <a:schemeClr val="tx1"/>
          </a:solidFill>
        </p:spPr>
      </p:pic>
      <p:sp>
        <p:nvSpPr>
          <p:cNvPr id="6" name="TextBox 5"/>
          <p:cNvSpPr txBox="1"/>
          <p:nvPr/>
        </p:nvSpPr>
        <p:spPr>
          <a:xfrm>
            <a:off x="558801" y="1981200"/>
            <a:ext cx="3327400" cy="2246769"/>
          </a:xfrm>
          <a:prstGeom prst="rect">
            <a:avLst/>
          </a:prstGeom>
          <a:noFill/>
        </p:spPr>
        <p:txBody>
          <a:bodyPr wrap="square" rtlCol="0">
            <a:spAutoFit/>
          </a:bodyPr>
          <a:lstStyle/>
          <a:p>
            <a:pPr marL="285750" indent="-285750">
              <a:buFont typeface="Wingdings" charset="2"/>
              <a:buChar char="ü"/>
            </a:pPr>
            <a:r>
              <a:rPr lang="en-US" sz="2000" dirty="0" smtClean="0"/>
              <a:t>One page marketing tool</a:t>
            </a:r>
          </a:p>
          <a:p>
            <a:pPr marL="285750" indent="-285750">
              <a:buFont typeface="Wingdings" charset="2"/>
              <a:buChar char="ü"/>
            </a:pPr>
            <a:r>
              <a:rPr lang="en-US" sz="2000" dirty="0" smtClean="0"/>
              <a:t>Writing sample</a:t>
            </a:r>
          </a:p>
          <a:p>
            <a:pPr marL="285750" indent="-285750">
              <a:buFont typeface="Wingdings" charset="2"/>
              <a:buChar char="ü"/>
            </a:pPr>
            <a:r>
              <a:rPr lang="en-US" sz="2000" dirty="0" smtClean="0"/>
              <a:t>Why you? Why them?</a:t>
            </a:r>
          </a:p>
          <a:p>
            <a:pPr marL="285750" indent="-285750">
              <a:buFont typeface="Wingdings" charset="2"/>
              <a:buChar char="ü"/>
            </a:pPr>
            <a:r>
              <a:rPr lang="en-US" sz="2000" dirty="0" smtClean="0"/>
              <a:t>Highlight relevant skills</a:t>
            </a:r>
          </a:p>
          <a:p>
            <a:pPr marL="285750" indent="-285750">
              <a:buFont typeface="Wingdings" charset="2"/>
              <a:buChar char="ü"/>
            </a:pPr>
            <a:r>
              <a:rPr lang="en-US" sz="2000" dirty="0" smtClean="0"/>
              <a:t>Tailored to organization</a:t>
            </a:r>
          </a:p>
          <a:p>
            <a:pPr marL="285750" indent="-285750">
              <a:buFont typeface="Wingdings" charset="2"/>
              <a:buChar char="ü"/>
            </a:pPr>
            <a:r>
              <a:rPr lang="en-US" sz="2000" dirty="0" smtClean="0"/>
              <a:t>Create excitement and interest</a:t>
            </a:r>
          </a:p>
        </p:txBody>
      </p:sp>
    </p:spTree>
    <p:extLst>
      <p:ext uri="{BB962C8B-B14F-4D97-AF65-F5344CB8AC3E}">
        <p14:creationId xmlns:p14="http://schemas.microsoft.com/office/powerpoint/2010/main" val="394021928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eptember 1 2017.pdf"/>
          <p:cNvPicPr>
            <a:picLocks noGrp="1" noChangeAspect="1"/>
          </p:cNvPicPr>
          <p:nvPr>
            <p:ph idx="1"/>
          </p:nvPr>
        </p:nvPicPr>
        <p:blipFill rotWithShape="1">
          <a:blip r:embed="rId2">
            <a:extLst>
              <a:ext uri="{28A0092B-C50C-407E-A947-70E740481C1C}">
                <a14:useLocalDpi xmlns:a14="http://schemas.microsoft.com/office/drawing/2010/main" val="0"/>
              </a:ext>
            </a:extLst>
          </a:blip>
          <a:srcRect l="-615" r="-97"/>
          <a:stretch/>
        </p:blipFill>
        <p:spPr>
          <a:xfrm>
            <a:off x="3733800" y="1447800"/>
            <a:ext cx="5308600" cy="6821312"/>
          </a:xfrm>
          <a:solidFill>
            <a:schemeClr val="tx1"/>
          </a:solidFill>
        </p:spPr>
      </p:pic>
      <p:sp>
        <p:nvSpPr>
          <p:cNvPr id="3" name="TextBox 2"/>
          <p:cNvSpPr txBox="1"/>
          <p:nvPr/>
        </p:nvSpPr>
        <p:spPr>
          <a:xfrm>
            <a:off x="1947333" y="1134533"/>
            <a:ext cx="184666" cy="369332"/>
          </a:xfrm>
          <a:prstGeom prst="rect">
            <a:avLst/>
          </a:prstGeom>
          <a:noFill/>
        </p:spPr>
        <p:txBody>
          <a:bodyPr wrap="none" rtlCol="0">
            <a:spAutoFit/>
          </a:bodyPr>
          <a:lstStyle/>
          <a:p>
            <a:endParaRPr lang="en-US" dirty="0"/>
          </a:p>
        </p:txBody>
      </p:sp>
      <p:sp>
        <p:nvSpPr>
          <p:cNvPr id="5" name="Title 2"/>
          <p:cNvSpPr>
            <a:spLocks noGrp="1"/>
          </p:cNvSpPr>
          <p:nvPr>
            <p:ph type="title"/>
          </p:nvPr>
        </p:nvSpPr>
        <p:spPr>
          <a:xfrm>
            <a:off x="457200" y="0"/>
            <a:ext cx="7696200" cy="1143000"/>
          </a:xfrm>
        </p:spPr>
        <p:txBody>
          <a:bodyPr/>
          <a:lstStyle/>
          <a:p>
            <a:r>
              <a:rPr lang="en-US" dirty="0" smtClean="0"/>
              <a:t>Contact Information</a:t>
            </a:r>
            <a:endParaRPr lang="en-US" dirty="0"/>
          </a:p>
        </p:txBody>
      </p:sp>
      <p:sp>
        <p:nvSpPr>
          <p:cNvPr id="7" name="TextBox 6"/>
          <p:cNvSpPr txBox="1"/>
          <p:nvPr/>
        </p:nvSpPr>
        <p:spPr>
          <a:xfrm>
            <a:off x="575733" y="2387600"/>
            <a:ext cx="3081867" cy="2862322"/>
          </a:xfrm>
          <a:prstGeom prst="rect">
            <a:avLst/>
          </a:prstGeom>
          <a:noFill/>
        </p:spPr>
        <p:txBody>
          <a:bodyPr wrap="square" rtlCol="0">
            <a:spAutoFit/>
          </a:bodyPr>
          <a:lstStyle/>
          <a:p>
            <a:pPr marL="285750" indent="-285750">
              <a:buFont typeface="Wingdings" charset="2"/>
              <a:buChar char="ü"/>
            </a:pPr>
            <a:r>
              <a:rPr lang="en-US" sz="2000" dirty="0" smtClean="0"/>
              <a:t>Use date of application</a:t>
            </a:r>
          </a:p>
          <a:p>
            <a:pPr marL="285750" indent="-285750">
              <a:buFont typeface="Wingdings" charset="2"/>
              <a:buChar char="ü"/>
            </a:pPr>
            <a:r>
              <a:rPr lang="en-US" sz="2000" dirty="0" smtClean="0"/>
              <a:t>Address to a particular person</a:t>
            </a:r>
          </a:p>
          <a:p>
            <a:pPr marL="285750" indent="-285750">
              <a:buFont typeface="Wingdings" charset="2"/>
              <a:buChar char="ü"/>
            </a:pPr>
            <a:r>
              <a:rPr lang="en-US" sz="2000" dirty="0" smtClean="0"/>
              <a:t>Use career center or LinkedIn to find contact</a:t>
            </a:r>
          </a:p>
          <a:p>
            <a:pPr marL="285750" indent="-285750">
              <a:buFont typeface="Wingdings" charset="2"/>
              <a:buChar char="ü"/>
            </a:pPr>
            <a:r>
              <a:rPr lang="en-US" sz="2000" dirty="0" smtClean="0"/>
              <a:t>DO NOT write “To whom it may concern”</a:t>
            </a:r>
            <a:endParaRPr lang="en-US" sz="2000" dirty="0"/>
          </a:p>
        </p:txBody>
      </p:sp>
    </p:spTree>
    <p:extLst>
      <p:ext uri="{BB962C8B-B14F-4D97-AF65-F5344CB8AC3E}">
        <p14:creationId xmlns:p14="http://schemas.microsoft.com/office/powerpoint/2010/main" val="390877690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3429000" cy="4221163"/>
          </a:xfrm>
        </p:spPr>
        <p:txBody>
          <a:bodyPr/>
          <a:lstStyle/>
          <a:p>
            <a:pPr>
              <a:buFont typeface="Wingdings" charset="2"/>
              <a:buChar char="ü"/>
            </a:pPr>
            <a:r>
              <a:rPr lang="en-US" dirty="0" smtClean="0"/>
              <a:t>Introduce self</a:t>
            </a:r>
          </a:p>
          <a:p>
            <a:pPr>
              <a:buFont typeface="Wingdings" charset="2"/>
              <a:buChar char="ü"/>
            </a:pPr>
            <a:r>
              <a:rPr lang="en-US" dirty="0" smtClean="0"/>
              <a:t>Position applying for and how you heard about it</a:t>
            </a:r>
          </a:p>
          <a:p>
            <a:pPr>
              <a:buFont typeface="Wingdings" charset="2"/>
              <a:buChar char="ü"/>
            </a:pPr>
            <a:r>
              <a:rPr lang="en-US" dirty="0" smtClean="0"/>
              <a:t>Why them?</a:t>
            </a:r>
          </a:p>
          <a:p>
            <a:pPr>
              <a:buFont typeface="Wingdings" charset="2"/>
              <a:buChar char="ü"/>
            </a:pPr>
            <a:r>
              <a:rPr lang="en-US" dirty="0" smtClean="0"/>
              <a:t>OK to include the name of individuals you have met and talked to at the company</a:t>
            </a:r>
            <a:endParaRPr lang="en-US" dirty="0"/>
          </a:p>
        </p:txBody>
      </p:sp>
      <p:sp>
        <p:nvSpPr>
          <p:cNvPr id="5" name="Title 2"/>
          <p:cNvSpPr>
            <a:spLocks noGrp="1"/>
          </p:cNvSpPr>
          <p:nvPr>
            <p:ph type="title"/>
          </p:nvPr>
        </p:nvSpPr>
        <p:spPr>
          <a:xfrm>
            <a:off x="457200" y="0"/>
            <a:ext cx="7696200" cy="1143000"/>
          </a:xfrm>
        </p:spPr>
        <p:txBody>
          <a:bodyPr/>
          <a:lstStyle/>
          <a:p>
            <a:r>
              <a:rPr lang="en-US" dirty="0" smtClean="0"/>
              <a:t>Opening Paragraph</a:t>
            </a:r>
            <a:endParaRPr lang="en-US" dirty="0"/>
          </a:p>
        </p:txBody>
      </p:sp>
      <p:pic>
        <p:nvPicPr>
          <p:cNvPr id="3" name="Picture 2" descr="2 September 1 201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2336" y="838200"/>
            <a:ext cx="4651664" cy="6019800"/>
          </a:xfrm>
          <a:prstGeom prst="rect">
            <a:avLst/>
          </a:prstGeom>
          <a:solidFill>
            <a:schemeClr val="tx1"/>
          </a:solidFill>
        </p:spPr>
      </p:pic>
    </p:spTree>
    <p:extLst>
      <p:ext uri="{BB962C8B-B14F-4D97-AF65-F5344CB8AC3E}">
        <p14:creationId xmlns:p14="http://schemas.microsoft.com/office/powerpoint/2010/main" val="379620027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3429000" cy="4221163"/>
          </a:xfrm>
        </p:spPr>
        <p:txBody>
          <a:bodyPr/>
          <a:lstStyle/>
          <a:p>
            <a:pPr>
              <a:buFont typeface="Wingdings" charset="2"/>
              <a:buChar char="ü"/>
            </a:pPr>
            <a:r>
              <a:rPr lang="en-US" dirty="0" smtClean="0"/>
              <a:t>“Sales Pitch”- why you?</a:t>
            </a:r>
          </a:p>
          <a:p>
            <a:pPr>
              <a:buFont typeface="Wingdings" charset="2"/>
              <a:buChar char="ü"/>
            </a:pPr>
            <a:r>
              <a:rPr lang="en-US" dirty="0" smtClean="0"/>
              <a:t>Tailor to the job description- what do they need?</a:t>
            </a:r>
          </a:p>
          <a:p>
            <a:pPr>
              <a:buFont typeface="Wingdings" charset="2"/>
              <a:buChar char="ü"/>
            </a:pPr>
            <a:r>
              <a:rPr lang="en-US" dirty="0" smtClean="0"/>
              <a:t>1-2 examples- not the same content from resume</a:t>
            </a:r>
          </a:p>
          <a:p>
            <a:pPr>
              <a:buFont typeface="Wingdings" charset="2"/>
              <a:buChar char="ü"/>
            </a:pPr>
            <a:r>
              <a:rPr lang="en-US" dirty="0" smtClean="0"/>
              <a:t>Highlight </a:t>
            </a:r>
            <a:r>
              <a:rPr lang="en-US" u="sng" dirty="0" smtClean="0"/>
              <a:t>relevant</a:t>
            </a:r>
            <a:r>
              <a:rPr lang="en-US" dirty="0" smtClean="0"/>
              <a:t> qualifications</a:t>
            </a:r>
            <a:endParaRPr lang="en-US" dirty="0"/>
          </a:p>
        </p:txBody>
      </p:sp>
      <p:sp>
        <p:nvSpPr>
          <p:cNvPr id="5" name="Title 2"/>
          <p:cNvSpPr>
            <a:spLocks noGrp="1"/>
          </p:cNvSpPr>
          <p:nvPr>
            <p:ph type="title"/>
          </p:nvPr>
        </p:nvSpPr>
        <p:spPr>
          <a:xfrm>
            <a:off x="457200" y="0"/>
            <a:ext cx="7696200" cy="1143000"/>
          </a:xfrm>
        </p:spPr>
        <p:txBody>
          <a:bodyPr/>
          <a:lstStyle/>
          <a:p>
            <a:r>
              <a:rPr lang="en-US" dirty="0" smtClean="0"/>
              <a:t>Middle Paragraph(s)</a:t>
            </a:r>
            <a:endParaRPr lang="en-US" dirty="0"/>
          </a:p>
        </p:txBody>
      </p:sp>
      <p:pic>
        <p:nvPicPr>
          <p:cNvPr id="3" name="Picture 2" descr="4 September 1 201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8982" y="1066800"/>
            <a:ext cx="4475018" cy="5791200"/>
          </a:xfrm>
          <a:prstGeom prst="rect">
            <a:avLst/>
          </a:prstGeom>
          <a:solidFill>
            <a:schemeClr val="tx1"/>
          </a:solidFill>
        </p:spPr>
      </p:pic>
    </p:spTree>
    <p:extLst>
      <p:ext uri="{BB962C8B-B14F-4D97-AF65-F5344CB8AC3E}">
        <p14:creationId xmlns:p14="http://schemas.microsoft.com/office/powerpoint/2010/main" val="331737979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905000"/>
            <a:ext cx="3810000" cy="4221163"/>
          </a:xfrm>
        </p:spPr>
        <p:txBody>
          <a:bodyPr/>
          <a:lstStyle/>
          <a:p>
            <a:pPr>
              <a:buFont typeface="Wingdings" charset="2"/>
              <a:buChar char="ü"/>
            </a:pPr>
            <a:r>
              <a:rPr lang="en-US" dirty="0" smtClean="0"/>
              <a:t>Reiterate interest and enthusiasm</a:t>
            </a:r>
          </a:p>
          <a:p>
            <a:pPr>
              <a:buFont typeface="Wingdings" charset="2"/>
              <a:buChar char="ü"/>
            </a:pPr>
            <a:r>
              <a:rPr lang="en-US" dirty="0" smtClean="0"/>
              <a:t>Thank reader for considering your application</a:t>
            </a:r>
          </a:p>
          <a:p>
            <a:pPr>
              <a:buFont typeface="Wingdings" charset="2"/>
              <a:buChar char="ü"/>
            </a:pPr>
            <a:r>
              <a:rPr lang="en-US" dirty="0" smtClean="0"/>
              <a:t>Indicate next steps</a:t>
            </a:r>
          </a:p>
          <a:p>
            <a:pPr>
              <a:buFont typeface="Wingdings" charset="2"/>
              <a:buChar char="ü"/>
            </a:pPr>
            <a:r>
              <a:rPr lang="en-US" dirty="0" smtClean="0"/>
              <a:t>Include your name as a signature</a:t>
            </a:r>
            <a:endParaRPr lang="en-US" dirty="0"/>
          </a:p>
        </p:txBody>
      </p:sp>
      <p:sp>
        <p:nvSpPr>
          <p:cNvPr id="5" name="Title 2"/>
          <p:cNvSpPr>
            <a:spLocks noGrp="1"/>
          </p:cNvSpPr>
          <p:nvPr>
            <p:ph type="title"/>
          </p:nvPr>
        </p:nvSpPr>
        <p:spPr>
          <a:xfrm>
            <a:off x="457200" y="0"/>
            <a:ext cx="7696200" cy="1143000"/>
          </a:xfrm>
        </p:spPr>
        <p:txBody>
          <a:bodyPr/>
          <a:lstStyle/>
          <a:p>
            <a:r>
              <a:rPr lang="en-US" dirty="0" smtClean="0"/>
              <a:t>Closing Paragraph</a:t>
            </a:r>
            <a:endParaRPr lang="en-US" dirty="0"/>
          </a:p>
        </p:txBody>
      </p:sp>
      <p:pic>
        <p:nvPicPr>
          <p:cNvPr id="3" name="Picture 2" descr="6 September 1 201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941294"/>
            <a:ext cx="4572000" cy="5916705"/>
          </a:xfrm>
          <a:prstGeom prst="rect">
            <a:avLst/>
          </a:prstGeom>
          <a:solidFill>
            <a:schemeClr val="tx1"/>
          </a:solidFill>
        </p:spPr>
      </p:pic>
    </p:spTree>
    <p:extLst>
      <p:ext uri="{BB962C8B-B14F-4D97-AF65-F5344CB8AC3E}">
        <p14:creationId xmlns:p14="http://schemas.microsoft.com/office/powerpoint/2010/main" val="102367466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Resumes &amp;</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4800" dirty="0" smtClean="0">
                <a:gradFill flip="none" rotWithShape="1">
                  <a:gsLst>
                    <a:gs pos="50000">
                      <a:srgbClr val="FF6600"/>
                    </a:gs>
                    <a:gs pos="100000">
                      <a:schemeClr val="accent4">
                        <a:lumMod val="60000"/>
                        <a:lumOff val="40000"/>
                      </a:schemeClr>
                    </a:gs>
                  </a:gsLst>
                  <a:lin ang="16080000" scaled="0"/>
                  <a:tileRect/>
                </a:gradFill>
                <a:effectLst/>
              </a:rPr>
              <a:t>Cover Letters</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0040996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curriculum vitae is similar to a resume, but with more focus on academia publications and research.</a:t>
            </a:r>
            <a:endParaRPr lang="en-US" dirty="0"/>
          </a:p>
        </p:txBody>
      </p:sp>
    </p:spTree>
    <p:extLst>
      <p:ext uri="{BB962C8B-B14F-4D97-AF65-F5344CB8AC3E}">
        <p14:creationId xmlns:p14="http://schemas.microsoft.com/office/powerpoint/2010/main" val="389700378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applying to an engineering internship, you should list “babysitting” under relevant skills.</a:t>
            </a:r>
            <a:endParaRPr lang="en-US" dirty="0"/>
          </a:p>
        </p:txBody>
      </p:sp>
    </p:spTree>
    <p:extLst>
      <p:ext uri="{BB962C8B-B14F-4D97-AF65-F5344CB8AC3E}">
        <p14:creationId xmlns:p14="http://schemas.microsoft.com/office/powerpoint/2010/main" val="1599941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reverse-chronological formatted resume is best for those with large gaps in their employment history.</a:t>
            </a:r>
            <a:endParaRPr lang="en-US" dirty="0"/>
          </a:p>
        </p:txBody>
      </p:sp>
    </p:spTree>
    <p:extLst>
      <p:ext uri="{BB962C8B-B14F-4D97-AF65-F5344CB8AC3E}">
        <p14:creationId xmlns:p14="http://schemas.microsoft.com/office/powerpoint/2010/main" val="3657637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okay to use pronoun such as I, Me or My, in a resume.</a:t>
            </a:r>
            <a:endParaRPr lang="en-US" dirty="0"/>
          </a:p>
        </p:txBody>
      </p:sp>
    </p:spTree>
    <p:extLst>
      <p:ext uri="{BB962C8B-B14F-4D97-AF65-F5344CB8AC3E}">
        <p14:creationId xmlns:p14="http://schemas.microsoft.com/office/powerpoint/2010/main" val="88301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important to keep the organization’s hiring needs in mind when you are writing your </a:t>
            </a:r>
            <a:r>
              <a:rPr lang="en-US" smtClean="0"/>
              <a:t>cover letter.</a:t>
            </a:r>
            <a:endParaRPr lang="en-US"/>
          </a:p>
        </p:txBody>
      </p:sp>
    </p:spTree>
    <p:extLst>
      <p:ext uri="{BB962C8B-B14F-4D97-AF65-F5344CB8AC3E}">
        <p14:creationId xmlns:p14="http://schemas.microsoft.com/office/powerpoint/2010/main" val="1592382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Resumes &amp; Cover Letters:</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#1</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1059</Words>
  <Application>Microsoft Macintosh PowerPoint</Application>
  <PresentationFormat>On-screen Show (4:3)</PresentationFormat>
  <Paragraphs>125</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Quiz Show</vt:lpstr>
      <vt:lpstr>Resumes &amp; Cover Letters Professional Prep Lesson #1</vt:lpstr>
      <vt:lpstr>Overview</vt:lpstr>
      <vt:lpstr>Goals of Lesson</vt:lpstr>
      <vt:lpstr>Resumes, CVs, and Cover Letters</vt:lpstr>
      <vt:lpstr>Formatting of Resumes</vt:lpstr>
      <vt:lpstr>PowerPoint Presentation</vt:lpstr>
      <vt:lpstr>PowerPoint Presentation</vt:lpstr>
      <vt:lpstr>PowerPoint Presentation</vt:lpstr>
      <vt:lpstr>PowerPoint Presentation</vt:lpstr>
      <vt:lpstr>PowerPoint Presentation</vt:lpstr>
      <vt:lpstr>PowerPoint Presentation</vt:lpstr>
      <vt:lpstr>Formatting Continued</vt:lpstr>
      <vt:lpstr>Contact Information</vt:lpstr>
      <vt:lpstr>Education </vt:lpstr>
      <vt:lpstr>Top 10 Skills Employers Seek</vt:lpstr>
      <vt:lpstr>Experience</vt:lpstr>
      <vt:lpstr>Additional Sections (Optional)</vt:lpstr>
      <vt:lpstr>Things to NOT put in Resume</vt:lpstr>
      <vt:lpstr>Cover Letters</vt:lpstr>
      <vt:lpstr>Contact Information</vt:lpstr>
      <vt:lpstr>Opening Paragraph</vt:lpstr>
      <vt:lpstr>Middle Paragraph(s)</vt:lpstr>
      <vt:lpstr>Closing Paragraph</vt:lpstr>
      <vt:lpstr>Resumes &amp; Cover Letters Review Q &amp; A</vt:lpstr>
      <vt:lpstr>A curriculum vitae is similar to a resume, but with more focus on academia publications and research.</vt:lpstr>
      <vt:lpstr>When applying to an engineering internship, you should list “babysitting” under relevant skills.</vt:lpstr>
      <vt:lpstr>A reverse-chronological formatted resume is best for those with large gaps in their employment history.</vt:lpstr>
      <vt:lpstr>It is okay to use pronoun such as I, Me or My, in a resume.</vt:lpstr>
      <vt:lpstr>It is important to keep the organization’s hiring needs in mind when you are writing your cover letter.</vt:lpstr>
      <vt:lpstr>You Have Completed Resumes &amp; Cover Letters: Professional Prep Lesson #1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2020-06-23T11:04:37Z</dcterms:modified>
</cp:coreProperties>
</file>