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2"/>
  </p:notesMasterIdLst>
  <p:handoutMasterIdLst>
    <p:handoutMasterId r:id="rId23"/>
  </p:handoutMasterIdLst>
  <p:sldIdLst>
    <p:sldId id="273" r:id="rId2"/>
    <p:sldId id="274" r:id="rId3"/>
    <p:sldId id="295" r:id="rId4"/>
    <p:sldId id="298" r:id="rId5"/>
    <p:sldId id="299" r:id="rId6"/>
    <p:sldId id="306" r:id="rId7"/>
    <p:sldId id="307" r:id="rId8"/>
    <p:sldId id="308" r:id="rId9"/>
    <p:sldId id="300" r:id="rId10"/>
    <p:sldId id="302" r:id="rId11"/>
    <p:sldId id="303" r:id="rId12"/>
    <p:sldId id="304" r:id="rId13"/>
    <p:sldId id="305" r:id="rId14"/>
    <p:sldId id="296" r:id="rId15"/>
    <p:sldId id="283" r:id="rId16"/>
    <p:sldId id="285" r:id="rId17"/>
    <p:sldId id="287" r:id="rId18"/>
    <p:sldId id="292" r:id="rId19"/>
    <p:sldId id="309" r:id="rId20"/>
    <p:sldId id="297" r:id="rId21"/>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099" autoAdjust="0"/>
  </p:normalViewPr>
  <p:slideViewPr>
    <p:cSldViewPr>
      <p:cViewPr varScale="1">
        <p:scale>
          <a:sx n="61" d="100"/>
          <a:sy n="61" d="100"/>
        </p:scale>
        <p:origin x="-104" y="-128"/>
      </p:cViewPr>
      <p:guideLst>
        <p:guide orient="horz" pos="2160"/>
        <p:guide pos="2880"/>
      </p:guideLst>
    </p:cSldViewPr>
  </p:slideViewPr>
  <p:outlineViewPr>
    <p:cViewPr>
      <p:scale>
        <a:sx n="33" d="100"/>
        <a:sy n="33" d="100"/>
      </p:scale>
      <p:origin x="0" y="2079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6/18/20</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val="27634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6/18/20</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val="93285859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www.lexico.com</a:t>
            </a:r>
            <a:r>
              <a:rPr lang="en-US" dirty="0" smtClean="0"/>
              <a:t>/en/definition/sleep</a:t>
            </a:r>
          </a:p>
          <a:p>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4</a:t>
            </a:fld>
            <a:endParaRPr lang="en-US"/>
          </a:p>
        </p:txBody>
      </p:sp>
    </p:spTree>
    <p:extLst>
      <p:ext uri="{BB962C8B-B14F-4D97-AF65-F5344CB8AC3E}">
        <p14:creationId xmlns:p14="http://schemas.microsoft.com/office/powerpoint/2010/main" val="199679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07874-5299-41B2-A37A-6AA3547857F4}" type="slidenum">
              <a:rPr lang="en-US" smtClean="0"/>
              <a:pPr/>
              <a:t>5</a:t>
            </a:fld>
            <a:endParaRPr lang="en-US"/>
          </a:p>
        </p:txBody>
      </p:sp>
    </p:spTree>
    <p:extLst>
      <p:ext uri="{BB962C8B-B14F-4D97-AF65-F5344CB8AC3E}">
        <p14:creationId xmlns:p14="http://schemas.microsoft.com/office/powerpoint/2010/main" val="432937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807874-5299-41B2-A37A-6AA3547857F4}" type="slidenum">
              <a:rPr lang="en-US" smtClean="0"/>
              <a:pPr/>
              <a:t>18</a:t>
            </a:fld>
            <a:endParaRPr lang="en-US"/>
          </a:p>
        </p:txBody>
      </p:sp>
    </p:spTree>
    <p:extLst>
      <p:ext uri="{BB962C8B-B14F-4D97-AF65-F5344CB8AC3E}">
        <p14:creationId xmlns:p14="http://schemas.microsoft.com/office/powerpoint/2010/main" val="4107642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6/18/20</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6/18/20</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6/18/20</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6/18/20</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6/18/20</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xmlns:p14="http://schemas.microsoft.com/office/powerpoint/2010/mai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6/18/20</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6/18/20</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6/18/20</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6/18/20</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xmlns:p14="http://schemas.microsoft.com/office/powerpoint/2010/mai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Sleep</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Mental Health Lesson </a:t>
            </a:r>
            <a:r>
              <a:rPr lang="en-US" sz="3200" dirty="0" smtClean="0">
                <a:gradFill flip="none" rotWithShape="1">
                  <a:gsLst>
                    <a:gs pos="50000">
                      <a:srgbClr val="FF6600"/>
                    </a:gs>
                    <a:gs pos="100000">
                      <a:schemeClr val="accent4">
                        <a:lumMod val="60000"/>
                        <a:lumOff val="40000"/>
                      </a:schemeClr>
                    </a:gs>
                  </a:gsLst>
                  <a:lin ang="16080000" scaled="0"/>
                  <a:tileRect/>
                </a:gradFill>
                <a:effectLst/>
              </a:rPr>
              <a:t>#1</a:t>
            </a:r>
          </a:p>
        </p:txBody>
      </p:sp>
    </p:spTree>
    <p:extLst>
      <p:ext uri="{BB962C8B-B14F-4D97-AF65-F5344CB8AC3E}">
        <p14:creationId xmlns:p14="http://schemas.microsoft.com/office/powerpoint/2010/main" val="1101887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When it comes to training for sports, many student-athletes recognize the importance of eating well and exercising consistently. But sleep is often overlooked as a factor than can affect performance and recovery. That’s unfortunate because getting enough quality slumber is critical for energy, coordination, muscle growth, recovery, mental focus, academic performance and more. </a:t>
            </a:r>
            <a:endParaRPr lang="en-US" dirty="0"/>
          </a:p>
        </p:txBody>
      </p:sp>
      <p:sp>
        <p:nvSpPr>
          <p:cNvPr id="3" name="Title 2"/>
          <p:cNvSpPr>
            <a:spLocks noGrp="1"/>
          </p:cNvSpPr>
          <p:nvPr>
            <p:ph type="title"/>
          </p:nvPr>
        </p:nvSpPr>
        <p:spPr/>
        <p:txBody>
          <a:bodyPr/>
          <a:lstStyle/>
          <a:p>
            <a:r>
              <a:rPr lang="en-US" b="1" dirty="0" smtClean="0"/>
              <a:t>Overview</a:t>
            </a:r>
            <a:endParaRPr lang="en-US" b="1" dirty="0"/>
          </a:p>
        </p:txBody>
      </p:sp>
    </p:spTree>
    <p:extLst>
      <p:ext uri="{BB962C8B-B14F-4D97-AF65-F5344CB8AC3E}">
        <p14:creationId xmlns:p14="http://schemas.microsoft.com/office/powerpoint/2010/main" val="32025972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Define sleep</a:t>
            </a:r>
          </a:p>
          <a:p>
            <a:r>
              <a:rPr lang="en-US" dirty="0" smtClean="0"/>
              <a:t>Understand why sleep is important for student athletes</a:t>
            </a:r>
          </a:p>
          <a:p>
            <a:r>
              <a:rPr lang="en-US" dirty="0" smtClean="0"/>
              <a:t>Identify ways to get better sleep</a:t>
            </a:r>
          </a:p>
          <a:p>
            <a:endParaRPr lang="en-US" dirty="0"/>
          </a:p>
        </p:txBody>
      </p:sp>
      <p:sp>
        <p:nvSpPr>
          <p:cNvPr id="3" name="Title 2"/>
          <p:cNvSpPr>
            <a:spLocks noGrp="1"/>
          </p:cNvSpPr>
          <p:nvPr>
            <p:ph type="title"/>
          </p:nvPr>
        </p:nvSpPr>
        <p:spPr/>
        <p:txBody>
          <a:bodyPr/>
          <a:lstStyle/>
          <a:p>
            <a:r>
              <a:rPr lang="en-US" dirty="0" smtClean="0"/>
              <a:t>Goals of Lesson</a:t>
            </a:r>
            <a:endParaRPr lang="en-US" dirty="0"/>
          </a:p>
        </p:txBody>
      </p:sp>
    </p:spTree>
    <p:extLst>
      <p:ext uri="{BB962C8B-B14F-4D97-AF65-F5344CB8AC3E}">
        <p14:creationId xmlns:p14="http://schemas.microsoft.com/office/powerpoint/2010/main" val="118352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Sleep is defined as a condition of body and mind which typically recurs for several hours every night, in which the nervous system is relatively inactive, the eyes closed, the postural muscles relaxed, and consciousness is practically suspended. </a:t>
            </a:r>
          </a:p>
          <a:p>
            <a:pPr marL="0" indent="0">
              <a:buNone/>
            </a:pPr>
            <a:endParaRPr lang="en-US" dirty="0" smtClean="0"/>
          </a:p>
          <a:p>
            <a:pPr marL="0" indent="0">
              <a:buNone/>
            </a:pPr>
            <a:r>
              <a:rPr lang="en-US" dirty="0" smtClean="0"/>
              <a:t>Essentially, it does 3 things:</a:t>
            </a:r>
          </a:p>
          <a:p>
            <a:pPr marL="457200" indent="-457200">
              <a:buFont typeface="+mj-lt"/>
              <a:buAutoNum type="arabicPeriod"/>
            </a:pPr>
            <a:r>
              <a:rPr lang="en-US" dirty="0" smtClean="0"/>
              <a:t>Reorganizes information</a:t>
            </a:r>
          </a:p>
          <a:p>
            <a:pPr marL="457200" indent="-457200">
              <a:buFont typeface="+mj-lt"/>
              <a:buAutoNum type="arabicPeriod"/>
            </a:pPr>
            <a:r>
              <a:rPr lang="en-US" dirty="0" smtClean="0"/>
              <a:t>Cleans up the brain</a:t>
            </a:r>
          </a:p>
          <a:p>
            <a:pPr marL="457200" indent="-457200">
              <a:buFont typeface="+mj-lt"/>
              <a:buAutoNum type="arabicPeriod"/>
            </a:pPr>
            <a:r>
              <a:rPr lang="en-US" dirty="0" smtClean="0"/>
              <a:t>Forms, consolidates, and links memories</a:t>
            </a:r>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What is Sleep?</a:t>
            </a:r>
            <a:endParaRPr lang="en-US" dirty="0"/>
          </a:p>
        </p:txBody>
      </p:sp>
    </p:spTree>
    <p:extLst>
      <p:ext uri="{BB962C8B-B14F-4D97-AF65-F5344CB8AC3E}">
        <p14:creationId xmlns:p14="http://schemas.microsoft.com/office/powerpoint/2010/main" val="68981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990600"/>
            <a:ext cx="7467600" cy="4572000"/>
          </a:xfrm>
        </p:spPr>
        <p:txBody>
          <a:bodyPr>
            <a:normAutofit/>
          </a:bodyPr>
          <a:lstStyle/>
          <a:p>
            <a:pPr marL="0" indent="0">
              <a:buNone/>
            </a:pPr>
            <a:r>
              <a:rPr lang="en-US" sz="3600" dirty="0" smtClean="0"/>
              <a:t>Sleep works to:</a:t>
            </a:r>
          </a:p>
          <a:p>
            <a:pPr marL="0" indent="0">
              <a:buNone/>
            </a:pPr>
            <a:endParaRPr lang="en-US" sz="2800" dirty="0" smtClean="0"/>
          </a:p>
          <a:p>
            <a:r>
              <a:rPr lang="en-US" dirty="0" smtClean="0"/>
              <a:t>Rejuvenate cells</a:t>
            </a:r>
          </a:p>
          <a:p>
            <a:r>
              <a:rPr lang="en-US" dirty="0" smtClean="0"/>
              <a:t>Improve immunity</a:t>
            </a:r>
          </a:p>
          <a:p>
            <a:r>
              <a:rPr lang="en-US" dirty="0" smtClean="0"/>
              <a:t>Repair tissue</a:t>
            </a:r>
          </a:p>
          <a:p>
            <a:r>
              <a:rPr lang="en-US" dirty="0" smtClean="0"/>
              <a:t>Allow muscle growth</a:t>
            </a:r>
          </a:p>
          <a:p>
            <a:r>
              <a:rPr lang="en-US" dirty="0" smtClean="0"/>
              <a:t>Regulate hormones to control:</a:t>
            </a:r>
          </a:p>
          <a:p>
            <a:pPr lvl="1"/>
            <a:r>
              <a:rPr lang="en-US" dirty="0"/>
              <a:t>M</a:t>
            </a:r>
            <a:r>
              <a:rPr lang="en-US" dirty="0" smtClean="0"/>
              <a:t>ood</a:t>
            </a:r>
          </a:p>
          <a:p>
            <a:pPr lvl="1"/>
            <a:r>
              <a:rPr lang="en-US" dirty="0"/>
              <a:t>E</a:t>
            </a:r>
            <a:r>
              <a:rPr lang="en-US" dirty="0" smtClean="0"/>
              <a:t>motions</a:t>
            </a:r>
          </a:p>
          <a:p>
            <a:pPr lvl="1"/>
            <a:r>
              <a:rPr lang="en-US" dirty="0" smtClean="0"/>
              <a:t>Attitudes</a:t>
            </a:r>
          </a:p>
          <a:p>
            <a:pPr lvl="1"/>
            <a:r>
              <a:rPr lang="en-US" dirty="0" smtClean="0"/>
              <a:t>Mental health</a:t>
            </a:r>
          </a:p>
          <a:p>
            <a:pPr marL="0" indent="0">
              <a:buNone/>
            </a:pPr>
            <a:endParaRPr lang="en-US" dirty="0" smtClean="0"/>
          </a:p>
        </p:txBody>
      </p:sp>
    </p:spTree>
    <p:extLst>
      <p:ext uri="{BB962C8B-B14F-4D97-AF65-F5344CB8AC3E}">
        <p14:creationId xmlns:p14="http://schemas.microsoft.com/office/powerpoint/2010/main" val="948392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371600"/>
            <a:ext cx="7467600" cy="5410200"/>
          </a:xfrm>
        </p:spPr>
        <p:txBody>
          <a:bodyPr>
            <a:normAutofit lnSpcReduction="10000"/>
          </a:bodyPr>
          <a:lstStyle/>
          <a:p>
            <a:pPr marL="0" indent="0">
              <a:buNone/>
            </a:pPr>
            <a:r>
              <a:rPr lang="en-US" dirty="0" smtClean="0"/>
              <a:t>Sleep is made up of two distinct states:</a:t>
            </a:r>
          </a:p>
          <a:p>
            <a:r>
              <a:rPr lang="en-US" dirty="0" smtClean="0"/>
              <a:t>REM (rapid eye movement) sleep</a:t>
            </a:r>
          </a:p>
          <a:p>
            <a:pPr lvl="1"/>
            <a:r>
              <a:rPr lang="en-US" dirty="0" smtClean="0"/>
              <a:t>Makes up 20% of night sleep</a:t>
            </a:r>
          </a:p>
          <a:p>
            <a:pPr lvl="1"/>
            <a:r>
              <a:rPr lang="en-US" dirty="0" smtClean="0"/>
              <a:t>High degree of brain activity</a:t>
            </a:r>
          </a:p>
          <a:p>
            <a:pPr lvl="1"/>
            <a:r>
              <a:rPr lang="en-US" dirty="0" smtClean="0"/>
              <a:t>Dream state</a:t>
            </a:r>
          </a:p>
          <a:p>
            <a:pPr lvl="1"/>
            <a:r>
              <a:rPr lang="en-US" dirty="0" smtClean="0"/>
              <a:t>No movement of skeletal muscles during this state of sleep</a:t>
            </a:r>
          </a:p>
          <a:p>
            <a:pPr lvl="1"/>
            <a:endParaRPr lang="en-US" dirty="0" smtClean="0"/>
          </a:p>
          <a:p>
            <a:r>
              <a:rPr lang="en-US" dirty="0" smtClean="0"/>
              <a:t>Non-REM (NREM) sleep</a:t>
            </a:r>
          </a:p>
          <a:p>
            <a:pPr lvl="1"/>
            <a:r>
              <a:rPr lang="en-US" dirty="0" smtClean="0"/>
              <a:t>Most of the night is spent in NREM sleep, which is made up of:</a:t>
            </a:r>
          </a:p>
          <a:p>
            <a:pPr lvl="2"/>
            <a:r>
              <a:rPr lang="en-US" dirty="0" smtClean="0"/>
              <a:t>Stage 1 (very light, transitional sleep)</a:t>
            </a:r>
          </a:p>
          <a:p>
            <a:pPr lvl="2"/>
            <a:r>
              <a:rPr lang="en-US" dirty="0" smtClean="0"/>
              <a:t>Stage 2 (moderate sleep)</a:t>
            </a:r>
          </a:p>
          <a:p>
            <a:pPr lvl="3"/>
            <a:r>
              <a:rPr lang="en-US" dirty="0" smtClean="0"/>
              <a:t>more than 50% of night sleep</a:t>
            </a:r>
          </a:p>
          <a:p>
            <a:pPr lvl="2"/>
            <a:r>
              <a:rPr lang="en-US" dirty="0" smtClean="0"/>
              <a:t>Stage 3 (deep sleep)</a:t>
            </a:r>
          </a:p>
          <a:p>
            <a:pPr lvl="2"/>
            <a:r>
              <a:rPr lang="en-US" dirty="0" smtClean="0"/>
              <a:t>Stage 4 (very deep sleep)</a:t>
            </a:r>
            <a:endParaRPr lang="en-US" dirty="0"/>
          </a:p>
        </p:txBody>
      </p:sp>
      <p:sp>
        <p:nvSpPr>
          <p:cNvPr id="3" name="Title 2"/>
          <p:cNvSpPr>
            <a:spLocks noGrp="1"/>
          </p:cNvSpPr>
          <p:nvPr>
            <p:ph type="title"/>
          </p:nvPr>
        </p:nvSpPr>
        <p:spPr>
          <a:xfrm>
            <a:off x="914400" y="22211"/>
            <a:ext cx="7696200" cy="1143000"/>
          </a:xfrm>
        </p:spPr>
        <p:txBody>
          <a:bodyPr/>
          <a:lstStyle/>
          <a:p>
            <a:r>
              <a:rPr lang="en-US" dirty="0" smtClean="0"/>
              <a:t>Inside the Sleep Process</a:t>
            </a:r>
            <a:endParaRPr lang="en-US" dirty="0"/>
          </a:p>
        </p:txBody>
      </p:sp>
    </p:spTree>
    <p:extLst>
      <p:ext uri="{BB962C8B-B14F-4D97-AF65-F5344CB8AC3E}">
        <p14:creationId xmlns:p14="http://schemas.microsoft.com/office/powerpoint/2010/main" val="1552528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495800"/>
          </a:xfrm>
        </p:spPr>
        <p:txBody>
          <a:bodyPr>
            <a:normAutofit/>
          </a:bodyPr>
          <a:lstStyle/>
          <a:p>
            <a:pPr marL="0" indent="0">
              <a:buNone/>
            </a:pPr>
            <a:r>
              <a:rPr lang="en-US" dirty="0" smtClean="0"/>
              <a:t>Insomnia- persistent difficulty falling or staying asleep, accompanied by daytime impairment. </a:t>
            </a:r>
          </a:p>
          <a:p>
            <a:pPr lvl="1"/>
            <a:r>
              <a:rPr lang="en-US" dirty="0"/>
              <a:t>1 in 3 US adults suffer from symptoms of insomnia</a:t>
            </a:r>
          </a:p>
          <a:p>
            <a:pPr lvl="2"/>
            <a:r>
              <a:rPr lang="en-US" dirty="0"/>
              <a:t>About 1 in 3 of those adults meet criteria for an insomnia disorder which is associated with increased risk of depression, substance use and medical problems</a:t>
            </a:r>
          </a:p>
          <a:p>
            <a:pPr marL="0" indent="0">
              <a:buNone/>
            </a:pPr>
            <a:endParaRPr lang="en-US" dirty="0"/>
          </a:p>
          <a:p>
            <a:pPr marL="0" indent="0">
              <a:buNone/>
            </a:pPr>
            <a:r>
              <a:rPr lang="en-US" dirty="0" smtClean="0"/>
              <a:t>Sleep apnea- condition in which an individual has difficulty breathing during sleep, usually because of a blocked airway, in which case it is referred to as “obstructive sleep apnea”</a:t>
            </a:r>
          </a:p>
          <a:p>
            <a:pPr lvl="1"/>
            <a:r>
              <a:rPr lang="en-US" dirty="0" smtClean="0"/>
              <a:t>Associated with obesity, cardiovascular disease, diabetes and neurological problems</a:t>
            </a:r>
          </a:p>
        </p:txBody>
      </p:sp>
      <p:sp>
        <p:nvSpPr>
          <p:cNvPr id="3" name="Title 2"/>
          <p:cNvSpPr>
            <a:spLocks noGrp="1"/>
          </p:cNvSpPr>
          <p:nvPr>
            <p:ph type="title"/>
          </p:nvPr>
        </p:nvSpPr>
        <p:spPr/>
        <p:txBody>
          <a:bodyPr/>
          <a:lstStyle/>
          <a:p>
            <a:r>
              <a:rPr lang="en-US" dirty="0" smtClean="0"/>
              <a:t>Sleep Disorders</a:t>
            </a:r>
            <a:endParaRPr lang="en-US" dirty="0"/>
          </a:p>
        </p:txBody>
      </p:sp>
    </p:spTree>
    <p:extLst>
      <p:ext uri="{BB962C8B-B14F-4D97-AF65-F5344CB8AC3E}">
        <p14:creationId xmlns:p14="http://schemas.microsoft.com/office/powerpoint/2010/main" val="401596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The circadian rhythm is the internal clock that helps regulate the cycle of when your body feels sleepy vs. alert. </a:t>
            </a:r>
          </a:p>
          <a:p>
            <a:pPr marL="0" indent="0">
              <a:buNone/>
            </a:pPr>
            <a:endParaRPr lang="en-US" dirty="0"/>
          </a:p>
          <a:p>
            <a:pPr marL="0" indent="0">
              <a:buNone/>
            </a:pPr>
            <a:r>
              <a:rPr lang="en-US" dirty="0" smtClean="0"/>
              <a:t>It is controlled by an area of the brain called the hypothalamus. Other influences include light (which sends a signal to the brain that it’s time to wake up) and darkness (which indicates your body to get drowsy). </a:t>
            </a:r>
          </a:p>
          <a:p>
            <a:pPr marL="0" indent="0">
              <a:buNone/>
            </a:pPr>
            <a:endParaRPr lang="en-US" dirty="0"/>
          </a:p>
          <a:p>
            <a:pPr marL="0" indent="0">
              <a:buNone/>
            </a:pPr>
            <a:r>
              <a:rPr lang="en-US" dirty="0" smtClean="0"/>
              <a:t>Men and women have slightly different circadian rhythms. Men’s clocks tend to run truer to a full 24-hour cycle or longer, meaning they feel less tired in the evening. Women’s internal clocks are more likely to be shorter than a full 24-hour cycle, making it more likely they will awaken earlier.</a:t>
            </a:r>
          </a:p>
        </p:txBody>
      </p:sp>
      <p:sp>
        <p:nvSpPr>
          <p:cNvPr id="3" name="Title 2"/>
          <p:cNvSpPr>
            <a:spLocks noGrp="1"/>
          </p:cNvSpPr>
          <p:nvPr>
            <p:ph type="title"/>
          </p:nvPr>
        </p:nvSpPr>
        <p:spPr/>
        <p:txBody>
          <a:bodyPr/>
          <a:lstStyle/>
          <a:p>
            <a:r>
              <a:rPr lang="en-US" dirty="0" smtClean="0"/>
              <a:t>Circadian Rhythm</a:t>
            </a:r>
            <a:endParaRPr lang="en-US" dirty="0"/>
          </a:p>
        </p:txBody>
      </p:sp>
    </p:spTree>
    <p:extLst>
      <p:ext uri="{BB962C8B-B14F-4D97-AF65-F5344CB8AC3E}">
        <p14:creationId xmlns:p14="http://schemas.microsoft.com/office/powerpoint/2010/main" val="1629049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05000"/>
            <a:ext cx="7467600" cy="4648200"/>
          </a:xfrm>
        </p:spPr>
        <p:txBody>
          <a:bodyPr>
            <a:normAutofit lnSpcReduction="10000"/>
          </a:bodyPr>
          <a:lstStyle/>
          <a:p>
            <a:r>
              <a:rPr lang="en-US" dirty="0" smtClean="0"/>
              <a:t>Athletic performance</a:t>
            </a:r>
          </a:p>
          <a:p>
            <a:pPr lvl="1"/>
            <a:r>
              <a:rPr lang="en-US" dirty="0" smtClean="0"/>
              <a:t>Poor sleep is associated with delayed response time, fatigue and poor decision-making</a:t>
            </a:r>
          </a:p>
          <a:p>
            <a:r>
              <a:rPr lang="en-US" dirty="0" smtClean="0"/>
              <a:t>Injury risk and recovery</a:t>
            </a:r>
          </a:p>
          <a:p>
            <a:pPr lvl="1"/>
            <a:r>
              <a:rPr lang="en-US" dirty="0" smtClean="0"/>
              <a:t>Athletes who are sleep deprived have an elevated risk of musculoskeletal injury and delayed recovery following injuries</a:t>
            </a:r>
          </a:p>
          <a:p>
            <a:r>
              <a:rPr lang="en-US" dirty="0" smtClean="0"/>
              <a:t>Academic performance</a:t>
            </a:r>
          </a:p>
          <a:p>
            <a:pPr lvl="1"/>
            <a:r>
              <a:rPr lang="en-US" dirty="0" smtClean="0"/>
              <a:t>Sleep deprivation impairs cognitive performance and is linked to lower GPA</a:t>
            </a:r>
          </a:p>
          <a:p>
            <a:r>
              <a:rPr lang="en-US" dirty="0" smtClean="0"/>
              <a:t>Mental health</a:t>
            </a:r>
          </a:p>
          <a:p>
            <a:pPr lvl="1"/>
            <a:r>
              <a:rPr lang="en-US" dirty="0" smtClean="0"/>
              <a:t>Inadequate sleep increases the risk for mental health symptoms and disorders, and mental health symptoms and disorders may reduce sleep quality and quantity</a:t>
            </a:r>
            <a:endParaRPr lang="en-US" dirty="0"/>
          </a:p>
        </p:txBody>
      </p:sp>
      <p:sp>
        <p:nvSpPr>
          <p:cNvPr id="3" name="Title 2"/>
          <p:cNvSpPr>
            <a:spLocks noGrp="1"/>
          </p:cNvSpPr>
          <p:nvPr>
            <p:ph type="title"/>
          </p:nvPr>
        </p:nvSpPr>
        <p:spPr/>
        <p:txBody>
          <a:bodyPr>
            <a:normAutofit fontScale="90000"/>
          </a:bodyPr>
          <a:lstStyle/>
          <a:p>
            <a:r>
              <a:rPr lang="en-US" dirty="0" smtClean="0"/>
              <a:t>Why does sleep matter for collegiate athletes?</a:t>
            </a:r>
            <a:endParaRPr lang="en-US" dirty="0"/>
          </a:p>
        </p:txBody>
      </p:sp>
    </p:spTree>
    <p:extLst>
      <p:ext uri="{BB962C8B-B14F-4D97-AF65-F5344CB8AC3E}">
        <p14:creationId xmlns:p14="http://schemas.microsoft.com/office/powerpoint/2010/main" val="3478876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484437"/>
            <a:ext cx="7467600" cy="4221163"/>
          </a:xfrm>
        </p:spPr>
        <p:txBody>
          <a:bodyPr/>
          <a:lstStyle/>
          <a:p>
            <a:pPr marL="0" indent="0">
              <a:buNone/>
            </a:pPr>
            <a:r>
              <a:rPr lang="en-US" dirty="0" smtClean="0"/>
              <a:t>If you are hitting a midday slump and need a nap, aim to nap for no more than 30 minutes. </a:t>
            </a:r>
          </a:p>
          <a:p>
            <a:pPr marL="0" indent="0">
              <a:buNone/>
            </a:pPr>
            <a:endParaRPr lang="en-US" dirty="0"/>
          </a:p>
          <a:p>
            <a:pPr marL="0" indent="0">
              <a:buNone/>
            </a:pPr>
            <a:r>
              <a:rPr lang="en-US" dirty="0" smtClean="0"/>
              <a:t>While sometimes longer naps are needed to recover from strenuous practices, you do not want longer naps to impact your ability to sleep during the night. </a:t>
            </a:r>
            <a:endParaRPr lang="en-US" dirty="0"/>
          </a:p>
        </p:txBody>
      </p:sp>
      <p:sp>
        <p:nvSpPr>
          <p:cNvPr id="3" name="Title 2"/>
          <p:cNvSpPr>
            <a:spLocks noGrp="1"/>
          </p:cNvSpPr>
          <p:nvPr>
            <p:ph type="title"/>
          </p:nvPr>
        </p:nvSpPr>
        <p:spPr>
          <a:xfrm>
            <a:off x="914400" y="1036637"/>
            <a:ext cx="7696200" cy="1143000"/>
          </a:xfrm>
        </p:spPr>
        <p:txBody>
          <a:bodyPr/>
          <a:lstStyle/>
          <a:p>
            <a:r>
              <a:rPr lang="en-US" dirty="0" smtClean="0"/>
              <a:t>How long should I nap for?</a:t>
            </a:r>
            <a:endParaRPr lang="en-US" dirty="0"/>
          </a:p>
        </p:txBody>
      </p:sp>
    </p:spTree>
    <p:extLst>
      <p:ext uri="{BB962C8B-B14F-4D97-AF65-F5344CB8AC3E}">
        <p14:creationId xmlns:p14="http://schemas.microsoft.com/office/powerpoint/2010/main" val="4063433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789237"/>
            <a:ext cx="7467600" cy="4221163"/>
          </a:xfrm>
        </p:spPr>
        <p:txBody>
          <a:bodyPr/>
          <a:lstStyle/>
          <a:p>
            <a:pPr marL="0" indent="0">
              <a:buNone/>
            </a:pPr>
            <a:r>
              <a:rPr lang="en-US" dirty="0" smtClean="0"/>
              <a:t>WATER is the best thing to drink to help you sleep at night. </a:t>
            </a:r>
          </a:p>
          <a:p>
            <a:pPr marL="0" indent="0">
              <a:buNone/>
            </a:pPr>
            <a:endParaRPr lang="en-US" dirty="0"/>
          </a:p>
          <a:p>
            <a:pPr marL="0" indent="0">
              <a:buNone/>
            </a:pPr>
            <a:r>
              <a:rPr lang="en-US" dirty="0" smtClean="0"/>
              <a:t>Alcohol can hinder high-quality sleep. </a:t>
            </a:r>
          </a:p>
          <a:p>
            <a:pPr marL="0" indent="0">
              <a:buNone/>
            </a:pPr>
            <a:endParaRPr lang="en-US" dirty="0"/>
          </a:p>
          <a:p>
            <a:pPr marL="0" indent="0">
              <a:buNone/>
            </a:pPr>
            <a:r>
              <a:rPr lang="en-US" dirty="0" smtClean="0"/>
              <a:t>Caffeine should be limited </a:t>
            </a:r>
            <a:r>
              <a:rPr lang="en-US" u="sng" dirty="0" smtClean="0"/>
              <a:t>6 hours before</a:t>
            </a:r>
            <a:r>
              <a:rPr lang="en-US" dirty="0" smtClean="0"/>
              <a:t> your bedtime.</a:t>
            </a:r>
            <a:endParaRPr lang="en-US" dirty="0"/>
          </a:p>
        </p:txBody>
      </p:sp>
      <p:sp>
        <p:nvSpPr>
          <p:cNvPr id="3" name="Title 2"/>
          <p:cNvSpPr>
            <a:spLocks noGrp="1"/>
          </p:cNvSpPr>
          <p:nvPr>
            <p:ph type="title"/>
          </p:nvPr>
        </p:nvSpPr>
        <p:spPr>
          <a:xfrm>
            <a:off x="914400" y="1341437"/>
            <a:ext cx="7696200" cy="1143000"/>
          </a:xfrm>
        </p:spPr>
        <p:txBody>
          <a:bodyPr>
            <a:normAutofit fontScale="90000"/>
          </a:bodyPr>
          <a:lstStyle/>
          <a:p>
            <a:r>
              <a:rPr lang="en-US" dirty="0" smtClean="0"/>
              <a:t>What should I drink to help me sleep better at night?</a:t>
            </a:r>
            <a:endParaRPr lang="en-US" dirty="0"/>
          </a:p>
        </p:txBody>
      </p:sp>
    </p:spTree>
    <p:extLst>
      <p:ext uri="{BB962C8B-B14F-4D97-AF65-F5344CB8AC3E}">
        <p14:creationId xmlns:p14="http://schemas.microsoft.com/office/powerpoint/2010/main" val="3485361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484437"/>
            <a:ext cx="7467600" cy="4221163"/>
          </a:xfrm>
        </p:spPr>
        <p:txBody>
          <a:bodyPr/>
          <a:lstStyle/>
          <a:p>
            <a:pPr marL="0" indent="0">
              <a:buNone/>
            </a:pPr>
            <a:r>
              <a:rPr lang="en-US" dirty="0" smtClean="0"/>
              <a:t>Reading before bed/studying before bed is fine as long as it is a printed, hardcopy context. </a:t>
            </a:r>
          </a:p>
          <a:p>
            <a:pPr marL="0" indent="0">
              <a:buNone/>
            </a:pPr>
            <a:endParaRPr lang="en-US" dirty="0"/>
          </a:p>
          <a:p>
            <a:pPr marL="0" indent="0">
              <a:buNone/>
            </a:pPr>
            <a:r>
              <a:rPr lang="en-US" dirty="0" smtClean="0"/>
              <a:t>Computer screens, TVs, and cell phones emit blue light, which actually decreases your body’s ability to produce melatonin, a sleep hormone that is naturally produced a couple hours before your bedtime.</a:t>
            </a:r>
            <a:endParaRPr lang="en-US" dirty="0"/>
          </a:p>
        </p:txBody>
      </p:sp>
      <p:sp>
        <p:nvSpPr>
          <p:cNvPr id="3" name="Title 2"/>
          <p:cNvSpPr>
            <a:spLocks noGrp="1"/>
          </p:cNvSpPr>
          <p:nvPr>
            <p:ph type="title"/>
          </p:nvPr>
        </p:nvSpPr>
        <p:spPr>
          <a:xfrm>
            <a:off x="914400" y="1036637"/>
            <a:ext cx="7696200" cy="1143000"/>
          </a:xfrm>
        </p:spPr>
        <p:txBody>
          <a:bodyPr/>
          <a:lstStyle/>
          <a:p>
            <a:r>
              <a:rPr lang="en-US" dirty="0" smtClean="0"/>
              <a:t>Should I read before bed?</a:t>
            </a:r>
            <a:endParaRPr lang="en-US" dirty="0"/>
          </a:p>
        </p:txBody>
      </p:sp>
    </p:spTree>
    <p:extLst>
      <p:ext uri="{BB962C8B-B14F-4D97-AF65-F5344CB8AC3E}">
        <p14:creationId xmlns:p14="http://schemas.microsoft.com/office/powerpoint/2010/main" val="2789687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524000"/>
            <a:ext cx="7467600" cy="4953000"/>
          </a:xfrm>
        </p:spPr>
        <p:txBody>
          <a:bodyPr>
            <a:normAutofit lnSpcReduction="10000"/>
          </a:bodyPr>
          <a:lstStyle/>
          <a:p>
            <a:pPr marL="0" indent="0">
              <a:buNone/>
            </a:pPr>
            <a:r>
              <a:rPr lang="en-US" dirty="0" smtClean="0"/>
              <a:t>Late bus rides home from away games/early morning practices are a normal part of life for student-athletes. </a:t>
            </a:r>
          </a:p>
          <a:p>
            <a:pPr marL="0" indent="0">
              <a:buNone/>
            </a:pPr>
            <a:endParaRPr lang="en-US" dirty="0"/>
          </a:p>
          <a:p>
            <a:pPr marL="0" indent="0">
              <a:buNone/>
            </a:pPr>
            <a:r>
              <a:rPr lang="en-US" dirty="0" smtClean="0"/>
              <a:t>The best way to “catch up” on sleep is actually to bank a couple extra hours of sleep BEFORE the anticipated sleep debt. </a:t>
            </a:r>
            <a:endParaRPr lang="en-US" dirty="0"/>
          </a:p>
          <a:p>
            <a:pPr marL="0" indent="0">
              <a:buNone/>
            </a:pPr>
            <a:endParaRPr lang="en-US" dirty="0" smtClean="0"/>
          </a:p>
          <a:p>
            <a:pPr marL="0" indent="0">
              <a:buNone/>
            </a:pPr>
            <a:r>
              <a:rPr lang="en-US" dirty="0" smtClean="0"/>
              <a:t>Sleep debt is the difference between the amount of sleep you should be getting and the amount you actually get. It’s a deficit that grows every time you skim some extra minutes off your nightly slumber.  </a:t>
            </a:r>
          </a:p>
          <a:p>
            <a:pPr marL="0" indent="0">
              <a:buNone/>
            </a:pPr>
            <a:endParaRPr lang="en-US" dirty="0"/>
          </a:p>
          <a:p>
            <a:pPr marL="0" indent="0">
              <a:buNone/>
            </a:pPr>
            <a:r>
              <a:rPr lang="en-US" u="sng" dirty="0" smtClean="0"/>
              <a:t>The only way to balance the sleep debt effectively is to “reset” and go to bed extra early (or sleep in late).  </a:t>
            </a:r>
          </a:p>
          <a:p>
            <a:pPr marL="0" indent="0">
              <a:buNone/>
            </a:pPr>
            <a:endParaRPr lang="en-US" dirty="0"/>
          </a:p>
          <a:p>
            <a:pPr marL="0" indent="0">
              <a:buNone/>
            </a:pPr>
            <a:r>
              <a:rPr lang="en-US" dirty="0" smtClean="0"/>
              <a:t>Napping during the day will not reset your sleep debt!</a:t>
            </a:r>
            <a:endParaRPr lang="en-US" dirty="0"/>
          </a:p>
        </p:txBody>
      </p:sp>
      <p:sp>
        <p:nvSpPr>
          <p:cNvPr id="3" name="Title 2"/>
          <p:cNvSpPr>
            <a:spLocks noGrp="1"/>
          </p:cNvSpPr>
          <p:nvPr>
            <p:ph type="title"/>
          </p:nvPr>
        </p:nvSpPr>
        <p:spPr>
          <a:xfrm>
            <a:off x="914400" y="76200"/>
            <a:ext cx="7696200" cy="1143000"/>
          </a:xfrm>
        </p:spPr>
        <p:txBody>
          <a:bodyPr/>
          <a:lstStyle/>
          <a:p>
            <a:r>
              <a:rPr lang="en-US" dirty="0" smtClean="0"/>
              <a:t>How should I catch up on sleep?</a:t>
            </a:r>
            <a:endParaRPr lang="en-US" dirty="0"/>
          </a:p>
        </p:txBody>
      </p:sp>
    </p:spTree>
    <p:extLst>
      <p:ext uri="{BB962C8B-B14F-4D97-AF65-F5344CB8AC3E}">
        <p14:creationId xmlns:p14="http://schemas.microsoft.com/office/powerpoint/2010/main" val="255732518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Sleep</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dirty="0" smtClean="0">
                <a:gradFill flip="none" rotWithShape="1">
                  <a:gsLst>
                    <a:gs pos="50000">
                      <a:srgbClr val="FF6600"/>
                    </a:gs>
                    <a:gs pos="100000">
                      <a:schemeClr val="accent4">
                        <a:lumMod val="60000"/>
                        <a:lumOff val="40000"/>
                      </a:schemeClr>
                    </a:gs>
                  </a:gsLst>
                  <a:lin ang="16080000" scaled="0"/>
                  <a:tileRect/>
                </a:gradFill>
                <a:effectLst/>
              </a:rPr>
              <a:t>Review Q &amp; A</a:t>
            </a:r>
          </a:p>
        </p:txBody>
      </p:sp>
    </p:spTree>
    <p:extLst>
      <p:ext uri="{BB962C8B-B14F-4D97-AF65-F5344CB8AC3E}">
        <p14:creationId xmlns:p14="http://schemas.microsoft.com/office/powerpoint/2010/main" val="192598476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Scrolling through </a:t>
            </a:r>
            <a:r>
              <a:rPr lang="en-US" dirty="0" err="1" smtClean="0"/>
              <a:t>Instagram</a:t>
            </a:r>
            <a:r>
              <a:rPr lang="en-US" dirty="0" smtClean="0"/>
              <a:t> and </a:t>
            </a:r>
            <a:r>
              <a:rPr lang="en-US" dirty="0" err="1" smtClean="0"/>
              <a:t>TikTok</a:t>
            </a:r>
            <a:r>
              <a:rPr lang="en-US" dirty="0" smtClean="0"/>
              <a:t> on my phone before bed is a great way to fall asleep.</a:t>
            </a:r>
            <a:endParaRPr lang="en-US" dirty="0"/>
          </a:p>
        </p:txBody>
      </p:sp>
    </p:spTree>
    <p:extLst>
      <p:ext uri="{BB962C8B-B14F-4D97-AF65-F5344CB8AC3E}">
        <p14:creationId xmlns:p14="http://schemas.microsoft.com/office/powerpoint/2010/main" val="244407673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It is better to pull an all-nighter studying instead of waking up early.</a:t>
            </a:r>
            <a:endParaRPr lang="en-US" dirty="0"/>
          </a:p>
        </p:txBody>
      </p:sp>
    </p:spTree>
    <p:extLst>
      <p:ext uri="{BB962C8B-B14F-4D97-AF65-F5344CB8AC3E}">
        <p14:creationId xmlns:p14="http://schemas.microsoft.com/office/powerpoint/2010/main" val="411580163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Sleep deprivation is linked to lower GPA.</a:t>
            </a:r>
            <a:endParaRPr lang="en-US" dirty="0"/>
          </a:p>
        </p:txBody>
      </p:sp>
    </p:spTree>
    <p:extLst>
      <p:ext uri="{BB962C8B-B14F-4D97-AF65-F5344CB8AC3E}">
        <p14:creationId xmlns:p14="http://schemas.microsoft.com/office/powerpoint/2010/main" val="157522764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2819400"/>
          </a:xfrm>
          <a:effectLst/>
        </p:spPr>
        <p:txBody>
          <a:bodyPr>
            <a:normAutofit fontScale="90000"/>
          </a:bodyPr>
          <a:lstStyle/>
          <a:p>
            <a:r>
              <a:rPr lang="en-US" dirty="0" smtClean="0"/>
              <a:t>All of the following are ways to have better sleep except:</a:t>
            </a:r>
            <a:r>
              <a:rPr lang="en-US" i="0" dirty="0" smtClean="0"/>
              <a:t/>
            </a:r>
            <a:br>
              <a:rPr lang="en-US" i="0" dirty="0" smtClean="0"/>
            </a:br>
            <a:r>
              <a:rPr lang="en-US" i="0" dirty="0" smtClean="0"/>
              <a:t/>
            </a:r>
            <a:br>
              <a:rPr lang="en-US" i="0" dirty="0" smtClean="0"/>
            </a:br>
            <a:r>
              <a:rPr lang="en-US" i="0" dirty="0" smtClean="0"/>
              <a:t>A. Nap for 30 minutes</a:t>
            </a:r>
            <a:br>
              <a:rPr lang="en-US" i="0" dirty="0" smtClean="0"/>
            </a:br>
            <a:r>
              <a:rPr lang="en-US" i="0" dirty="0" smtClean="0"/>
              <a:t>B. Keep my room dark</a:t>
            </a:r>
            <a:r>
              <a:rPr lang="en-US" i="0" dirty="0"/>
              <a:t> </a:t>
            </a:r>
            <a:r>
              <a:rPr lang="en-US" i="0" dirty="0" smtClean="0"/>
              <a:t>and at a cool temperature</a:t>
            </a:r>
            <a:br>
              <a:rPr lang="en-US" i="0" dirty="0" smtClean="0"/>
            </a:br>
            <a:r>
              <a:rPr lang="en-US" i="0" dirty="0" smtClean="0"/>
              <a:t>C. Have a beer before bed</a:t>
            </a:r>
            <a:br>
              <a:rPr lang="en-US" i="0" dirty="0" smtClean="0"/>
            </a:br>
            <a:r>
              <a:rPr lang="en-US" i="0" dirty="0" smtClean="0"/>
              <a:t>D. Go to bed extra early</a:t>
            </a:r>
            <a:endParaRPr lang="en-US" dirty="0">
              <a:effectLst/>
            </a:endParaRPr>
          </a:p>
        </p:txBody>
      </p:sp>
      <p:sp>
        <p:nvSpPr>
          <p:cNvPr id="3" name="Text Placeholder 2"/>
          <p:cNvSpPr>
            <a:spLocks noGrp="1"/>
          </p:cNvSpPr>
          <p:nvPr>
            <p:ph type="body" sz="quarter" idx="14"/>
          </p:nvPr>
        </p:nvSpPr>
        <p:spPr>
          <a:xfrm>
            <a:off x="3505200" y="4572000"/>
            <a:ext cx="1926555" cy="2438400"/>
          </a:xfrm>
        </p:spPr>
        <p:txBody>
          <a:bodyPr>
            <a:normAutofit/>
          </a:bodyPr>
          <a:lstStyle/>
          <a:p>
            <a:pPr marL="0" indent="0"/>
            <a:r>
              <a:rPr lang="en-US" dirty="0">
                <a:solidFill>
                  <a:srgbClr val="FF6600"/>
                </a:solidFill>
                <a:effectLst>
                  <a:reflection blurRad="12700" stA="25000" endPos="55000" dist="5000" dir="5400000" sy="-100000" algn="bl" rotWithShape="0"/>
                </a:effectLst>
              </a:rPr>
              <a:t>C</a:t>
            </a:r>
            <a:r>
              <a:rPr lang="en-US" dirty="0" smtClean="0">
                <a:solidFill>
                  <a:srgbClr val="FF6600"/>
                </a:solidFill>
                <a:effectLst>
                  <a:reflection blurRad="12700" stA="25000" endPos="55000" dist="5000" dir="5400000" sy="-100000" algn="bl" rotWithShape="0"/>
                </a:effectLst>
              </a:rPr>
              <a:t>.</a:t>
            </a:r>
            <a:endParaRPr lang="en-US" dirty="0">
              <a:solidFill>
                <a:srgbClr val="FF6600"/>
              </a:solidFill>
              <a:effectLst>
                <a:reflection blurRad="12700" stA="25000" endPos="55000" dist="5000" dir="5400000" sy="-100000" algn="bl" rotWithShape="0"/>
              </a:effectLst>
            </a:endParaRPr>
          </a:p>
        </p:txBody>
      </p:sp>
    </p:spTree>
    <p:extLst>
      <p:ext uri="{BB962C8B-B14F-4D97-AF65-F5344CB8AC3E}">
        <p14:creationId xmlns:p14="http://schemas.microsoft.com/office/powerpoint/2010/main" val="32735596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It is recommended to get 7-9 hours of sleep each night.</a:t>
            </a:r>
            <a:endParaRPr lang="en-US" dirty="0"/>
          </a:p>
        </p:txBody>
      </p:sp>
    </p:spTree>
    <p:extLst>
      <p:ext uri="{BB962C8B-B14F-4D97-AF65-F5344CB8AC3E}">
        <p14:creationId xmlns:p14="http://schemas.microsoft.com/office/powerpoint/2010/main" val="3464332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7400" y="281352"/>
            <a:ext cx="6509239" cy="3886200"/>
          </a:xfrm>
        </p:spPr>
        <p:txBody>
          <a:bodyPr>
            <a:normAutofit/>
          </a:bodyPr>
          <a:lstStyle/>
          <a:p>
            <a:pPr marL="0" marR="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t>You Have Completed</a:t>
            </a:r>
            <a:br>
              <a:rPr kumimoji="0" lang="en-US" sz="4800" b="1" i="0" u="none" strike="noStrike" kern="0" cap="none" spc="0" normalizeH="0" baseline="0" noProof="0" dirty="0" smtClean="0">
                <a:ln w="0">
                  <a:solidFill>
                    <a:srgbClr val="FFFFFF"/>
                  </a:solidFill>
                  <a:prstDash val="solid"/>
                </a:ln>
                <a:gradFill flip="none" rotWithShape="1">
                  <a:gsLst>
                    <a:gs pos="50000">
                      <a:srgbClr val="FF6600"/>
                    </a:gs>
                    <a:gs pos="100000">
                      <a:schemeClr val="accent4">
                        <a:lumMod val="60000"/>
                        <a:lumOff val="40000"/>
                      </a:schemeClr>
                    </a:gs>
                  </a:gsLst>
                  <a:lin ang="16080000" scaled="0"/>
                  <a:tileRect/>
                </a:gradFill>
                <a:effectLst/>
                <a:uLnTx/>
                <a:uFillTx/>
              </a:rPr>
            </a:br>
            <a:r>
              <a:rPr lang="en-US" sz="3200" noProof="0" dirty="0" smtClean="0">
                <a:gradFill flip="none" rotWithShape="1">
                  <a:gsLst>
                    <a:gs pos="50000">
                      <a:srgbClr val="FF6600"/>
                    </a:gs>
                    <a:gs pos="100000">
                      <a:schemeClr val="accent4">
                        <a:lumMod val="60000"/>
                        <a:lumOff val="40000"/>
                      </a:schemeClr>
                    </a:gs>
                  </a:gsLst>
                  <a:lin ang="16080000" scaled="0"/>
                  <a:tileRect/>
                </a:gradFill>
                <a:effectLst/>
              </a:rPr>
              <a:t>Sleep:</a:t>
            </a:r>
            <a:br>
              <a:rPr lang="en-US" sz="3200" noProof="0" dirty="0" smtClean="0">
                <a:gradFill flip="none" rotWithShape="1">
                  <a:gsLst>
                    <a:gs pos="50000">
                      <a:srgbClr val="FF6600"/>
                    </a:gs>
                    <a:gs pos="100000">
                      <a:schemeClr val="accent4">
                        <a:lumMod val="60000"/>
                        <a:lumOff val="40000"/>
                      </a:schemeClr>
                    </a:gs>
                  </a:gsLst>
                  <a:lin ang="16080000" scaled="0"/>
                  <a:tileRect/>
                </a:gradFill>
                <a:effectLst/>
              </a:rPr>
            </a:br>
            <a:r>
              <a:rPr lang="en-US" sz="3200" smtClean="0">
                <a:gradFill flip="none" rotWithShape="1">
                  <a:gsLst>
                    <a:gs pos="50000">
                      <a:srgbClr val="FF6600"/>
                    </a:gs>
                    <a:gs pos="100000">
                      <a:schemeClr val="accent4">
                        <a:lumMod val="60000"/>
                        <a:lumOff val="40000"/>
                      </a:schemeClr>
                    </a:gs>
                  </a:gsLst>
                  <a:lin ang="16080000" scaled="0"/>
                  <a:tileRect/>
                </a:gradFill>
                <a:effectLst/>
              </a:rPr>
              <a:t>Mental Health Lesson </a:t>
            </a:r>
            <a:r>
              <a:rPr lang="en-US" sz="3200" dirty="0" smtClean="0">
                <a:gradFill flip="none" rotWithShape="1">
                  <a:gsLst>
                    <a:gs pos="50000">
                      <a:srgbClr val="FF6600"/>
                    </a:gs>
                    <a:gs pos="100000">
                      <a:schemeClr val="accent4">
                        <a:lumMod val="60000"/>
                        <a:lumOff val="40000"/>
                      </a:schemeClr>
                    </a:gs>
                  </a:gsLst>
                  <a:lin ang="16080000" scaled="0"/>
                  <a:tileRect/>
                </a:gradFill>
                <a:effectLst/>
              </a:rPr>
              <a:t>#1</a:t>
            </a:r>
          </a:p>
        </p:txBody>
      </p:sp>
    </p:spTree>
    <p:extLst>
      <p:ext uri="{BB962C8B-B14F-4D97-AF65-F5344CB8AC3E}">
        <p14:creationId xmlns:p14="http://schemas.microsoft.com/office/powerpoint/2010/main" val="416888692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 Show">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 Show.potx</Template>
  <TotalTime>0</TotalTime>
  <Words>971</Words>
  <Application>Microsoft Macintosh PowerPoint</Application>
  <PresentationFormat>On-screen Show (4:3)</PresentationFormat>
  <Paragraphs>98</Paragraphs>
  <Slides>20</Slides>
  <Notes>3</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Quiz Show</vt:lpstr>
      <vt:lpstr>Sleep Mental Health Lesson #1</vt:lpstr>
      <vt:lpstr>Overview</vt:lpstr>
      <vt:lpstr>Goals of Lesson</vt:lpstr>
      <vt:lpstr>What is Sleep?</vt:lpstr>
      <vt:lpstr>PowerPoint Presentation</vt:lpstr>
      <vt:lpstr>Inside the Sleep Process</vt:lpstr>
      <vt:lpstr>Sleep Disorders</vt:lpstr>
      <vt:lpstr>Circadian Rhythm</vt:lpstr>
      <vt:lpstr>Why does sleep matter for collegiate athletes?</vt:lpstr>
      <vt:lpstr>How long should I nap for?</vt:lpstr>
      <vt:lpstr>What should I drink to help me sleep better at night?</vt:lpstr>
      <vt:lpstr>Should I read before bed?</vt:lpstr>
      <vt:lpstr>How should I catch up on sleep?</vt:lpstr>
      <vt:lpstr>Sleep Review Q &amp; A</vt:lpstr>
      <vt:lpstr>Scrolling through Instagram and TikTok on my phone before bed is a great way to fall asleep.</vt:lpstr>
      <vt:lpstr>It is better to pull an all-nighter studying instead of waking up early.</vt:lpstr>
      <vt:lpstr>Sleep deprivation is linked to lower GPA.</vt:lpstr>
      <vt:lpstr>All of the following are ways to have better sleep except:  A. Nap for 30 minutes B. Keep my room dark and at a cool temperature C. Have a beer before bed D. Go to bed extra early</vt:lpstr>
      <vt:lpstr>It is recommended to get 7-9 hours of sleep each night.</vt:lpstr>
      <vt:lpstr>You Have Completed Sleep: Mental Health Lesson #1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2010-04-19T20:49:56Z</dcterms:created>
  <dcterms:modified xsi:type="dcterms:W3CDTF">2020-06-18T19:50:32Z</dcterms:modified>
</cp:coreProperties>
</file>