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4"/>
  </p:notesMasterIdLst>
  <p:handoutMasterIdLst>
    <p:handoutMasterId r:id="rId25"/>
  </p:handoutMasterIdLst>
  <p:sldIdLst>
    <p:sldId id="273" r:id="rId2"/>
    <p:sldId id="274" r:id="rId3"/>
    <p:sldId id="275" r:id="rId4"/>
    <p:sldId id="276" r:id="rId5"/>
    <p:sldId id="277" r:id="rId6"/>
    <p:sldId id="278" r:id="rId7"/>
    <p:sldId id="279" r:id="rId8"/>
    <p:sldId id="280" r:id="rId9"/>
    <p:sldId id="281" r:id="rId10"/>
    <p:sldId id="282" r:id="rId11"/>
    <p:sldId id="283" r:id="rId12"/>
    <p:sldId id="313" r:id="rId13"/>
    <p:sldId id="295" r:id="rId14"/>
    <p:sldId id="296" r:id="rId15"/>
    <p:sldId id="297" r:id="rId16"/>
    <p:sldId id="310" r:id="rId17"/>
    <p:sldId id="300" r:id="rId18"/>
    <p:sldId id="302" r:id="rId19"/>
    <p:sldId id="304" r:id="rId20"/>
    <p:sldId id="307" r:id="rId21"/>
    <p:sldId id="309" r:id="rId22"/>
    <p:sldId id="311" r:id="rId23"/>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varScale="1">
        <p:scale>
          <a:sx n="61" d="100"/>
          <a:sy n="61" d="100"/>
        </p:scale>
        <p:origin x="-104" y="-168"/>
      </p:cViewPr>
      <p:guideLst>
        <p:guide orient="horz" pos="2160"/>
        <p:guide pos="2880"/>
      </p:guideLst>
    </p:cSldViewPr>
  </p:slideViewPr>
  <p:outlineViewPr>
    <p:cViewPr>
      <p:scale>
        <a:sx n="33" d="100"/>
        <a:sy n="33" d="100"/>
      </p:scale>
      <p:origin x="0" y="2748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5</a:t>
            </a:fld>
            <a:endParaRPr lang="en-US"/>
          </a:p>
        </p:txBody>
      </p:sp>
    </p:spTree>
    <p:extLst>
      <p:ext uri="{BB962C8B-B14F-4D97-AF65-F5344CB8AC3E}">
        <p14:creationId xmlns:p14="http://schemas.microsoft.com/office/powerpoint/2010/main" val="2600893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Living on Your Own</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#2</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800600"/>
          </a:xfrm>
        </p:spPr>
        <p:txBody>
          <a:bodyPr>
            <a:normAutofit/>
          </a:bodyPr>
          <a:lstStyle/>
          <a:p>
            <a:pPr marL="0" indent="0">
              <a:buNone/>
            </a:pPr>
            <a:r>
              <a:rPr lang="en-US" dirty="0" smtClean="0"/>
              <a:t>As young people grow up, a common goal is to live on their own. However, the challenges of independent living are often quite different from their expectations. This lesson provides a reality check for students as they investigate the costs associated with moving, obtaining furniture and appliances, and renting an apartment. </a:t>
            </a:r>
          </a:p>
          <a:p>
            <a:pPr marL="0" indent="0">
              <a:buNone/>
            </a:pPr>
            <a:endParaRPr lang="en-US" dirty="0"/>
          </a:p>
          <a:p>
            <a:pPr marL="0" indent="0">
              <a:buNone/>
            </a:pPr>
            <a:r>
              <a:rPr lang="en-US" dirty="0" smtClean="0"/>
              <a:t>As students start the apartment selection process, many factors will be considered. Where to live, how much to pay for rent, whether to share an apartment with a roommate, and what type of lease to sign, are just a few topics that will be addressed.</a:t>
            </a:r>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Help students understand the costs of living on their own</a:t>
            </a:r>
          </a:p>
          <a:p>
            <a:r>
              <a:rPr lang="en-US" dirty="0" smtClean="0"/>
              <a:t>Develop the skills and knowledge necessary to interpret and evaluate lease and rental agreements</a:t>
            </a:r>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7988562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Typical fixed monthly expenses (a review).</a:t>
            </a:r>
          </a:p>
          <a:p>
            <a:pPr marL="857250" lvl="1" indent="-457200"/>
            <a:r>
              <a:rPr lang="en-US" dirty="0"/>
              <a:t>Rent</a:t>
            </a:r>
          </a:p>
          <a:p>
            <a:pPr marL="857250" lvl="1" indent="-457200"/>
            <a:r>
              <a:rPr lang="en-US" dirty="0"/>
              <a:t>Car payment</a:t>
            </a:r>
          </a:p>
          <a:p>
            <a:pPr marL="857250" lvl="1" indent="-457200"/>
            <a:r>
              <a:rPr lang="en-US" dirty="0"/>
              <a:t>Car insurance</a:t>
            </a:r>
          </a:p>
          <a:p>
            <a:pPr marL="457200" indent="-457200">
              <a:buFont typeface="+mj-lt"/>
              <a:buAutoNum type="arabicPeriod"/>
            </a:pPr>
            <a:r>
              <a:rPr lang="en-US" dirty="0" smtClean="0"/>
              <a:t>Typical flexible monthly expenses (a review).</a:t>
            </a:r>
          </a:p>
          <a:p>
            <a:pPr marL="857250" lvl="1" indent="-457200"/>
            <a:r>
              <a:rPr lang="en-US" dirty="0" smtClean="0"/>
              <a:t>Food</a:t>
            </a:r>
          </a:p>
          <a:p>
            <a:pPr marL="857250" lvl="1" indent="-457200"/>
            <a:r>
              <a:rPr lang="en-US" dirty="0" smtClean="0"/>
              <a:t>Utilities</a:t>
            </a:r>
          </a:p>
          <a:p>
            <a:pPr marL="857250" lvl="1" indent="-457200"/>
            <a:r>
              <a:rPr lang="en-US" dirty="0" smtClean="0"/>
              <a:t>Transportation (gas, oil, bus far, etc.)</a:t>
            </a:r>
          </a:p>
          <a:p>
            <a:pPr marL="857250" lvl="1" indent="-457200"/>
            <a:r>
              <a:rPr lang="en-US" dirty="0" smtClean="0"/>
              <a:t>Clothing</a:t>
            </a:r>
          </a:p>
          <a:p>
            <a:pPr marL="857250" lvl="1" indent="-457200"/>
            <a:r>
              <a:rPr lang="en-US" dirty="0" smtClean="0"/>
              <a:t>Entertainment</a:t>
            </a:r>
          </a:p>
          <a:p>
            <a:pPr marL="857250" lvl="1" indent="-457200"/>
            <a:r>
              <a:rPr lang="en-US" dirty="0" smtClean="0"/>
              <a:t>Personal items</a:t>
            </a:r>
          </a:p>
        </p:txBody>
      </p:sp>
      <p:sp>
        <p:nvSpPr>
          <p:cNvPr id="3" name="Title 2"/>
          <p:cNvSpPr>
            <a:spLocks noGrp="1"/>
          </p:cNvSpPr>
          <p:nvPr>
            <p:ph type="title"/>
          </p:nvPr>
        </p:nvSpPr>
        <p:spPr/>
        <p:txBody>
          <a:bodyPr/>
          <a:lstStyle/>
          <a:p>
            <a:r>
              <a:rPr lang="en-US" dirty="0" smtClean="0"/>
              <a:t>Costs of living on your own</a:t>
            </a:r>
            <a:endParaRPr lang="en-US" dirty="0"/>
          </a:p>
        </p:txBody>
      </p:sp>
    </p:spTree>
    <p:extLst>
      <p:ext uri="{BB962C8B-B14F-4D97-AF65-F5344CB8AC3E}">
        <p14:creationId xmlns:p14="http://schemas.microsoft.com/office/powerpoint/2010/main" val="38405176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00200"/>
            <a:ext cx="7467600" cy="5257800"/>
          </a:xfrm>
        </p:spPr>
        <p:txBody>
          <a:bodyPr>
            <a:normAutofit/>
          </a:bodyPr>
          <a:lstStyle/>
          <a:p>
            <a:pPr marL="457200" indent="-457200">
              <a:buFont typeface="+mj-lt"/>
              <a:buAutoNum type="arabicPeriod"/>
            </a:pPr>
            <a:r>
              <a:rPr lang="en-US" dirty="0" smtClean="0"/>
              <a:t>Consider how much bedroom furnishings cost</a:t>
            </a:r>
          </a:p>
          <a:p>
            <a:pPr marL="857250" lvl="1" indent="-457200"/>
            <a:r>
              <a:rPr lang="en-US" dirty="0"/>
              <a:t>Furniture</a:t>
            </a:r>
          </a:p>
          <a:p>
            <a:pPr marL="857250" lvl="1" indent="-457200"/>
            <a:r>
              <a:rPr lang="en-US" dirty="0"/>
              <a:t>Rugs</a:t>
            </a:r>
          </a:p>
          <a:p>
            <a:pPr marL="857250" lvl="1" indent="-457200"/>
            <a:r>
              <a:rPr lang="en-US" dirty="0"/>
              <a:t>Linens</a:t>
            </a:r>
          </a:p>
          <a:p>
            <a:pPr marL="857250" lvl="1" indent="-457200"/>
            <a:r>
              <a:rPr lang="en-US" dirty="0"/>
              <a:t>Electronics</a:t>
            </a:r>
          </a:p>
          <a:p>
            <a:pPr marL="857250" lvl="1" indent="-457200"/>
            <a:r>
              <a:rPr lang="en-US" dirty="0"/>
              <a:t>Other</a:t>
            </a:r>
          </a:p>
          <a:p>
            <a:pPr marL="457200" indent="-457200">
              <a:buFont typeface="+mj-lt"/>
              <a:buAutoNum type="arabicPeriod"/>
            </a:pPr>
            <a:r>
              <a:rPr lang="en-US" dirty="0" smtClean="0"/>
              <a:t>Consider how much would it cost to set up and furnish a two-bedroom apartment</a:t>
            </a:r>
          </a:p>
          <a:p>
            <a:pPr marL="857250" lvl="1" indent="-457200"/>
            <a:r>
              <a:rPr lang="en-US" dirty="0" smtClean="0"/>
              <a:t>Kitchen</a:t>
            </a:r>
          </a:p>
          <a:p>
            <a:pPr marL="857250" lvl="1" indent="-457200"/>
            <a:r>
              <a:rPr lang="en-US" dirty="0" smtClean="0"/>
              <a:t>Living Room</a:t>
            </a:r>
          </a:p>
          <a:p>
            <a:pPr marL="857250" lvl="1" indent="-457200"/>
            <a:r>
              <a:rPr lang="en-US" dirty="0" smtClean="0"/>
              <a:t>Dining Room</a:t>
            </a:r>
          </a:p>
          <a:p>
            <a:pPr marL="857250" lvl="1" indent="-457200"/>
            <a:r>
              <a:rPr lang="en-US" dirty="0" smtClean="0"/>
              <a:t>Bedroom 1</a:t>
            </a:r>
          </a:p>
          <a:p>
            <a:pPr marL="857250" lvl="1" indent="-457200"/>
            <a:r>
              <a:rPr lang="en-US" dirty="0" smtClean="0"/>
              <a:t>Bedroom 2</a:t>
            </a:r>
          </a:p>
          <a:p>
            <a:pPr marL="857250" lvl="1" indent="-457200"/>
            <a:r>
              <a:rPr lang="en-US" dirty="0" smtClean="0"/>
              <a:t>Bathroom</a:t>
            </a:r>
          </a:p>
        </p:txBody>
      </p:sp>
      <p:sp>
        <p:nvSpPr>
          <p:cNvPr id="3" name="Title 2"/>
          <p:cNvSpPr>
            <a:spLocks noGrp="1"/>
          </p:cNvSpPr>
          <p:nvPr>
            <p:ph type="title"/>
          </p:nvPr>
        </p:nvSpPr>
        <p:spPr>
          <a:xfrm>
            <a:off x="914400" y="304800"/>
            <a:ext cx="7696200" cy="1143000"/>
          </a:xfrm>
        </p:spPr>
        <p:txBody>
          <a:bodyPr/>
          <a:lstStyle/>
          <a:p>
            <a:r>
              <a:rPr lang="en-US" dirty="0" smtClean="0"/>
              <a:t>Budgeting to Live on Your Own</a:t>
            </a:r>
            <a:endParaRPr lang="en-US" dirty="0"/>
          </a:p>
        </p:txBody>
      </p:sp>
    </p:spTree>
    <p:extLst>
      <p:ext uri="{BB962C8B-B14F-4D97-AF65-F5344CB8AC3E}">
        <p14:creationId xmlns:p14="http://schemas.microsoft.com/office/powerpoint/2010/main" val="21391381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startAt="3"/>
            </a:pPr>
            <a:r>
              <a:rPr lang="en-US" dirty="0" smtClean="0"/>
              <a:t>Ways to cut costs</a:t>
            </a:r>
          </a:p>
          <a:p>
            <a:pPr marL="857250" lvl="1" indent="-457200"/>
            <a:r>
              <a:rPr lang="en-US" dirty="0" smtClean="0"/>
              <a:t>Used equipment and furniture</a:t>
            </a:r>
          </a:p>
          <a:p>
            <a:pPr marL="857250" lvl="1" indent="-457200"/>
            <a:r>
              <a:rPr lang="en-US" dirty="0" smtClean="0"/>
              <a:t>Secondhand stores</a:t>
            </a:r>
          </a:p>
          <a:p>
            <a:pPr marL="857250" lvl="1" indent="-457200"/>
            <a:r>
              <a:rPr lang="en-US" dirty="0" smtClean="0"/>
              <a:t>Donations from relatives</a:t>
            </a:r>
          </a:p>
          <a:p>
            <a:pPr marL="857250" lvl="1" indent="-457200"/>
            <a:r>
              <a:rPr lang="en-US" dirty="0" smtClean="0"/>
              <a:t>Used items advertised online and in local newspaper</a:t>
            </a:r>
            <a:endParaRPr lang="en-US" dirty="0"/>
          </a:p>
        </p:txBody>
      </p:sp>
    </p:spTree>
    <p:extLst>
      <p:ext uri="{BB962C8B-B14F-4D97-AF65-F5344CB8AC3E}">
        <p14:creationId xmlns:p14="http://schemas.microsoft.com/office/powerpoint/2010/main" val="21600147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Possible moving-in costs </a:t>
            </a:r>
          </a:p>
          <a:p>
            <a:pPr marL="857250" lvl="1" indent="-457200"/>
            <a:r>
              <a:rPr lang="en-US" dirty="0" smtClean="0"/>
              <a:t>Rent </a:t>
            </a:r>
            <a:r>
              <a:rPr lang="en-US" dirty="0"/>
              <a:t>for first month</a:t>
            </a:r>
          </a:p>
          <a:p>
            <a:pPr marL="857250" lvl="1" indent="-457200"/>
            <a:r>
              <a:rPr lang="en-US" dirty="0"/>
              <a:t>Rent for last month</a:t>
            </a:r>
          </a:p>
          <a:p>
            <a:pPr marL="857250" lvl="1" indent="-457200"/>
            <a:r>
              <a:rPr lang="en-US" dirty="0"/>
              <a:t>Cleaning deposit</a:t>
            </a:r>
          </a:p>
          <a:p>
            <a:pPr marL="857250" lvl="1" indent="-457200"/>
            <a:r>
              <a:rPr lang="en-US" dirty="0"/>
              <a:t>Security deposit</a:t>
            </a:r>
          </a:p>
          <a:p>
            <a:pPr marL="857250" lvl="1" indent="-457200"/>
            <a:r>
              <a:rPr lang="en-US" dirty="0"/>
              <a:t>Utilities deposit</a:t>
            </a:r>
          </a:p>
          <a:p>
            <a:pPr marL="857250" lvl="1" indent="-457200"/>
            <a:r>
              <a:rPr lang="en-US" dirty="0"/>
              <a:t>Telephone deposit </a:t>
            </a:r>
          </a:p>
          <a:p>
            <a:pPr marL="457200" indent="-457200">
              <a:buFont typeface="+mj-lt"/>
              <a:buAutoNum type="arabicPeriod"/>
            </a:pPr>
            <a:r>
              <a:rPr lang="en-US" dirty="0" smtClean="0"/>
              <a:t>General moving expenses</a:t>
            </a:r>
          </a:p>
          <a:p>
            <a:pPr marL="857250" lvl="1" indent="-457200"/>
            <a:r>
              <a:rPr lang="en-US" dirty="0" smtClean="0"/>
              <a:t>Renting a truck</a:t>
            </a:r>
          </a:p>
          <a:p>
            <a:pPr marL="857250" lvl="1" indent="-457200"/>
            <a:r>
              <a:rPr lang="en-US" dirty="0" smtClean="0"/>
              <a:t>Hiring movers</a:t>
            </a:r>
          </a:p>
          <a:p>
            <a:pPr marL="857250" lvl="1" indent="-457200"/>
            <a:r>
              <a:rPr lang="en-US" dirty="0" smtClean="0"/>
              <a:t>Packing supplies</a:t>
            </a:r>
          </a:p>
        </p:txBody>
      </p:sp>
      <p:sp>
        <p:nvSpPr>
          <p:cNvPr id="3" name="Title 2"/>
          <p:cNvSpPr>
            <a:spLocks noGrp="1"/>
          </p:cNvSpPr>
          <p:nvPr>
            <p:ph type="title"/>
          </p:nvPr>
        </p:nvSpPr>
        <p:spPr/>
        <p:txBody>
          <a:bodyPr/>
          <a:lstStyle/>
          <a:p>
            <a:r>
              <a:rPr lang="en-US" dirty="0" smtClean="0"/>
              <a:t>The Costs of Moving</a:t>
            </a:r>
            <a:endParaRPr lang="en-US" dirty="0"/>
          </a:p>
        </p:txBody>
      </p:sp>
    </p:spTree>
    <p:extLst>
      <p:ext uri="{BB962C8B-B14F-4D97-AF65-F5344CB8AC3E}">
        <p14:creationId xmlns:p14="http://schemas.microsoft.com/office/powerpoint/2010/main" val="22454975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Pro’s: save money on rent/utilities and share costs, help with chores, share furnishings, built-in friends</a:t>
            </a:r>
          </a:p>
          <a:p>
            <a:pPr marL="0" indent="0">
              <a:buNone/>
            </a:pPr>
            <a:endParaRPr lang="en-US" dirty="0"/>
          </a:p>
          <a:p>
            <a:pPr marL="0" indent="0">
              <a:buNone/>
            </a:pPr>
            <a:r>
              <a:rPr lang="en-US" dirty="0" smtClean="0"/>
              <a:t>Con’s: they can miss payments, may be messy/lazy, less privacy, built-in enemies</a:t>
            </a:r>
          </a:p>
          <a:p>
            <a:pPr marL="0" indent="0">
              <a:buNone/>
            </a:pPr>
            <a:endParaRPr lang="en-US" dirty="0"/>
          </a:p>
          <a:p>
            <a:pPr marL="0" indent="0">
              <a:buNone/>
            </a:pPr>
            <a:r>
              <a:rPr lang="en-US" dirty="0" smtClean="0"/>
              <a:t>Issues to consider:</a:t>
            </a:r>
          </a:p>
          <a:p>
            <a:r>
              <a:rPr lang="en-US" dirty="0" smtClean="0"/>
              <a:t>Lifestyles</a:t>
            </a:r>
          </a:p>
          <a:p>
            <a:r>
              <a:rPr lang="en-US" dirty="0" smtClean="0"/>
              <a:t>How to split expenses</a:t>
            </a:r>
          </a:p>
          <a:p>
            <a:r>
              <a:rPr lang="en-US" dirty="0" smtClean="0"/>
              <a:t>How to divide chores</a:t>
            </a:r>
          </a:p>
          <a:p>
            <a:r>
              <a:rPr lang="en-US" dirty="0" smtClean="0"/>
              <a:t>House rules</a:t>
            </a:r>
          </a:p>
          <a:p>
            <a:r>
              <a:rPr lang="en-US" dirty="0" smtClean="0"/>
              <a:t>Legal obligations if someone moves out</a:t>
            </a:r>
            <a:endParaRPr lang="en-US" dirty="0"/>
          </a:p>
        </p:txBody>
      </p:sp>
      <p:sp>
        <p:nvSpPr>
          <p:cNvPr id="3" name="Title 2"/>
          <p:cNvSpPr>
            <a:spLocks noGrp="1"/>
          </p:cNvSpPr>
          <p:nvPr>
            <p:ph type="title"/>
          </p:nvPr>
        </p:nvSpPr>
        <p:spPr/>
        <p:txBody>
          <a:bodyPr/>
          <a:lstStyle/>
          <a:p>
            <a:r>
              <a:rPr lang="en-US" dirty="0" smtClean="0"/>
              <a:t>Roommates</a:t>
            </a:r>
            <a:endParaRPr lang="en-US" dirty="0"/>
          </a:p>
        </p:txBody>
      </p:sp>
    </p:spTree>
    <p:extLst>
      <p:ext uri="{BB962C8B-B14F-4D97-AF65-F5344CB8AC3E}">
        <p14:creationId xmlns:p14="http://schemas.microsoft.com/office/powerpoint/2010/main" val="36549330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00200"/>
            <a:ext cx="7467600" cy="5257800"/>
          </a:xfrm>
        </p:spPr>
        <p:txBody>
          <a:bodyPr>
            <a:normAutofit lnSpcReduction="10000"/>
          </a:bodyPr>
          <a:lstStyle/>
          <a:p>
            <a:pPr marL="457200" indent="-457200">
              <a:buFont typeface="+mj-lt"/>
              <a:buAutoNum type="arabicPeriod"/>
            </a:pPr>
            <a:r>
              <a:rPr lang="en-US" dirty="0" smtClean="0"/>
              <a:t>Personal and financial goals</a:t>
            </a:r>
          </a:p>
          <a:p>
            <a:pPr marL="857250" lvl="1" indent="-457200"/>
            <a:r>
              <a:rPr lang="en-US" dirty="0"/>
              <a:t>Short-term </a:t>
            </a:r>
          </a:p>
          <a:p>
            <a:pPr marL="857250" lvl="1" indent="-457200"/>
            <a:r>
              <a:rPr lang="en-US" dirty="0"/>
              <a:t>Medium-term</a:t>
            </a:r>
          </a:p>
          <a:p>
            <a:pPr marL="857250" lvl="1" indent="-457200"/>
            <a:r>
              <a:rPr lang="en-US" dirty="0"/>
              <a:t>Long-term</a:t>
            </a:r>
          </a:p>
          <a:p>
            <a:pPr marL="457200" indent="-457200">
              <a:buFont typeface="+mj-lt"/>
              <a:buAutoNum type="arabicPeriod"/>
            </a:pPr>
            <a:r>
              <a:rPr lang="en-US" dirty="0" smtClean="0"/>
              <a:t>Needs and wants</a:t>
            </a:r>
          </a:p>
          <a:p>
            <a:pPr marL="857250" lvl="1" indent="-457200"/>
            <a:r>
              <a:rPr lang="en-US" dirty="0"/>
              <a:t>Personal (e.g., nice view)</a:t>
            </a:r>
          </a:p>
          <a:p>
            <a:pPr marL="857250" lvl="1" indent="-457200"/>
            <a:r>
              <a:rPr lang="en-US" dirty="0"/>
              <a:t>Professional (e.g., proximity to work</a:t>
            </a:r>
            <a:r>
              <a:rPr lang="en-US" dirty="0" smtClean="0"/>
              <a:t>)</a:t>
            </a:r>
          </a:p>
          <a:p>
            <a:pPr marL="457200" indent="-457200">
              <a:buFont typeface="+mj-lt"/>
              <a:buAutoNum type="arabicPeriod"/>
            </a:pPr>
            <a:r>
              <a:rPr lang="en-US" dirty="0" smtClean="0"/>
              <a:t>Income</a:t>
            </a:r>
          </a:p>
          <a:p>
            <a:pPr marL="857250" lvl="1" indent="-457200"/>
            <a:r>
              <a:rPr lang="en-US" dirty="0" smtClean="0"/>
              <a:t>Current</a:t>
            </a:r>
          </a:p>
          <a:p>
            <a:pPr marL="857250" lvl="1" indent="-457200"/>
            <a:r>
              <a:rPr lang="en-US" dirty="0" smtClean="0"/>
              <a:t>Expected in the next few months vs. next year</a:t>
            </a:r>
          </a:p>
          <a:p>
            <a:pPr marL="457200" indent="-457200">
              <a:buFont typeface="+mj-lt"/>
              <a:buAutoNum type="arabicPeriod"/>
            </a:pPr>
            <a:r>
              <a:rPr lang="en-US" dirty="0" smtClean="0"/>
              <a:t>Practice setting up a budget</a:t>
            </a:r>
          </a:p>
          <a:p>
            <a:pPr marL="857250" lvl="1" indent="-457200"/>
            <a:r>
              <a:rPr lang="en-US" dirty="0" smtClean="0"/>
              <a:t>Rent</a:t>
            </a:r>
          </a:p>
          <a:p>
            <a:pPr marL="857250" lvl="1" indent="-457200"/>
            <a:r>
              <a:rPr lang="en-US" dirty="0" smtClean="0"/>
              <a:t>Moving costs</a:t>
            </a:r>
          </a:p>
          <a:p>
            <a:pPr marL="857250" lvl="1" indent="-457200"/>
            <a:r>
              <a:rPr lang="en-US" dirty="0" smtClean="0"/>
              <a:t>Moving-in costs</a:t>
            </a:r>
          </a:p>
          <a:p>
            <a:pPr marL="857250" lvl="1" indent="-457200"/>
            <a:r>
              <a:rPr lang="en-US" dirty="0" smtClean="0"/>
              <a:t>Costs of setting up an apartment.</a:t>
            </a:r>
          </a:p>
        </p:txBody>
      </p:sp>
      <p:sp>
        <p:nvSpPr>
          <p:cNvPr id="3" name="Title 2"/>
          <p:cNvSpPr>
            <a:spLocks noGrp="1"/>
          </p:cNvSpPr>
          <p:nvPr>
            <p:ph type="title"/>
          </p:nvPr>
        </p:nvSpPr>
        <p:spPr>
          <a:xfrm>
            <a:off x="914400" y="304800"/>
            <a:ext cx="7696200" cy="1143000"/>
          </a:xfrm>
        </p:spPr>
        <p:txBody>
          <a:bodyPr/>
          <a:lstStyle/>
          <a:p>
            <a:r>
              <a:rPr lang="en-US" dirty="0" smtClean="0"/>
              <a:t>Preparing a Budget</a:t>
            </a:r>
            <a:endParaRPr lang="en-US" dirty="0"/>
          </a:p>
        </p:txBody>
      </p:sp>
    </p:spTree>
    <p:extLst>
      <p:ext uri="{BB962C8B-B14F-4D97-AF65-F5344CB8AC3E}">
        <p14:creationId xmlns:p14="http://schemas.microsoft.com/office/powerpoint/2010/main" val="52738991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09600"/>
            <a:ext cx="8839200" cy="6019800"/>
          </a:xfrm>
        </p:spPr>
        <p:txBody>
          <a:bodyPr>
            <a:noAutofit/>
          </a:bodyPr>
          <a:lstStyle/>
          <a:p>
            <a:pPr marL="457200" indent="-457200">
              <a:buFont typeface="+mj-lt"/>
              <a:buAutoNum type="arabicPeriod"/>
            </a:pPr>
            <a:r>
              <a:rPr lang="en-US" dirty="0" smtClean="0"/>
              <a:t>What a lease usually contains</a:t>
            </a:r>
          </a:p>
          <a:p>
            <a:pPr marL="857250" lvl="1" indent="-457200"/>
            <a:r>
              <a:rPr lang="en-US" dirty="0"/>
              <a:t>Length of lease</a:t>
            </a:r>
          </a:p>
          <a:p>
            <a:pPr marL="857250" lvl="1" indent="-457200"/>
            <a:r>
              <a:rPr lang="en-US" dirty="0"/>
              <a:t>Amount of rent per month</a:t>
            </a:r>
          </a:p>
          <a:p>
            <a:pPr marL="857250" lvl="1" indent="-457200"/>
            <a:r>
              <a:rPr lang="en-US" dirty="0"/>
              <a:t>Date rent must be paid</a:t>
            </a:r>
          </a:p>
          <a:p>
            <a:pPr marL="857250" lvl="1" indent="-457200"/>
            <a:r>
              <a:rPr lang="en-US" dirty="0"/>
              <a:t>Name of lessor and lessee</a:t>
            </a:r>
          </a:p>
          <a:p>
            <a:pPr marL="857250" lvl="1" indent="-457200"/>
            <a:r>
              <a:rPr lang="en-US" dirty="0"/>
              <a:t>Address where rent is to be sent</a:t>
            </a:r>
          </a:p>
          <a:p>
            <a:pPr marL="457200" indent="-457200">
              <a:buFont typeface="+mj-lt"/>
              <a:buAutoNum type="arabicPeriod"/>
            </a:pPr>
            <a:r>
              <a:rPr lang="en-US" dirty="0" smtClean="0"/>
              <a:t>Clauses to be aware of</a:t>
            </a:r>
          </a:p>
          <a:p>
            <a:pPr marL="857250" lvl="1" indent="-457200"/>
            <a:r>
              <a:rPr lang="en-US" dirty="0" smtClean="0"/>
              <a:t>Confession of judgment clause</a:t>
            </a:r>
          </a:p>
          <a:p>
            <a:pPr marL="857250" lvl="1" indent="-457200"/>
            <a:r>
              <a:rPr lang="en-US" dirty="0" smtClean="0"/>
              <a:t>Inability to sue clause</a:t>
            </a:r>
          </a:p>
          <a:p>
            <a:pPr marL="857250" lvl="1" indent="-457200"/>
            <a:r>
              <a:rPr lang="en-US" dirty="0" smtClean="0"/>
              <a:t>Arbitrary clauses</a:t>
            </a:r>
          </a:p>
          <a:p>
            <a:pPr marL="457200" indent="-457200">
              <a:buFont typeface="+mj-lt"/>
              <a:buAutoNum type="arabicPeriod" startAt="3"/>
            </a:pPr>
            <a:r>
              <a:rPr lang="en-US" dirty="0"/>
              <a:t>Clauses you might want to add</a:t>
            </a:r>
          </a:p>
          <a:p>
            <a:pPr marL="857250" lvl="1" indent="-457200"/>
            <a:r>
              <a:rPr lang="en-US" dirty="0"/>
              <a:t>List of appliances that come with the apartment</a:t>
            </a:r>
          </a:p>
          <a:p>
            <a:pPr marL="857250" lvl="1" indent="-457200"/>
            <a:r>
              <a:rPr lang="en-US" dirty="0"/>
              <a:t>What facilities you may use</a:t>
            </a:r>
          </a:p>
          <a:p>
            <a:pPr marL="857250" lvl="1" indent="-457200"/>
            <a:r>
              <a:rPr lang="en-US" dirty="0"/>
              <a:t>Any verbal promises made by landlord</a:t>
            </a:r>
          </a:p>
          <a:p>
            <a:pPr marL="857250" lvl="1" indent="-457200"/>
            <a:r>
              <a:rPr lang="en-US" dirty="0"/>
              <a:t>Amount charged if you break the lease</a:t>
            </a:r>
          </a:p>
          <a:p>
            <a:pPr marL="857250" lvl="1" indent="-457200"/>
            <a:r>
              <a:rPr lang="en-US" dirty="0"/>
              <a:t>List of extras you want to install and take with you when you leave</a:t>
            </a:r>
          </a:p>
          <a:p>
            <a:pPr marL="857250" lvl="1" indent="-457200"/>
            <a:r>
              <a:rPr lang="en-US" dirty="0"/>
              <a:t>Any damages that exist when you move </a:t>
            </a:r>
            <a:r>
              <a:rPr lang="en-US" dirty="0" smtClean="0"/>
              <a:t>in</a:t>
            </a:r>
            <a:endParaRPr lang="en-US" dirty="0"/>
          </a:p>
        </p:txBody>
      </p:sp>
      <p:sp>
        <p:nvSpPr>
          <p:cNvPr id="3" name="Title 2"/>
          <p:cNvSpPr>
            <a:spLocks noGrp="1"/>
          </p:cNvSpPr>
          <p:nvPr>
            <p:ph type="title"/>
          </p:nvPr>
        </p:nvSpPr>
        <p:spPr>
          <a:xfrm>
            <a:off x="533400" y="0"/>
            <a:ext cx="4648200" cy="685800"/>
          </a:xfrm>
        </p:spPr>
        <p:txBody>
          <a:bodyPr/>
          <a:lstStyle/>
          <a:p>
            <a:r>
              <a:rPr lang="en-US" dirty="0" smtClean="0"/>
              <a:t>A Lease Agreement</a:t>
            </a:r>
            <a:endParaRPr lang="en-US" dirty="0"/>
          </a:p>
        </p:txBody>
      </p:sp>
    </p:spTree>
    <p:extLst>
      <p:ext uri="{BB962C8B-B14F-4D97-AF65-F5344CB8AC3E}">
        <p14:creationId xmlns:p14="http://schemas.microsoft.com/office/powerpoint/2010/main" val="24179949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533400"/>
            <a:ext cx="8001000" cy="6248400"/>
          </a:xfrm>
        </p:spPr>
        <p:txBody>
          <a:bodyPr>
            <a:normAutofit/>
          </a:bodyPr>
          <a:lstStyle/>
          <a:p>
            <a:pPr marL="457200" indent="-457200">
              <a:buFont typeface="+mj-lt"/>
              <a:buAutoNum type="arabicPeriod" startAt="4"/>
            </a:pPr>
            <a:r>
              <a:rPr lang="en-US" dirty="0" smtClean="0"/>
              <a:t>The rights and responsibilities of tenants</a:t>
            </a:r>
          </a:p>
          <a:p>
            <a:pPr lvl="1"/>
            <a:r>
              <a:rPr lang="en-US" dirty="0"/>
              <a:t>Withholding rent if landlord doesn’t make repairs in a reasonable amount of </a:t>
            </a:r>
            <a:r>
              <a:rPr lang="en-US" dirty="0" smtClean="0"/>
              <a:t>time</a:t>
            </a:r>
            <a:endParaRPr lang="en-US" dirty="0"/>
          </a:p>
          <a:p>
            <a:pPr lvl="1"/>
            <a:r>
              <a:rPr lang="en-US" dirty="0"/>
              <a:t>Safe and sanitary premises</a:t>
            </a:r>
          </a:p>
          <a:p>
            <a:pPr lvl="1"/>
            <a:r>
              <a:rPr lang="en-US" dirty="0"/>
              <a:t>No changes in terms and conditions for the length of the lease</a:t>
            </a:r>
            <a:r>
              <a:rPr lang="en-US" dirty="0" smtClean="0"/>
              <a:t>.</a:t>
            </a:r>
          </a:p>
          <a:p>
            <a:pPr lvl="1"/>
            <a:r>
              <a:rPr lang="en-US" dirty="0"/>
              <a:t>Paying rent on time</a:t>
            </a:r>
          </a:p>
          <a:p>
            <a:pPr lvl="1"/>
            <a:r>
              <a:rPr lang="en-US" dirty="0"/>
              <a:t>Using rental for purpose stated the lease</a:t>
            </a:r>
          </a:p>
          <a:p>
            <a:pPr lvl="1"/>
            <a:r>
              <a:rPr lang="en-US" dirty="0"/>
              <a:t>Taking reasonable care of the property</a:t>
            </a:r>
          </a:p>
          <a:p>
            <a:pPr lvl="1"/>
            <a:r>
              <a:rPr lang="en-US" dirty="0"/>
              <a:t>Notifying landlord if any major repairs are needed</a:t>
            </a:r>
          </a:p>
          <a:p>
            <a:pPr lvl="1"/>
            <a:r>
              <a:rPr lang="en-US" dirty="0"/>
              <a:t>Giving notice if leaving at the end of the lease</a:t>
            </a:r>
          </a:p>
          <a:p>
            <a:pPr lvl="1"/>
            <a:r>
              <a:rPr lang="en-US" dirty="0"/>
              <a:t>Giving notice if leaving before lease is up and paying rent balance if landlord can’t find new tenants</a:t>
            </a:r>
          </a:p>
          <a:p>
            <a:pPr lvl="1"/>
            <a:r>
              <a:rPr lang="en-US" dirty="0"/>
              <a:t>Paying for any damages to the walls, floors, and furniture</a:t>
            </a:r>
          </a:p>
          <a:p>
            <a:pPr lvl="1"/>
            <a:r>
              <a:rPr lang="en-US" dirty="0"/>
              <a:t>Not making alterations that the landlord must fix later</a:t>
            </a:r>
          </a:p>
          <a:p>
            <a:pPr lvl="1"/>
            <a:r>
              <a:rPr lang="en-US" dirty="0"/>
              <a:t>Giving landlord a new set of keys if you change the locks</a:t>
            </a:r>
          </a:p>
          <a:p>
            <a:pPr lvl="1"/>
            <a:r>
              <a:rPr lang="en-US" dirty="0"/>
              <a:t>Paying all of rent if roommates are not able to</a:t>
            </a:r>
          </a:p>
          <a:p>
            <a:pPr lvl="1"/>
            <a:endParaRPr lang="en-US" dirty="0"/>
          </a:p>
        </p:txBody>
      </p:sp>
    </p:spTree>
    <p:extLst>
      <p:ext uri="{BB962C8B-B14F-4D97-AF65-F5344CB8AC3E}">
        <p14:creationId xmlns:p14="http://schemas.microsoft.com/office/powerpoint/2010/main" val="318966679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001000" cy="4221163"/>
          </a:xfrm>
        </p:spPr>
        <p:txBody>
          <a:bodyPr/>
          <a:lstStyle/>
          <a:p>
            <a:pPr marL="457200" indent="-457200">
              <a:buFont typeface="+mj-lt"/>
              <a:buAutoNum type="arabicPeriod" startAt="5"/>
            </a:pPr>
            <a:r>
              <a:rPr lang="en-US" dirty="0" smtClean="0"/>
              <a:t>The rights and responsibilities of landlords</a:t>
            </a:r>
          </a:p>
          <a:p>
            <a:pPr lvl="1"/>
            <a:r>
              <a:rPr lang="en-US" dirty="0" smtClean="0"/>
              <a:t>Charging extra if rent is late (amount specified in lease)</a:t>
            </a:r>
          </a:p>
          <a:p>
            <a:pPr lvl="1"/>
            <a:r>
              <a:rPr lang="en-US" dirty="0" smtClean="0"/>
              <a:t>Keeping part or all of the security deposit if tenant leaves before the lease ends</a:t>
            </a:r>
          </a:p>
          <a:p>
            <a:pPr lvl="1"/>
            <a:r>
              <a:rPr lang="en-US" dirty="0" smtClean="0"/>
              <a:t>Charging rent through entire length of lease even if tenant is not living on premises</a:t>
            </a:r>
          </a:p>
          <a:p>
            <a:pPr lvl="1"/>
            <a:r>
              <a:rPr lang="en-US" dirty="0" smtClean="0"/>
              <a:t>Making repairs in a reasonable amount of time</a:t>
            </a:r>
          </a:p>
          <a:p>
            <a:pPr lvl="1"/>
            <a:r>
              <a:rPr lang="en-US" dirty="0" smtClean="0"/>
              <a:t>Keeping premises safe and sanitary</a:t>
            </a:r>
          </a:p>
          <a:p>
            <a:pPr lvl="1"/>
            <a:r>
              <a:rPr lang="en-US" dirty="0" smtClean="0"/>
              <a:t>Entering premises only at agreed-upon time to make repairs or to show apartment to potential renters if you are moving out</a:t>
            </a:r>
          </a:p>
          <a:p>
            <a:pPr lvl="1"/>
            <a:r>
              <a:rPr lang="en-US" dirty="0" smtClean="0"/>
              <a:t>Collecting rent</a:t>
            </a:r>
            <a:endParaRPr lang="en-US" dirty="0"/>
          </a:p>
        </p:txBody>
      </p:sp>
    </p:spTree>
    <p:extLst>
      <p:ext uri="{BB962C8B-B14F-4D97-AF65-F5344CB8AC3E}">
        <p14:creationId xmlns:p14="http://schemas.microsoft.com/office/powerpoint/2010/main" val="1552766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04800"/>
            <a:ext cx="7696200" cy="1143000"/>
          </a:xfrm>
        </p:spPr>
        <p:txBody>
          <a:bodyPr/>
          <a:lstStyle/>
          <a:p>
            <a:r>
              <a:rPr lang="en-US" dirty="0" smtClean="0"/>
              <a:t>Sample Lease Agreement</a:t>
            </a:r>
          </a:p>
        </p:txBody>
      </p:sp>
      <p:sp>
        <p:nvSpPr>
          <p:cNvPr id="6" name="TextBox 5"/>
          <p:cNvSpPr txBox="1"/>
          <p:nvPr/>
        </p:nvSpPr>
        <p:spPr>
          <a:xfrm>
            <a:off x="457200" y="914400"/>
            <a:ext cx="8077200" cy="5632312"/>
          </a:xfrm>
          <a:prstGeom prst="rect">
            <a:avLst/>
          </a:prstGeom>
          <a:solidFill>
            <a:schemeClr val="tx1"/>
          </a:solidFill>
          <a:ln>
            <a:noFill/>
          </a:ln>
        </p:spPr>
        <p:txBody>
          <a:bodyPr wrap="square" rtlCol="0">
            <a:spAutoFit/>
          </a:bodyPr>
          <a:lstStyle/>
          <a:p>
            <a:r>
              <a:rPr lang="en-US" b="1" dirty="0" smtClean="0">
                <a:solidFill>
                  <a:schemeClr val="bg1"/>
                </a:solidFill>
                <a:latin typeface="Cambria"/>
                <a:ea typeface="ＭＳ 明朝"/>
                <a:cs typeface="Times New Roman"/>
              </a:rPr>
              <a:t>Lease</a:t>
            </a:r>
            <a:endParaRPr lang="en-US" dirty="0">
              <a:solidFill>
                <a:schemeClr val="bg1"/>
              </a:solidFill>
              <a:latin typeface="Cambria"/>
              <a:ea typeface="ＭＳ 明朝"/>
              <a:cs typeface="Times New Roman"/>
            </a:endParaRPr>
          </a:p>
          <a:p>
            <a:pPr marL="342900" indent="-342900">
              <a:buFont typeface="+mj-lt"/>
              <a:buAutoNum type="arabicPeriod"/>
            </a:pPr>
            <a:r>
              <a:rPr lang="en-US" b="1" dirty="0" smtClean="0">
                <a:solidFill>
                  <a:schemeClr val="bg1"/>
                </a:solidFill>
                <a:latin typeface="Cambria"/>
                <a:ea typeface="ＭＳ 明朝"/>
                <a:cs typeface="Times New Roman"/>
              </a:rPr>
              <a:t>Parties</a:t>
            </a:r>
            <a:r>
              <a:rPr lang="en-US" b="1" dirty="0">
                <a:solidFill>
                  <a:schemeClr val="bg1"/>
                </a:solidFill>
                <a:latin typeface="Cambria"/>
                <a:ea typeface="ＭＳ 明朝"/>
                <a:cs typeface="Times New Roman"/>
              </a:rPr>
              <a:t>/</a:t>
            </a:r>
            <a:r>
              <a:rPr lang="en-US" b="1" dirty="0" smtClean="0">
                <a:solidFill>
                  <a:schemeClr val="bg1"/>
                </a:solidFill>
                <a:latin typeface="Cambria"/>
                <a:ea typeface="ＭＳ 明朝"/>
                <a:cs typeface="Times New Roman"/>
              </a:rPr>
              <a:t>Premises:</a:t>
            </a:r>
          </a:p>
          <a:p>
            <a:r>
              <a:rPr lang="en-US" dirty="0" smtClean="0">
                <a:solidFill>
                  <a:schemeClr val="bg1"/>
                </a:solidFill>
                <a:latin typeface="Cambria"/>
                <a:ea typeface="ＭＳ 明朝"/>
                <a:cs typeface="Times New Roman"/>
              </a:rPr>
              <a:t>This </a:t>
            </a:r>
            <a:r>
              <a:rPr lang="en-US" dirty="0">
                <a:solidFill>
                  <a:schemeClr val="bg1"/>
                </a:solidFill>
                <a:latin typeface="Cambria"/>
                <a:ea typeface="ＭＳ 明朝"/>
                <a:cs typeface="Times New Roman"/>
              </a:rPr>
              <a:t>Lease is made this 27th of August, 2019, by and between Alice Chan (herein referred to as “Landlord”) and Tim Baker (herein referred to as “Tenant”). Landlord hereby leases to Tenant certain real property situated in the City of San Francisco, State of California, commonly known as 123 Main Street and described as Two</a:t>
            </a:r>
            <a:r>
              <a:rPr lang="en-US" b="1" dirty="0">
                <a:solidFill>
                  <a:schemeClr val="bg1"/>
                </a:solidFill>
                <a:latin typeface="Cambria"/>
                <a:ea typeface="ＭＳ 明朝"/>
                <a:cs typeface="Times New Roman"/>
              </a:rPr>
              <a:t> </a:t>
            </a:r>
            <a:r>
              <a:rPr lang="en-US" dirty="0">
                <a:solidFill>
                  <a:schemeClr val="bg1"/>
                </a:solidFill>
                <a:latin typeface="Cambria"/>
                <a:ea typeface="ＭＳ 明朝"/>
                <a:cs typeface="Times New Roman"/>
              </a:rPr>
              <a:t>Bedroom Apartment (hereinafter called the “Premises”). This property is available only as a personal residence and shall not be used for business or any other purposes.</a:t>
            </a:r>
          </a:p>
          <a:p>
            <a:pPr marL="342900" marR="0" lvl="0" indent="-342900">
              <a:spcBef>
                <a:spcPts val="0"/>
              </a:spcBef>
              <a:spcAft>
                <a:spcPts val="0"/>
              </a:spcAft>
              <a:buFont typeface="+mj-lt"/>
              <a:buAutoNum type="arabicPeriod"/>
            </a:pPr>
            <a:endParaRPr lang="en-US" b="1" dirty="0" smtClean="0">
              <a:solidFill>
                <a:schemeClr val="bg1"/>
              </a:solidFill>
              <a:latin typeface="Cambria"/>
              <a:ea typeface="ＭＳ 明朝"/>
              <a:cs typeface="Times New Roman"/>
            </a:endParaRPr>
          </a:p>
          <a:p>
            <a:pPr marL="342900" marR="0" lvl="0" indent="-342900">
              <a:spcBef>
                <a:spcPts val="0"/>
              </a:spcBef>
              <a:spcAft>
                <a:spcPts val="0"/>
              </a:spcAft>
              <a:buAutoNum type="arabicPeriod" startAt="2"/>
            </a:pPr>
            <a:r>
              <a:rPr lang="en-US" b="1" dirty="0" smtClean="0">
                <a:solidFill>
                  <a:schemeClr val="bg1"/>
                </a:solidFill>
                <a:latin typeface="Cambria"/>
                <a:ea typeface="ＭＳ 明朝"/>
                <a:cs typeface="Times New Roman"/>
              </a:rPr>
              <a:t>Term:</a:t>
            </a:r>
            <a:endParaRPr lang="en-US" dirty="0" smtClean="0">
              <a:solidFill>
                <a:schemeClr val="bg1"/>
              </a:solidFill>
              <a:latin typeface="Cambria"/>
              <a:ea typeface="ＭＳ 明朝"/>
              <a:cs typeface="Times New Roman"/>
            </a:endParaRPr>
          </a:p>
          <a:p>
            <a:pPr marR="0" lvl="0">
              <a:spcBef>
                <a:spcPts val="0"/>
              </a:spcBef>
              <a:spcAft>
                <a:spcPts val="0"/>
              </a:spcAft>
            </a:pPr>
            <a:r>
              <a:rPr lang="en-US" dirty="0" smtClean="0">
                <a:solidFill>
                  <a:schemeClr val="bg1"/>
                </a:solidFill>
                <a:latin typeface="Cambria"/>
                <a:ea typeface="ＭＳ 明朝"/>
                <a:cs typeface="Times New Roman"/>
              </a:rPr>
              <a:t>The </a:t>
            </a:r>
            <a:r>
              <a:rPr lang="en-US" dirty="0">
                <a:solidFill>
                  <a:schemeClr val="bg1"/>
                </a:solidFill>
                <a:latin typeface="Cambria"/>
                <a:ea typeface="ＭＳ 明朝"/>
                <a:cs typeface="Times New Roman"/>
              </a:rPr>
              <a:t>term of this Lease shall be for one year commencing on September 1, 2019, and ending on September 1, 2020</a:t>
            </a:r>
            <a:r>
              <a:rPr lang="en-US" dirty="0" smtClean="0">
                <a:solidFill>
                  <a:schemeClr val="bg1"/>
                </a:solidFill>
                <a:latin typeface="Cambria"/>
                <a:ea typeface="ＭＳ 明朝"/>
                <a:cs typeface="Times New Roman"/>
              </a:rPr>
              <a:t>.</a:t>
            </a:r>
          </a:p>
          <a:p>
            <a:pPr marR="0" lvl="0">
              <a:spcBef>
                <a:spcPts val="0"/>
              </a:spcBef>
              <a:spcAft>
                <a:spcPts val="0"/>
              </a:spcAft>
            </a:pPr>
            <a:endParaRPr lang="en-US" b="1" dirty="0">
              <a:solidFill>
                <a:schemeClr val="bg1"/>
              </a:solidFill>
              <a:latin typeface="Cambria"/>
              <a:ea typeface="ＭＳ 明朝"/>
              <a:cs typeface="Times New Roman"/>
            </a:endParaRPr>
          </a:p>
          <a:p>
            <a:pPr marL="342900" marR="0" lvl="0" indent="-342900">
              <a:spcBef>
                <a:spcPts val="0"/>
              </a:spcBef>
              <a:spcAft>
                <a:spcPts val="0"/>
              </a:spcAft>
              <a:buAutoNum type="arabicPeriod" startAt="3"/>
            </a:pPr>
            <a:r>
              <a:rPr lang="en-US" b="1" dirty="0" smtClean="0">
                <a:solidFill>
                  <a:schemeClr val="bg1"/>
                </a:solidFill>
                <a:latin typeface="Cambria"/>
                <a:ea typeface="ＭＳ 明朝"/>
                <a:cs typeface="Times New Roman"/>
              </a:rPr>
              <a:t>Rent:</a:t>
            </a:r>
            <a:endParaRPr lang="en-US" dirty="0" smtClean="0">
              <a:solidFill>
                <a:schemeClr val="bg1"/>
              </a:solidFill>
              <a:latin typeface="Cambria"/>
              <a:ea typeface="ＭＳ 明朝"/>
              <a:cs typeface="Times New Roman"/>
            </a:endParaRPr>
          </a:p>
          <a:p>
            <a:pPr marR="0" lvl="0">
              <a:spcBef>
                <a:spcPts val="0"/>
              </a:spcBef>
              <a:spcAft>
                <a:spcPts val="0"/>
              </a:spcAft>
            </a:pPr>
            <a:r>
              <a:rPr lang="en-US" dirty="0" smtClean="0">
                <a:solidFill>
                  <a:schemeClr val="bg1"/>
                </a:solidFill>
                <a:latin typeface="Cambria"/>
                <a:ea typeface="ＭＳ 明朝"/>
                <a:cs typeface="Times New Roman"/>
              </a:rPr>
              <a:t>Tenant </a:t>
            </a:r>
            <a:r>
              <a:rPr lang="en-US" dirty="0">
                <a:solidFill>
                  <a:schemeClr val="bg1"/>
                </a:solidFill>
                <a:latin typeface="Cambria"/>
                <a:ea typeface="ＭＳ 明朝"/>
                <a:cs typeface="Times New Roman"/>
              </a:rPr>
              <a:t>shall pay to Landlord as rent for the Premises the sum of $1,850.00 dollars per month, on the first day of each month. Rent shall be payable without notice or demand at the address as the Landlord may designate to Tenant in writing. Landlord may charge a late fee of $100 if rent is not received by the third day of the month</a:t>
            </a:r>
            <a:r>
              <a:rPr lang="en-US" dirty="0" smtClean="0">
                <a:solidFill>
                  <a:schemeClr val="bg1"/>
                </a:solidFill>
                <a:latin typeface="Cambria"/>
                <a:ea typeface="ＭＳ 明朝"/>
                <a:cs typeface="Times New Roman"/>
              </a:rPr>
              <a:t>.</a:t>
            </a:r>
            <a:endParaRPr lang="en-US" dirty="0">
              <a:solidFill>
                <a:schemeClr val="bg1"/>
              </a:solidFill>
              <a:latin typeface="Cambria"/>
              <a:ea typeface="ＭＳ 明朝"/>
              <a:cs typeface="Times New Roman"/>
            </a:endParaRPr>
          </a:p>
        </p:txBody>
      </p:sp>
    </p:spTree>
    <p:extLst>
      <p:ext uri="{BB962C8B-B14F-4D97-AF65-F5344CB8AC3E}">
        <p14:creationId xmlns:p14="http://schemas.microsoft.com/office/powerpoint/2010/main" val="129855747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533400"/>
            <a:ext cx="8001000" cy="5909311"/>
          </a:xfrm>
          <a:prstGeom prst="rect">
            <a:avLst/>
          </a:prstGeom>
          <a:solidFill>
            <a:srgbClr val="FFFFFF"/>
          </a:solidFill>
        </p:spPr>
        <p:txBody>
          <a:bodyPr wrap="square">
            <a:spAutoFit/>
          </a:bodyPr>
          <a:lstStyle/>
          <a:p>
            <a:pPr lvl="0"/>
            <a:r>
              <a:rPr lang="en-US" b="1" dirty="0" smtClean="0">
                <a:solidFill>
                  <a:srgbClr val="000000"/>
                </a:solidFill>
                <a:latin typeface="Cambria"/>
                <a:cs typeface="Cambria"/>
              </a:rPr>
              <a:t>4.   Utilities</a:t>
            </a:r>
            <a:r>
              <a:rPr lang="en-US" b="1" dirty="0">
                <a:solidFill>
                  <a:srgbClr val="000000"/>
                </a:solidFill>
                <a:latin typeface="Cambria"/>
                <a:cs typeface="Cambria"/>
              </a:rPr>
              <a:t>:</a:t>
            </a:r>
            <a:endParaRPr lang="en-US" dirty="0">
              <a:solidFill>
                <a:srgbClr val="000000"/>
              </a:solidFill>
              <a:latin typeface="Cambria"/>
              <a:cs typeface="Cambria"/>
            </a:endParaRPr>
          </a:p>
          <a:p>
            <a:r>
              <a:rPr lang="en-US" dirty="0">
                <a:solidFill>
                  <a:srgbClr val="000000"/>
                </a:solidFill>
                <a:latin typeface="Cambria"/>
                <a:cs typeface="Cambria"/>
              </a:rPr>
              <a:t>Landlord shall provide Tenant with two sets of keys to premises. Tenant agrees</a:t>
            </a:r>
          </a:p>
          <a:p>
            <a:r>
              <a:rPr lang="en-US" dirty="0">
                <a:solidFill>
                  <a:srgbClr val="000000"/>
                </a:solidFill>
                <a:latin typeface="Cambria"/>
                <a:cs typeface="Cambria"/>
              </a:rPr>
              <a:t>to provide Landlord with new sets, should locks be changed at any point during the tenancy. Tenant shall make all arrangements and pay for all gas, heat, light, power, telephone, and other utility services supplied to the Premises and for all connection charges.</a:t>
            </a:r>
          </a:p>
          <a:p>
            <a:r>
              <a:rPr lang="en-US" dirty="0">
                <a:solidFill>
                  <a:srgbClr val="000000"/>
                </a:solidFill>
                <a:latin typeface="Cambria"/>
                <a:cs typeface="Cambria"/>
              </a:rPr>
              <a:t> </a:t>
            </a:r>
          </a:p>
          <a:p>
            <a:pPr lvl="0"/>
            <a:r>
              <a:rPr lang="en-US" b="1" dirty="0" smtClean="0">
                <a:solidFill>
                  <a:srgbClr val="000000"/>
                </a:solidFill>
                <a:latin typeface="Cambria"/>
                <a:cs typeface="Cambria"/>
              </a:rPr>
              <a:t>5.   Hold </a:t>
            </a:r>
            <a:r>
              <a:rPr lang="en-US" b="1" dirty="0">
                <a:solidFill>
                  <a:srgbClr val="000000"/>
                </a:solidFill>
                <a:latin typeface="Cambria"/>
                <a:cs typeface="Cambria"/>
              </a:rPr>
              <a:t>Harmless:</a:t>
            </a:r>
            <a:endParaRPr lang="en-US" dirty="0">
              <a:solidFill>
                <a:srgbClr val="000000"/>
              </a:solidFill>
              <a:latin typeface="Cambria"/>
              <a:cs typeface="Cambria"/>
            </a:endParaRPr>
          </a:p>
          <a:p>
            <a:r>
              <a:rPr lang="en-US" dirty="0">
                <a:solidFill>
                  <a:srgbClr val="000000"/>
                </a:solidFill>
                <a:latin typeface="Cambria"/>
                <a:cs typeface="Cambria"/>
              </a:rPr>
              <a:t>Tenant shall hold Landlord harmless from any and all claims arising from Tenant’s use of the Premises. Except for Landlord’s willful or grossly negligent conduct, Tenant assumes financial risk of damage to property or injury to persons in or about the Premises. Tenant shall not alter the premises in any significant way without prior approval from Landlord, or will assume any costs associated with restoring premises to its original state.</a:t>
            </a:r>
          </a:p>
          <a:p>
            <a:r>
              <a:rPr lang="en-US" b="1" dirty="0">
                <a:solidFill>
                  <a:srgbClr val="000000"/>
                </a:solidFill>
                <a:latin typeface="Cambria"/>
                <a:cs typeface="Cambria"/>
              </a:rPr>
              <a:t> </a:t>
            </a:r>
            <a:endParaRPr lang="en-US" dirty="0">
              <a:solidFill>
                <a:srgbClr val="000000"/>
              </a:solidFill>
              <a:latin typeface="Cambria"/>
              <a:cs typeface="Cambria"/>
            </a:endParaRPr>
          </a:p>
          <a:p>
            <a:pPr lvl="0"/>
            <a:r>
              <a:rPr lang="en-US" b="1" dirty="0" smtClean="0">
                <a:solidFill>
                  <a:srgbClr val="000000"/>
                </a:solidFill>
                <a:latin typeface="Cambria"/>
                <a:cs typeface="Cambria"/>
              </a:rPr>
              <a:t>6.   Default</a:t>
            </a:r>
            <a:r>
              <a:rPr lang="en-US" b="1" dirty="0">
                <a:solidFill>
                  <a:srgbClr val="000000"/>
                </a:solidFill>
                <a:latin typeface="Cambria"/>
                <a:cs typeface="Cambria"/>
              </a:rPr>
              <a:t>:</a:t>
            </a:r>
            <a:endParaRPr lang="en-US" dirty="0">
              <a:solidFill>
                <a:srgbClr val="000000"/>
              </a:solidFill>
              <a:latin typeface="Cambria"/>
              <a:cs typeface="Cambria"/>
            </a:endParaRPr>
          </a:p>
          <a:p>
            <a:r>
              <a:rPr lang="en-US" dirty="0">
                <a:solidFill>
                  <a:srgbClr val="000000"/>
                </a:solidFill>
                <a:latin typeface="Cambria"/>
                <a:cs typeface="Cambria"/>
              </a:rPr>
              <a:t>If Tenant shall default and breach any covenant or provision of the Lease, then the Landlord, after giving the proper notice required by law, may re-enter the Premises and remove any property and any and all persons therefrom. The undersigned Resident(s) whether or not in actual possession of the premises, are jointly and severally liable for all obligations under this rental agreement.</a:t>
            </a:r>
          </a:p>
        </p:txBody>
      </p:sp>
    </p:spTree>
    <p:extLst>
      <p:ext uri="{BB962C8B-B14F-4D97-AF65-F5344CB8AC3E}">
        <p14:creationId xmlns:p14="http://schemas.microsoft.com/office/powerpoint/2010/main" val="20338211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381000"/>
            <a:ext cx="8153400" cy="6093977"/>
          </a:xfrm>
          <a:prstGeom prst="rect">
            <a:avLst/>
          </a:prstGeom>
          <a:solidFill>
            <a:srgbClr val="FFFFFF"/>
          </a:solidFill>
        </p:spPr>
        <p:txBody>
          <a:bodyPr wrap="square">
            <a:spAutoFit/>
          </a:bodyPr>
          <a:lstStyle/>
          <a:p>
            <a:pPr lvl="0"/>
            <a:r>
              <a:rPr lang="en-US" b="1" dirty="0" smtClean="0">
                <a:solidFill>
                  <a:srgbClr val="000000"/>
                </a:solidFill>
                <a:latin typeface="Cambria"/>
                <a:cs typeface="Cambria"/>
              </a:rPr>
              <a:t>7.   Holding </a:t>
            </a:r>
            <a:r>
              <a:rPr lang="en-US" b="1" dirty="0">
                <a:solidFill>
                  <a:srgbClr val="000000"/>
                </a:solidFill>
                <a:latin typeface="Cambria"/>
                <a:cs typeface="Cambria"/>
              </a:rPr>
              <a:t>Over:</a:t>
            </a:r>
            <a:endParaRPr lang="en-US" dirty="0">
              <a:solidFill>
                <a:srgbClr val="000000"/>
              </a:solidFill>
              <a:latin typeface="Cambria"/>
              <a:cs typeface="Cambria"/>
            </a:endParaRPr>
          </a:p>
          <a:p>
            <a:r>
              <a:rPr lang="en-US" dirty="0">
                <a:solidFill>
                  <a:srgbClr val="000000"/>
                </a:solidFill>
                <a:latin typeface="Cambria"/>
                <a:cs typeface="Cambria"/>
              </a:rPr>
              <a:t>If Tenant, with the Landlord’s consent, remains in possession of the Premises after expiration of this Lease, such possession shall be a tenancy from month-to-month at a rental in the amount of the last month’s rent. Tenant must notify Landlord in writing at least thirty days prior to evacuating the Premises. All other provisions remain the same.</a:t>
            </a:r>
          </a:p>
          <a:p>
            <a:r>
              <a:rPr lang="en-US" dirty="0">
                <a:solidFill>
                  <a:srgbClr val="000000"/>
                </a:solidFill>
                <a:latin typeface="Cambria"/>
                <a:cs typeface="Cambria"/>
              </a:rPr>
              <a:t> </a:t>
            </a:r>
          </a:p>
          <a:p>
            <a:pPr lvl="0"/>
            <a:r>
              <a:rPr lang="en-US" b="1" dirty="0" smtClean="0">
                <a:solidFill>
                  <a:srgbClr val="000000"/>
                </a:solidFill>
                <a:latin typeface="Cambria"/>
                <a:cs typeface="Cambria"/>
              </a:rPr>
              <a:t>8.   Waivers</a:t>
            </a:r>
            <a:r>
              <a:rPr lang="en-US" b="1" dirty="0">
                <a:solidFill>
                  <a:srgbClr val="000000"/>
                </a:solidFill>
                <a:latin typeface="Cambria"/>
                <a:cs typeface="Cambria"/>
              </a:rPr>
              <a:t>:</a:t>
            </a:r>
            <a:endParaRPr lang="en-US" dirty="0">
              <a:solidFill>
                <a:srgbClr val="000000"/>
              </a:solidFill>
              <a:latin typeface="Cambria"/>
              <a:cs typeface="Cambria"/>
            </a:endParaRPr>
          </a:p>
          <a:p>
            <a:r>
              <a:rPr lang="en-US" dirty="0">
                <a:solidFill>
                  <a:srgbClr val="000000"/>
                </a:solidFill>
                <a:latin typeface="Cambria"/>
                <a:cs typeface="Cambria"/>
              </a:rPr>
              <a:t>No waiver by Landlord of any provision hereof shall be deemed a waiver of any other provision hereof.</a:t>
            </a:r>
          </a:p>
          <a:p>
            <a:r>
              <a:rPr lang="en-US" dirty="0">
                <a:solidFill>
                  <a:srgbClr val="000000"/>
                </a:solidFill>
                <a:latin typeface="Cambria"/>
                <a:cs typeface="Cambria"/>
              </a:rPr>
              <a:t> </a:t>
            </a:r>
          </a:p>
          <a:p>
            <a:pPr lvl="0"/>
            <a:r>
              <a:rPr lang="en-US" b="1" dirty="0" smtClean="0">
                <a:solidFill>
                  <a:srgbClr val="000000"/>
                </a:solidFill>
                <a:latin typeface="Cambria"/>
                <a:cs typeface="Cambria"/>
              </a:rPr>
              <a:t>9.   Security </a:t>
            </a:r>
            <a:r>
              <a:rPr lang="en-US" b="1" dirty="0">
                <a:solidFill>
                  <a:srgbClr val="000000"/>
                </a:solidFill>
                <a:latin typeface="Cambria"/>
                <a:cs typeface="Cambria"/>
              </a:rPr>
              <a:t>Deposit:</a:t>
            </a:r>
            <a:endParaRPr lang="en-US" dirty="0">
              <a:solidFill>
                <a:srgbClr val="000000"/>
              </a:solidFill>
              <a:latin typeface="Cambria"/>
              <a:cs typeface="Cambria"/>
            </a:endParaRPr>
          </a:p>
          <a:p>
            <a:r>
              <a:rPr lang="en-US" dirty="0">
                <a:solidFill>
                  <a:srgbClr val="000000"/>
                </a:solidFill>
                <a:latin typeface="Cambria"/>
                <a:cs typeface="Cambria"/>
              </a:rPr>
              <a:t>A security deposit of $1000, paid by the Tenant, will be held by the Landlord for the duration of the tenancy. Landlord shall repay the Tenant this sum, plus any interest earned, and minus any charges for damages to premises, within 30 days of the termination of this lease.</a:t>
            </a:r>
          </a:p>
          <a:p>
            <a:r>
              <a:rPr lang="en-US" dirty="0">
                <a:solidFill>
                  <a:srgbClr val="000000"/>
                </a:solidFill>
                <a:latin typeface="Cambria"/>
                <a:cs typeface="Cambria"/>
              </a:rPr>
              <a:t> </a:t>
            </a:r>
          </a:p>
          <a:p>
            <a:r>
              <a:rPr lang="en-US" b="1" dirty="0">
                <a:solidFill>
                  <a:srgbClr val="000000"/>
                </a:solidFill>
                <a:latin typeface="Cambria"/>
                <a:cs typeface="Cambria"/>
              </a:rPr>
              <a:t>Landlord By: 			</a:t>
            </a:r>
            <a:r>
              <a:rPr lang="en-US" b="1" dirty="0" smtClean="0">
                <a:solidFill>
                  <a:srgbClr val="000000"/>
                </a:solidFill>
                <a:latin typeface="Cambria"/>
                <a:cs typeface="Cambria"/>
              </a:rPr>
              <a:t>	Tenant </a:t>
            </a:r>
            <a:r>
              <a:rPr lang="en-US" b="1" dirty="0">
                <a:solidFill>
                  <a:srgbClr val="000000"/>
                </a:solidFill>
                <a:latin typeface="Cambria"/>
                <a:cs typeface="Cambria"/>
              </a:rPr>
              <a:t>By:</a:t>
            </a:r>
            <a:endParaRPr lang="en-US" dirty="0">
              <a:solidFill>
                <a:srgbClr val="000000"/>
              </a:solidFill>
              <a:latin typeface="Cambria"/>
              <a:cs typeface="Cambria"/>
            </a:endParaRPr>
          </a:p>
          <a:p>
            <a:r>
              <a:rPr lang="en-US" dirty="0">
                <a:solidFill>
                  <a:srgbClr val="000000"/>
                </a:solidFill>
                <a:latin typeface="Cambria"/>
                <a:cs typeface="Cambria"/>
              </a:rPr>
              <a:t>Alice </a:t>
            </a:r>
            <a:r>
              <a:rPr lang="en-US" dirty="0" smtClean="0">
                <a:solidFill>
                  <a:srgbClr val="000000"/>
                </a:solidFill>
                <a:latin typeface="Cambria"/>
                <a:cs typeface="Cambria"/>
              </a:rPr>
              <a:t>Chan</a:t>
            </a:r>
            <a:r>
              <a:rPr lang="en-US" dirty="0">
                <a:solidFill>
                  <a:srgbClr val="000000"/>
                </a:solidFill>
                <a:latin typeface="Cambria"/>
                <a:cs typeface="Cambria"/>
              </a:rPr>
              <a:t>				</a:t>
            </a:r>
            <a:r>
              <a:rPr lang="en-US" dirty="0" smtClean="0">
                <a:solidFill>
                  <a:srgbClr val="000000"/>
                </a:solidFill>
                <a:latin typeface="Cambria"/>
                <a:cs typeface="Cambria"/>
              </a:rPr>
              <a:t>Tim </a:t>
            </a:r>
            <a:r>
              <a:rPr lang="en-US" dirty="0">
                <a:solidFill>
                  <a:srgbClr val="000000"/>
                </a:solidFill>
                <a:latin typeface="Cambria"/>
                <a:cs typeface="Cambria"/>
              </a:rPr>
              <a:t>Baker</a:t>
            </a:r>
          </a:p>
          <a:p>
            <a:r>
              <a:rPr lang="en-US" dirty="0">
                <a:solidFill>
                  <a:srgbClr val="000000"/>
                </a:solidFill>
                <a:latin typeface="Cambria"/>
                <a:cs typeface="Cambria"/>
              </a:rPr>
              <a:t>						</a:t>
            </a:r>
          </a:p>
          <a:p>
            <a:r>
              <a:rPr lang="en-US" dirty="0" smtClean="0">
                <a:solidFill>
                  <a:srgbClr val="000000"/>
                </a:solidFill>
                <a:latin typeface="Cambria"/>
                <a:cs typeface="Cambria"/>
              </a:rPr>
              <a:t>____________________________</a:t>
            </a:r>
            <a:r>
              <a:rPr lang="en-US" dirty="0">
                <a:solidFill>
                  <a:srgbClr val="000000"/>
                </a:solidFill>
                <a:latin typeface="Cambria"/>
                <a:cs typeface="Cambria"/>
              </a:rPr>
              <a:t>		</a:t>
            </a:r>
            <a:r>
              <a:rPr lang="en-US" dirty="0" smtClean="0">
                <a:solidFill>
                  <a:srgbClr val="000000"/>
                </a:solidFill>
                <a:latin typeface="Cambria"/>
                <a:cs typeface="Cambria"/>
              </a:rPr>
              <a:t>	________________________________</a:t>
            </a:r>
            <a:endParaRPr lang="en-US" dirty="0">
              <a:solidFill>
                <a:srgbClr val="000000"/>
              </a:solidFill>
              <a:latin typeface="Cambria"/>
              <a:cs typeface="Cambria"/>
            </a:endParaRPr>
          </a:p>
          <a:p>
            <a:r>
              <a:rPr lang="en-US" baseline="30000" dirty="0">
                <a:solidFill>
                  <a:srgbClr val="000000"/>
                </a:solidFill>
                <a:latin typeface="Cambria"/>
                <a:cs typeface="Cambria"/>
              </a:rPr>
              <a:t>signature 					</a:t>
            </a:r>
            <a:r>
              <a:rPr lang="en-US" baseline="30000" dirty="0" smtClean="0">
                <a:solidFill>
                  <a:srgbClr val="000000"/>
                </a:solidFill>
                <a:latin typeface="Cambria"/>
                <a:cs typeface="Cambria"/>
              </a:rPr>
              <a:t>signature</a:t>
            </a:r>
            <a:endParaRPr lang="en-US" dirty="0">
              <a:solidFill>
                <a:srgbClr val="000000"/>
              </a:solidFill>
              <a:latin typeface="Cambria"/>
              <a:cs typeface="Cambria"/>
            </a:endParaRPr>
          </a:p>
        </p:txBody>
      </p:sp>
    </p:spTree>
    <p:extLst>
      <p:ext uri="{BB962C8B-B14F-4D97-AF65-F5344CB8AC3E}">
        <p14:creationId xmlns:p14="http://schemas.microsoft.com/office/powerpoint/2010/main" val="30464908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Living on Your Own</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7541841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 electric bill is commonly considered a fixed living expense.</a:t>
            </a:r>
            <a:endParaRPr lang="en-US" dirty="0"/>
          </a:p>
        </p:txBody>
      </p:sp>
    </p:spTree>
    <p:extLst>
      <p:ext uri="{BB962C8B-B14F-4D97-AF65-F5344CB8AC3E}">
        <p14:creationId xmlns:p14="http://schemas.microsoft.com/office/powerpoint/2010/main" val="32730227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roommate may reduce the financial burden of renting an apartment.</a:t>
            </a:r>
            <a:endParaRPr lang="en-US" dirty="0"/>
          </a:p>
        </p:txBody>
      </p:sp>
    </p:spTree>
    <p:extLst>
      <p:ext uri="{BB962C8B-B14F-4D97-AF65-F5344CB8AC3E}">
        <p14:creationId xmlns:p14="http://schemas.microsoft.com/office/powerpoint/2010/main" val="31564913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lease is designed to protect the rights of both a tenant and a landlord.</a:t>
            </a:r>
            <a:endParaRPr lang="en-US" dirty="0"/>
          </a:p>
        </p:txBody>
      </p:sp>
    </p:spTree>
    <p:extLst>
      <p:ext uri="{BB962C8B-B14F-4D97-AF65-F5344CB8AC3E}">
        <p14:creationId xmlns:p14="http://schemas.microsoft.com/office/powerpoint/2010/main" val="159090800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Which is not a common moving-in cost for an apartment:</a:t>
            </a:r>
            <a:br>
              <a:rPr lang="en-US" dirty="0" smtClean="0"/>
            </a:br>
            <a:r>
              <a:rPr lang="en-US" dirty="0"/>
              <a:t/>
            </a:r>
            <a:br>
              <a:rPr lang="en-US" dirty="0"/>
            </a:br>
            <a:r>
              <a:rPr lang="en-US" i="0" dirty="0" smtClean="0"/>
              <a:t>A. first month’s rent</a:t>
            </a:r>
            <a:br>
              <a:rPr lang="en-US" i="0" dirty="0" smtClean="0"/>
            </a:br>
            <a:r>
              <a:rPr lang="en-US" i="0" dirty="0" smtClean="0"/>
              <a:t>B. utilities deposit</a:t>
            </a:r>
            <a:br>
              <a:rPr lang="en-US" i="0" dirty="0" smtClean="0"/>
            </a:br>
            <a:r>
              <a:rPr lang="en-US" i="0" dirty="0" smtClean="0"/>
              <a:t>C. real estate taxes</a:t>
            </a:r>
            <a:br>
              <a:rPr lang="en-US" i="0" dirty="0" smtClean="0"/>
            </a:br>
            <a:r>
              <a:rPr lang="en-US" i="0" dirty="0" smtClean="0"/>
              <a:t>D. a security deposit</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C.</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7492621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The agreement between a renter and a landlord is a:</a:t>
            </a:r>
            <a:br>
              <a:rPr lang="en-US" dirty="0" smtClean="0"/>
            </a:br>
            <a:r>
              <a:rPr lang="en-US" i="0" dirty="0"/>
              <a:t/>
            </a:r>
            <a:br>
              <a:rPr lang="en-US" i="0" dirty="0"/>
            </a:br>
            <a:r>
              <a:rPr lang="en-US" i="0" dirty="0" smtClean="0"/>
              <a:t>A. security deposit</a:t>
            </a:r>
            <a:br>
              <a:rPr lang="en-US" i="0" dirty="0" smtClean="0"/>
            </a:br>
            <a:r>
              <a:rPr lang="en-US" i="0" dirty="0" smtClean="0"/>
              <a:t>B. mortgage</a:t>
            </a:r>
            <a:br>
              <a:rPr lang="en-US" i="0" dirty="0" smtClean="0"/>
            </a:br>
            <a:r>
              <a:rPr lang="en-US" i="0" dirty="0" smtClean="0"/>
              <a:t>C. lease</a:t>
            </a:r>
            <a:br>
              <a:rPr lang="en-US" i="0" dirty="0" smtClean="0"/>
            </a:br>
            <a:r>
              <a:rPr lang="en-US" i="0" dirty="0" smtClean="0"/>
              <a:t>D. deed</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C.</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171126532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Living On Your Own: </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#2</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98214767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1163</Words>
  <Application>Microsoft Macintosh PowerPoint</Application>
  <PresentationFormat>On-screen Show (4:3)</PresentationFormat>
  <Paragraphs>161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Quiz Show</vt:lpstr>
      <vt:lpstr>Living on Your Own Financial Literacy Lesson #2</vt:lpstr>
      <vt:lpstr>Overview</vt:lpstr>
      <vt:lpstr>Goals of Lesson</vt:lpstr>
      <vt:lpstr>Costs of living on your own</vt:lpstr>
      <vt:lpstr>Budgeting to Live on Your Own</vt:lpstr>
      <vt:lpstr>PowerPoint Presentation</vt:lpstr>
      <vt:lpstr>The Costs of Moving</vt:lpstr>
      <vt:lpstr>Roommates</vt:lpstr>
      <vt:lpstr>Preparing a Budget</vt:lpstr>
      <vt:lpstr>A Lease Agreement</vt:lpstr>
      <vt:lpstr>PowerPoint Presentation</vt:lpstr>
      <vt:lpstr>PowerPoint Presentation</vt:lpstr>
      <vt:lpstr>Sample Lease Agreement</vt:lpstr>
      <vt:lpstr>PowerPoint Presentation</vt:lpstr>
      <vt:lpstr>PowerPoint Presentation</vt:lpstr>
      <vt:lpstr>Living on Your Own Review Q &amp; A</vt:lpstr>
      <vt:lpstr>An electric bill is commonly considered a fixed living expense.</vt:lpstr>
      <vt:lpstr>A roommate may reduce the financial burden of renting an apartment.</vt:lpstr>
      <vt:lpstr>A lease is designed to protect the rights of both a tenant and a landlord.</vt:lpstr>
      <vt:lpstr>Which is not a common moving-in cost for an apartment:  A. first month’s rent B. utilities deposit C. real estate taxes D. a security deposit</vt:lpstr>
      <vt:lpstr>The agreement between a renter and a landlord is a:  A. security deposit B. mortgage C. lease D. deed</vt:lpstr>
      <vt:lpstr>You Have Completed Living On Your Own:  Financial Literacy Lesson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2020-06-08T15:50:11Z</dcterms:modified>
</cp:coreProperties>
</file>