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5"/>
  </p:notesMasterIdLst>
  <p:handoutMasterIdLst>
    <p:handoutMasterId r:id="rId26"/>
  </p:handoutMasterIdLst>
  <p:sldIdLst>
    <p:sldId id="273" r:id="rId2"/>
    <p:sldId id="274" r:id="rId3"/>
    <p:sldId id="295" r:id="rId4"/>
    <p:sldId id="298"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297" r:id="rId24"/>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49" autoAdjust="0"/>
    <p:restoredTop sz="86449" autoAdjust="0"/>
  </p:normalViewPr>
  <p:slideViewPr>
    <p:cSldViewPr>
      <p:cViewPr varScale="1">
        <p:scale>
          <a:sx n="61" d="100"/>
          <a:sy n="61" d="100"/>
        </p:scale>
        <p:origin x="-104" y="-1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opresume.com/career-advice/career-quiz-networking-type-personality"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Networking</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a:t>
            </a:r>
            <a:r>
              <a:rPr lang="en-US" sz="3200" smtClean="0">
                <a:gradFill flip="none" rotWithShape="1">
                  <a:gsLst>
                    <a:gs pos="50000">
                      <a:srgbClr val="FF6600"/>
                    </a:gs>
                    <a:gs pos="100000">
                      <a:schemeClr val="accent4">
                        <a:lumMod val="60000"/>
                        <a:lumOff val="40000"/>
                      </a:schemeClr>
                    </a:gs>
                  </a:gsLst>
                  <a:lin ang="16080000" scaled="0"/>
                  <a:tileRect/>
                </a:gradFill>
                <a:effectLst/>
              </a:rPr>
              <a:t>Lesson #2</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0" indent="0">
              <a:buNone/>
            </a:pPr>
            <a:r>
              <a:rPr lang="en-US" dirty="0"/>
              <a:t>Experts agree that the most connected people are often the most successful. When you invest in your relationships- professional and personal- it can pay you back in dividends throughout the course of your career. </a:t>
            </a:r>
          </a:p>
          <a:p>
            <a:pPr marL="0" indent="0">
              <a:buNone/>
            </a:pPr>
            <a:endParaRPr lang="en-US" dirty="0"/>
          </a:p>
          <a:p>
            <a:pPr marL="0" indent="0">
              <a:buNone/>
            </a:pPr>
            <a:r>
              <a:rPr lang="en-US" dirty="0"/>
              <a:t>Networking will help you develop and improve your skill set, stay on top of the latest trends in your industry, keep a pulse on the job market, meet prospective mentors, partners, and clients, and gain access to the necessary resources that will foster your career development. </a:t>
            </a:r>
          </a:p>
          <a:p>
            <a:pPr marL="0" indent="0">
              <a:buNone/>
            </a:pP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Understand the importance of networking</a:t>
            </a:r>
          </a:p>
          <a:p>
            <a:r>
              <a:rPr lang="en-US" dirty="0" smtClean="0"/>
              <a:t>Learn how to become an effective networker with different networking strategies as well as what mistakes to avoid</a:t>
            </a:r>
            <a:endParaRPr lang="en-US" dirty="0"/>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Networking isn’t merely the exchange of information with others- and it’s certainly not about begging for favors. Networking is about establishing and nurturing long-term, mutually beneficial relationships with the people you meet, whether you’re waiting to order your morning coffee, participating in an intramural sports league, or attending a work conference. </a:t>
            </a:r>
          </a:p>
          <a:p>
            <a:pPr marL="0" indent="0">
              <a:buNone/>
            </a:pPr>
            <a:endParaRPr lang="en-US" dirty="0"/>
          </a:p>
          <a:p>
            <a:pPr marL="0" indent="0">
              <a:buNone/>
            </a:pPr>
            <a:r>
              <a:rPr lang="en-US" dirty="0" smtClean="0"/>
              <a:t>You don’t have to join several professional associations and attend every networking event that comes your way to be a successful networker. In fact, if you take your eyes off your smartphone when you’re out in public, you’ll see that networking opportunities are all around you every day. </a:t>
            </a:r>
            <a:endParaRPr lang="en-US" dirty="0"/>
          </a:p>
        </p:txBody>
      </p:sp>
      <p:sp>
        <p:nvSpPr>
          <p:cNvPr id="3" name="Title 2"/>
          <p:cNvSpPr>
            <a:spLocks noGrp="1"/>
          </p:cNvSpPr>
          <p:nvPr>
            <p:ph type="title"/>
          </p:nvPr>
        </p:nvSpPr>
        <p:spPr/>
        <p:txBody>
          <a:bodyPr/>
          <a:lstStyle/>
          <a:p>
            <a:r>
              <a:rPr lang="en-US" dirty="0" smtClean="0"/>
              <a:t>What is Networking?</a:t>
            </a:r>
            <a:endParaRPr lang="en-US" dirty="0"/>
          </a:p>
        </p:txBody>
      </p:sp>
    </p:spTree>
    <p:extLst>
      <p:ext uri="{BB962C8B-B14F-4D97-AF65-F5344CB8AC3E}">
        <p14:creationId xmlns:p14="http://schemas.microsoft.com/office/powerpoint/2010/main" val="1467728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Career development, in its simplest terms, is the lifelong evolution of your career. It’s influenced by a number of things that include the jobs you hold, the experiences you gain in and out of the office, the success you achieve at each stage of your career, the formal and informal education and training you receive, and the feedback you’re provided with along the way. </a:t>
            </a:r>
          </a:p>
          <a:p>
            <a:pPr marL="0" indent="0">
              <a:buNone/>
            </a:pPr>
            <a:endParaRPr lang="en-US" dirty="0"/>
          </a:p>
          <a:p>
            <a:pPr marL="0" indent="0">
              <a:buNone/>
            </a:pPr>
            <a:r>
              <a:rPr lang="en-US" dirty="0" smtClean="0"/>
              <a:t>As you network with people in your company, in your industry, and even outside your field of interest, you’ll uncover opportunities to connect with different types of mentors and advisors, increase your visibility with senior management, further develop your area of expertise, and improve your soft skills. </a:t>
            </a:r>
            <a:endParaRPr lang="en-US" dirty="0"/>
          </a:p>
        </p:txBody>
      </p:sp>
      <p:sp>
        <p:nvSpPr>
          <p:cNvPr id="3" name="Title 2"/>
          <p:cNvSpPr>
            <a:spLocks noGrp="1"/>
          </p:cNvSpPr>
          <p:nvPr>
            <p:ph type="title"/>
          </p:nvPr>
        </p:nvSpPr>
        <p:spPr>
          <a:xfrm>
            <a:off x="914400" y="457200"/>
            <a:ext cx="7696200" cy="1143000"/>
          </a:xfrm>
        </p:spPr>
        <p:txBody>
          <a:bodyPr>
            <a:normAutofit fontScale="90000"/>
          </a:bodyPr>
          <a:lstStyle/>
          <a:p>
            <a:r>
              <a:rPr lang="en-US" dirty="0" smtClean="0"/>
              <a:t>The Importance of Networking for Career </a:t>
            </a:r>
            <a:r>
              <a:rPr lang="en-US" dirty="0"/>
              <a:t>D</a:t>
            </a:r>
            <a:r>
              <a:rPr lang="en-US" dirty="0" smtClean="0"/>
              <a:t>evelopment:</a:t>
            </a:r>
            <a:endParaRPr lang="en-US" dirty="0"/>
          </a:p>
        </p:txBody>
      </p:sp>
    </p:spTree>
    <p:extLst>
      <p:ext uri="{BB962C8B-B14F-4D97-AF65-F5344CB8AC3E}">
        <p14:creationId xmlns:p14="http://schemas.microsoft.com/office/powerpoint/2010/main" val="1625949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You may assume that networking is an activity reserved for your time out of the office and off the clock, but nothing could be further from the truth. While there is much value in connecting with people who work at other companies or in different fields, don’t discount the importance of networking in the workplace. </a:t>
            </a:r>
          </a:p>
          <a:p>
            <a:pPr marL="0" indent="0">
              <a:buNone/>
            </a:pPr>
            <a:endParaRPr lang="en-US" dirty="0"/>
          </a:p>
          <a:p>
            <a:pPr marL="0" indent="0">
              <a:buNone/>
            </a:pPr>
            <a:r>
              <a:rPr lang="en-US" dirty="0" smtClean="0"/>
              <a:t>As you develop relationships with those in your department and in other divisions, be on the lookout for potential mentors, upcoming professional development opportunities, or new job opportunities that are not publically advertised. </a:t>
            </a:r>
            <a:endParaRPr lang="en-US" dirty="0"/>
          </a:p>
        </p:txBody>
      </p:sp>
      <p:sp>
        <p:nvSpPr>
          <p:cNvPr id="3" name="Title 2"/>
          <p:cNvSpPr>
            <a:spLocks noGrp="1"/>
          </p:cNvSpPr>
          <p:nvPr>
            <p:ph type="title"/>
          </p:nvPr>
        </p:nvSpPr>
        <p:spPr/>
        <p:txBody>
          <a:bodyPr>
            <a:normAutofit fontScale="90000"/>
          </a:bodyPr>
          <a:lstStyle/>
          <a:p>
            <a:r>
              <a:rPr lang="en-US" dirty="0" smtClean="0"/>
              <a:t>The Importance of Networking in the Workplace:</a:t>
            </a:r>
            <a:endParaRPr lang="en-US" dirty="0"/>
          </a:p>
        </p:txBody>
      </p:sp>
    </p:spTree>
    <p:extLst>
      <p:ext uri="{BB962C8B-B14F-4D97-AF65-F5344CB8AC3E}">
        <p14:creationId xmlns:p14="http://schemas.microsoft.com/office/powerpoint/2010/main" val="1157298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Be friendly. Don’t forget to smile. Many of us don’t realize how stern, or even grumpy, we look while going about our daily business. Take a moment to consciously smile before saying hi to someone. It makes a big difference, especially when you’re building networks. </a:t>
            </a:r>
          </a:p>
          <a:p>
            <a:pPr marL="0" indent="0">
              <a:buNone/>
            </a:pPr>
            <a:endParaRPr lang="en-US" dirty="0" smtClean="0"/>
          </a:p>
          <a:p>
            <a:pPr marL="457200" indent="-457200">
              <a:buFont typeface="+mj-lt"/>
              <a:buAutoNum type="arabicPeriod"/>
            </a:pPr>
            <a:r>
              <a:rPr lang="en-US" dirty="0" smtClean="0"/>
              <a:t>Take advantage of lunch. Simply take your lunch and head to the common break room and try to strike up a conversation with someone. Read the signs. If someone is sitting at a table with their nose in a book, that’s probably their private time. If you sit next to someone and start to chat, read their response. You’ll know quickly if they welcome the conversation or not. </a:t>
            </a:r>
            <a:endParaRPr lang="en-US" dirty="0"/>
          </a:p>
        </p:txBody>
      </p:sp>
      <p:sp>
        <p:nvSpPr>
          <p:cNvPr id="3" name="Title 2"/>
          <p:cNvSpPr>
            <a:spLocks noGrp="1"/>
          </p:cNvSpPr>
          <p:nvPr>
            <p:ph type="title"/>
          </p:nvPr>
        </p:nvSpPr>
        <p:spPr/>
        <p:txBody>
          <a:bodyPr>
            <a:normAutofit fontScale="90000"/>
          </a:bodyPr>
          <a:lstStyle/>
          <a:p>
            <a:r>
              <a:rPr lang="en-US" dirty="0" smtClean="0"/>
              <a:t>5 Ways to Network With Your Current Colleagues</a:t>
            </a:r>
            <a:endParaRPr lang="en-US" dirty="0"/>
          </a:p>
        </p:txBody>
      </p:sp>
    </p:spTree>
    <p:extLst>
      <p:ext uri="{BB962C8B-B14F-4D97-AF65-F5344CB8AC3E}">
        <p14:creationId xmlns:p14="http://schemas.microsoft.com/office/powerpoint/2010/main" val="3699939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609600"/>
            <a:ext cx="7467600" cy="5791200"/>
          </a:xfrm>
        </p:spPr>
        <p:txBody>
          <a:bodyPr>
            <a:normAutofit/>
          </a:bodyPr>
          <a:lstStyle/>
          <a:p>
            <a:pPr marL="457200" indent="-457200">
              <a:buFont typeface="+mj-lt"/>
              <a:buAutoNum type="arabicPeriod" startAt="3"/>
            </a:pPr>
            <a:r>
              <a:rPr lang="en-US" dirty="0" smtClean="0"/>
              <a:t>Welcome newcomers. This might be the easiest networking tip of all. New co-workers are typically excited to meet others and get some guidance.  While your new co-worker may be new to your office, remember that they also have valuable experiences. </a:t>
            </a:r>
          </a:p>
          <a:p>
            <a:pPr marL="0" indent="0">
              <a:buNone/>
            </a:pPr>
            <a:endParaRPr lang="en-US" dirty="0"/>
          </a:p>
          <a:p>
            <a:pPr marL="457200" indent="-457200">
              <a:buFont typeface="+mj-lt"/>
              <a:buAutoNum type="arabicPeriod" startAt="3"/>
            </a:pPr>
            <a:r>
              <a:rPr lang="en-US" dirty="0" smtClean="0"/>
              <a:t>Pay attention to office invites. The key is to stop looking at office invites as unwanted obligations and look at them, instead, as opportunities.</a:t>
            </a:r>
          </a:p>
          <a:p>
            <a:pPr marL="457200" indent="-457200">
              <a:buFont typeface="+mj-lt"/>
              <a:buAutoNum type="arabicPeriod" startAt="3"/>
            </a:pPr>
            <a:endParaRPr lang="en-US" dirty="0" smtClean="0"/>
          </a:p>
          <a:p>
            <a:pPr marL="457200" indent="-457200">
              <a:buFont typeface="+mj-lt"/>
              <a:buAutoNum type="arabicPeriod" startAt="3"/>
            </a:pPr>
            <a:r>
              <a:rPr lang="en-US" dirty="0" smtClean="0"/>
              <a:t>Take advantage of LinkedIn. This is a great way to learn more about your co-workers without crossing that line into personal life. When you look at their page, scroll down and look at the right-hand side where it says “In Common with Jane Doe”. This tips you off to the people and skills that the two of you share. Sometimes the connections will surprise you.</a:t>
            </a:r>
            <a:endParaRPr lang="en-US" dirty="0"/>
          </a:p>
        </p:txBody>
      </p:sp>
    </p:spTree>
    <p:extLst>
      <p:ext uri="{BB962C8B-B14F-4D97-AF65-F5344CB8AC3E}">
        <p14:creationId xmlns:p14="http://schemas.microsoft.com/office/powerpoint/2010/main" val="1208018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It goes without saying that networking is incredibly important during a job search. The right employee referral can increase your chances tenfold of landing the job. And, if you’re looking to make a career change, your professional network can support you by helping you find connections in the industry you are trying to break into or helping you find leads at specific companies. </a:t>
            </a:r>
          </a:p>
          <a:p>
            <a:pPr marL="0" indent="0">
              <a:buNone/>
            </a:pPr>
            <a:endParaRPr lang="en-US" dirty="0"/>
          </a:p>
          <a:p>
            <a:pPr marL="0" indent="0">
              <a:buNone/>
            </a:pPr>
            <a:r>
              <a:rPr lang="en-US" dirty="0" smtClean="0"/>
              <a:t>Take the time to build meaningful relationships with those in your professional circle, so when the time comes to search for work, you can tap into those valuable connections for referrals, insights into job leads, and other valuable information.</a:t>
            </a:r>
            <a:endParaRPr lang="en-US" dirty="0"/>
          </a:p>
        </p:txBody>
      </p:sp>
      <p:sp>
        <p:nvSpPr>
          <p:cNvPr id="3" name="Title 2"/>
          <p:cNvSpPr>
            <a:spLocks noGrp="1"/>
          </p:cNvSpPr>
          <p:nvPr>
            <p:ph type="title"/>
          </p:nvPr>
        </p:nvSpPr>
        <p:spPr/>
        <p:txBody>
          <a:bodyPr>
            <a:normAutofit fontScale="90000"/>
          </a:bodyPr>
          <a:lstStyle/>
          <a:p>
            <a:r>
              <a:rPr lang="en-US" dirty="0" smtClean="0"/>
              <a:t>The Importance of Networking in the Job Search</a:t>
            </a:r>
            <a:endParaRPr lang="en-US" dirty="0"/>
          </a:p>
        </p:txBody>
      </p:sp>
    </p:spTree>
    <p:extLst>
      <p:ext uri="{BB962C8B-B14F-4D97-AF65-F5344CB8AC3E}">
        <p14:creationId xmlns:p14="http://schemas.microsoft.com/office/powerpoint/2010/main" val="85687100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Figure out what networking style works best for you. </a:t>
            </a:r>
          </a:p>
          <a:p>
            <a:r>
              <a:rPr lang="en-US" dirty="0" smtClean="0"/>
              <a:t>There is no “one size fits all” when it comes to networking. Different people are successful using different networking tactics. The key is to try out a number of different networking strategies to discover what best suits you. For instance, if you are an introvert, you may prefer to network one-on-one over coffee or to attend more intimate events with fewer attendees. Once you’ve discovered your ideal networking style, consider where you can go to meet the right people who can help you achieve your current career-development goals. </a:t>
            </a:r>
          </a:p>
          <a:p>
            <a:endParaRPr lang="en-US" dirty="0"/>
          </a:p>
          <a:p>
            <a:r>
              <a:rPr lang="en-US" dirty="0" smtClean="0"/>
              <a:t>Take the career quiz: </a:t>
            </a:r>
            <a:r>
              <a:rPr lang="en-US" dirty="0" smtClean="0">
                <a:hlinkClick r:id="rId2"/>
              </a:rPr>
              <a:t>What Networking Type Best Fits Your Personality?</a:t>
            </a:r>
            <a:endParaRPr lang="en-US" dirty="0"/>
          </a:p>
        </p:txBody>
      </p:sp>
      <p:sp>
        <p:nvSpPr>
          <p:cNvPr id="3" name="Title 2"/>
          <p:cNvSpPr>
            <a:spLocks noGrp="1"/>
          </p:cNvSpPr>
          <p:nvPr>
            <p:ph type="title"/>
          </p:nvPr>
        </p:nvSpPr>
        <p:spPr/>
        <p:txBody>
          <a:bodyPr>
            <a:normAutofit fontScale="90000"/>
          </a:bodyPr>
          <a:lstStyle/>
          <a:p>
            <a:r>
              <a:rPr lang="en-US" dirty="0" smtClean="0"/>
              <a:t>How to Become an Effective Networker</a:t>
            </a:r>
            <a:endParaRPr lang="en-US" dirty="0"/>
          </a:p>
        </p:txBody>
      </p:sp>
    </p:spTree>
    <p:extLst>
      <p:ext uri="{BB962C8B-B14F-4D97-AF65-F5344CB8AC3E}">
        <p14:creationId xmlns:p14="http://schemas.microsoft.com/office/powerpoint/2010/main" val="258753585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381000"/>
            <a:ext cx="7467600" cy="6248400"/>
          </a:xfrm>
        </p:spPr>
        <p:txBody>
          <a:bodyPr>
            <a:normAutofit/>
          </a:bodyPr>
          <a:lstStyle/>
          <a:p>
            <a:pPr marL="0" indent="0">
              <a:buNone/>
            </a:pPr>
            <a:r>
              <a:rPr lang="en-US" dirty="0" smtClean="0"/>
              <a:t>Network outside the box</a:t>
            </a:r>
          </a:p>
          <a:p>
            <a:r>
              <a:rPr lang="en-US" dirty="0" smtClean="0"/>
              <a:t>Join an industry-specific or professional association</a:t>
            </a:r>
          </a:p>
          <a:p>
            <a:r>
              <a:rPr lang="en-US" dirty="0" smtClean="0"/>
              <a:t>Give back to move your professional network ahead</a:t>
            </a:r>
          </a:p>
          <a:p>
            <a:pPr lvl="1"/>
            <a:r>
              <a:rPr lang="en-US" dirty="0" smtClean="0"/>
              <a:t>Charitable </a:t>
            </a:r>
            <a:r>
              <a:rPr lang="en-US" dirty="0"/>
              <a:t>work is a great way to meet new people and expand your professional network</a:t>
            </a:r>
          </a:p>
          <a:p>
            <a:r>
              <a:rPr lang="en-US" dirty="0" smtClean="0"/>
              <a:t>Leverage your alumni networks</a:t>
            </a:r>
          </a:p>
          <a:p>
            <a:pPr lvl="1"/>
            <a:r>
              <a:rPr lang="en-US" dirty="0" smtClean="0"/>
              <a:t>A survey by </a:t>
            </a:r>
            <a:r>
              <a:rPr lang="en-US" dirty="0" err="1" smtClean="0"/>
              <a:t>Alumnifire</a:t>
            </a:r>
            <a:r>
              <a:rPr lang="en-US" dirty="0" smtClean="0"/>
              <a:t> found that 90% of hiring managers would prefer to hire fellow alumnus if given that option</a:t>
            </a:r>
            <a:endParaRPr lang="en-US" dirty="0"/>
          </a:p>
          <a:p>
            <a:r>
              <a:rPr lang="en-US" dirty="0" smtClean="0"/>
              <a:t>Practice your elevator pitch while you play</a:t>
            </a:r>
          </a:p>
          <a:p>
            <a:pPr lvl="1"/>
            <a:r>
              <a:rPr lang="en-US" dirty="0" smtClean="0"/>
              <a:t>There’s no better way to form a meaningful connection with someone than over a shared interest</a:t>
            </a:r>
          </a:p>
          <a:p>
            <a:r>
              <a:rPr lang="en-US" dirty="0" smtClean="0"/>
              <a:t>Make professional networking a family affair</a:t>
            </a:r>
          </a:p>
          <a:p>
            <a:pPr lvl="1"/>
            <a:r>
              <a:rPr lang="en-US" dirty="0"/>
              <a:t>Use opportunities to get to know your family’s friends and colleagues</a:t>
            </a:r>
          </a:p>
          <a:p>
            <a:r>
              <a:rPr lang="en-US" dirty="0" smtClean="0"/>
              <a:t>Look for chances to pay it forward</a:t>
            </a:r>
          </a:p>
          <a:p>
            <a:pPr lvl="1"/>
            <a:r>
              <a:rPr lang="en-US" dirty="0" smtClean="0"/>
              <a:t>Set out with the intention of giving value to get something in return. </a:t>
            </a:r>
            <a:endParaRPr lang="en-US" dirty="0"/>
          </a:p>
          <a:p>
            <a:pPr marL="457200" lvl="1" indent="0">
              <a:buNone/>
            </a:pPr>
            <a:endParaRPr lang="en-US" dirty="0" smtClean="0"/>
          </a:p>
        </p:txBody>
      </p:sp>
    </p:spTree>
    <p:extLst>
      <p:ext uri="{BB962C8B-B14F-4D97-AF65-F5344CB8AC3E}">
        <p14:creationId xmlns:p14="http://schemas.microsoft.com/office/powerpoint/2010/main" val="34995455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609600"/>
            <a:ext cx="7467600" cy="5516563"/>
          </a:xfrm>
        </p:spPr>
        <p:txBody>
          <a:bodyPr/>
          <a:lstStyle/>
          <a:p>
            <a:pPr marL="0" indent="0">
              <a:buNone/>
            </a:pPr>
            <a:r>
              <a:rPr lang="en-US" dirty="0" smtClean="0"/>
              <a:t>Make a </a:t>
            </a:r>
            <a:r>
              <a:rPr lang="en-US" dirty="0"/>
              <a:t>g</a:t>
            </a:r>
            <a:r>
              <a:rPr lang="en-US" dirty="0" smtClean="0"/>
              <a:t>ame plan</a:t>
            </a:r>
          </a:p>
          <a:p>
            <a:r>
              <a:rPr lang="en-US" dirty="0" smtClean="0"/>
              <a:t>While you don’t need to know exactly what you expect to get out of each networking opportunity, it’s important to head into each activity with a goal. </a:t>
            </a:r>
          </a:p>
          <a:p>
            <a:r>
              <a:rPr lang="en-US" dirty="0" smtClean="0"/>
              <a:t>For example, you may attend an event with the goal of connecting with three new people in your industry or bringing back one new insight to share with your co-workers.</a:t>
            </a:r>
          </a:p>
          <a:p>
            <a:pPr marL="0" indent="0">
              <a:buNone/>
            </a:pPr>
            <a:endParaRPr lang="en-US" dirty="0" smtClean="0"/>
          </a:p>
          <a:p>
            <a:pPr marL="0" indent="0">
              <a:buNone/>
            </a:pPr>
            <a:r>
              <a:rPr lang="en-US" dirty="0" smtClean="0"/>
              <a:t>Follow up</a:t>
            </a:r>
          </a:p>
          <a:p>
            <a:r>
              <a:rPr lang="en-US" dirty="0" smtClean="0"/>
              <a:t>It’s a simple task, yet many professionals neglect this critical step in the networking process. The time you invested in speaking with someone new won’t benefit your career development if you fail to follow up afterward. </a:t>
            </a:r>
            <a:endParaRPr lang="en-US" dirty="0"/>
          </a:p>
        </p:txBody>
      </p:sp>
    </p:spTree>
    <p:extLst>
      <p:ext uri="{BB962C8B-B14F-4D97-AF65-F5344CB8AC3E}">
        <p14:creationId xmlns:p14="http://schemas.microsoft.com/office/powerpoint/2010/main" val="274767025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The smartest networking email subject lines contain phrases like “Needs Your Advice.” Yes, you typically network to find a job, but you can’t barge into someone’s inbox and ask straight up for employment. It’s too direct and intrusive. The advice route works wonders because:</a:t>
            </a:r>
          </a:p>
          <a:p>
            <a:r>
              <a:rPr lang="en-US" dirty="0" smtClean="0"/>
              <a:t>Everyone likes to be the expert and feel valuable</a:t>
            </a:r>
          </a:p>
          <a:p>
            <a:r>
              <a:rPr lang="en-US" dirty="0" smtClean="0"/>
              <a:t>You look smart because you are asking for insight and not a job. </a:t>
            </a:r>
          </a:p>
          <a:p>
            <a:pPr marL="0" indent="0">
              <a:buNone/>
            </a:pPr>
            <a:endParaRPr lang="en-US" dirty="0"/>
          </a:p>
          <a:p>
            <a:pPr marL="0" indent="0">
              <a:buNone/>
            </a:pPr>
            <a:r>
              <a:rPr lang="en-US" dirty="0" smtClean="0"/>
              <a:t>Sending “advice” emails is the perfect way to get key people to notice you. </a:t>
            </a:r>
            <a:endParaRPr lang="en-US" dirty="0"/>
          </a:p>
        </p:txBody>
      </p:sp>
      <p:sp>
        <p:nvSpPr>
          <p:cNvPr id="3" name="Title 2"/>
          <p:cNvSpPr>
            <a:spLocks noGrp="1"/>
          </p:cNvSpPr>
          <p:nvPr>
            <p:ph type="title"/>
          </p:nvPr>
        </p:nvSpPr>
        <p:spPr/>
        <p:txBody>
          <a:bodyPr>
            <a:normAutofit fontScale="90000"/>
          </a:bodyPr>
          <a:lstStyle/>
          <a:p>
            <a:r>
              <a:rPr lang="en-US" dirty="0" smtClean="0"/>
              <a:t>The Networking Email That Works Every Time</a:t>
            </a:r>
            <a:endParaRPr lang="en-US" dirty="0"/>
          </a:p>
        </p:txBody>
      </p:sp>
    </p:spTree>
    <p:extLst>
      <p:ext uri="{BB962C8B-B14F-4D97-AF65-F5344CB8AC3E}">
        <p14:creationId xmlns:p14="http://schemas.microsoft.com/office/powerpoint/2010/main" val="3467442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7924800" cy="6477000"/>
          </a:xfrm>
        </p:spPr>
        <p:txBody>
          <a:bodyPr>
            <a:normAutofit/>
          </a:bodyPr>
          <a:lstStyle/>
          <a:p>
            <a:pPr marL="0" indent="0">
              <a:buNone/>
            </a:pPr>
            <a:r>
              <a:rPr lang="en-US" dirty="0" smtClean="0"/>
              <a:t>Example email if you want a job on Capitol hill and a friend of a friend is chief of staff for a U.S. Senator:</a:t>
            </a:r>
          </a:p>
          <a:p>
            <a:pPr marL="0" indent="0">
              <a:buNone/>
            </a:pPr>
            <a:endParaRPr lang="en-US" dirty="0"/>
          </a:p>
          <a:p>
            <a:pPr marL="0" indent="0">
              <a:buNone/>
            </a:pPr>
            <a:r>
              <a:rPr lang="en-US" dirty="0" smtClean="0"/>
              <a:t>Subject line: </a:t>
            </a:r>
            <a:r>
              <a:rPr lang="en-US" i="1" dirty="0"/>
              <a:t>[</a:t>
            </a:r>
            <a:r>
              <a:rPr lang="en-US" b="1" i="1" dirty="0" smtClean="0"/>
              <a:t>Your Friend’s Name]</a:t>
            </a:r>
            <a:r>
              <a:rPr lang="en-US" i="1" dirty="0" smtClean="0"/>
              <a:t>’s Friend Who Needs Capitol Hill Advice</a:t>
            </a:r>
          </a:p>
          <a:p>
            <a:pPr marL="0" indent="0">
              <a:buNone/>
            </a:pPr>
            <a:endParaRPr lang="en-US" b="1" dirty="0"/>
          </a:p>
          <a:p>
            <a:pPr marL="0" indent="0">
              <a:buNone/>
            </a:pPr>
            <a:r>
              <a:rPr lang="en-US" b="1" dirty="0" smtClean="0"/>
              <a:t>Message</a:t>
            </a:r>
            <a:r>
              <a:rPr lang="en-US" b="1" i="1" dirty="0" smtClean="0"/>
              <a:t>: Hi [</a:t>
            </a:r>
            <a:r>
              <a:rPr lang="en-US" i="1" dirty="0" smtClean="0"/>
              <a:t>Friend of Friend’s Name</a:t>
            </a:r>
            <a:r>
              <a:rPr lang="en-US" b="1" i="1" dirty="0" smtClean="0"/>
              <a:t>],</a:t>
            </a:r>
          </a:p>
          <a:p>
            <a:pPr marL="0" indent="0">
              <a:buNone/>
            </a:pPr>
            <a:endParaRPr lang="en-US" b="1" i="1" dirty="0" smtClean="0"/>
          </a:p>
          <a:p>
            <a:pPr marL="0" indent="0">
              <a:buNone/>
            </a:pPr>
            <a:r>
              <a:rPr lang="en-US" i="1" dirty="0" smtClean="0"/>
              <a:t>My Name is [</a:t>
            </a:r>
            <a:r>
              <a:rPr lang="en-US" b="1" i="1" dirty="0" smtClean="0"/>
              <a:t>Your Name</a:t>
            </a:r>
            <a:r>
              <a:rPr lang="en-US" i="1" dirty="0" smtClean="0"/>
              <a:t>], and I’m a good friend of [</a:t>
            </a:r>
            <a:r>
              <a:rPr lang="en-US" b="1" i="1" dirty="0" smtClean="0"/>
              <a:t>Your Friend’s Name</a:t>
            </a:r>
            <a:r>
              <a:rPr lang="en-US" i="1" dirty="0" smtClean="0"/>
              <a:t>]. I would love to find a job on Capitol Hill but am new to Washington, DC and would appreciate your advice. </a:t>
            </a:r>
          </a:p>
          <a:p>
            <a:pPr marL="0" indent="0">
              <a:buNone/>
            </a:pPr>
            <a:endParaRPr lang="en-US" i="1" dirty="0" smtClean="0"/>
          </a:p>
          <a:p>
            <a:r>
              <a:rPr lang="en-US" i="1" dirty="0" smtClean="0"/>
              <a:t>How did you get started on the Hill?</a:t>
            </a:r>
          </a:p>
          <a:p>
            <a:r>
              <a:rPr lang="en-US" i="1" dirty="0" smtClean="0"/>
              <a:t>What are the smartest ways to apply for jobs? I want to make sure I handle the process the right way.</a:t>
            </a:r>
          </a:p>
          <a:p>
            <a:pPr marL="0" indent="0">
              <a:buNone/>
            </a:pPr>
            <a:endParaRPr lang="en-US" i="1" dirty="0"/>
          </a:p>
          <a:p>
            <a:pPr marL="0" indent="0">
              <a:buNone/>
            </a:pPr>
            <a:r>
              <a:rPr lang="en-US" i="1" dirty="0" smtClean="0"/>
              <a:t>Thanks so much for your help!</a:t>
            </a:r>
          </a:p>
          <a:p>
            <a:pPr marL="0" indent="0">
              <a:buNone/>
            </a:pPr>
            <a:r>
              <a:rPr lang="en-US" i="1" dirty="0" smtClean="0"/>
              <a:t>-[</a:t>
            </a:r>
            <a:r>
              <a:rPr lang="en-US" b="1" i="1" dirty="0" smtClean="0"/>
              <a:t>Your Name</a:t>
            </a:r>
            <a:r>
              <a:rPr lang="en-US" i="1" dirty="0" smtClean="0"/>
              <a:t>]</a:t>
            </a:r>
            <a:endParaRPr lang="en-US" i="1" dirty="0"/>
          </a:p>
        </p:txBody>
      </p:sp>
    </p:spTree>
    <p:extLst>
      <p:ext uri="{BB962C8B-B14F-4D97-AF65-F5344CB8AC3E}">
        <p14:creationId xmlns:p14="http://schemas.microsoft.com/office/powerpoint/2010/main" val="2515960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19200"/>
            <a:ext cx="7467600" cy="4906963"/>
          </a:xfrm>
        </p:spPr>
        <p:txBody>
          <a:bodyPr/>
          <a:lstStyle/>
          <a:p>
            <a:pPr marL="0" indent="0">
              <a:buNone/>
            </a:pPr>
            <a:r>
              <a:rPr lang="en-US" dirty="0" smtClean="0"/>
              <a:t>The previous sample email is effective for three reasons:</a:t>
            </a:r>
          </a:p>
          <a:p>
            <a:pPr marL="457200" indent="-457200">
              <a:buFont typeface="+mj-lt"/>
              <a:buAutoNum type="arabicPeriod"/>
            </a:pPr>
            <a:r>
              <a:rPr lang="en-US" dirty="0" smtClean="0"/>
              <a:t>Since you sought advice and not just a job, the person is much more willing to answer.</a:t>
            </a:r>
          </a:p>
          <a:p>
            <a:pPr marL="457200" indent="-457200">
              <a:buFont typeface="+mj-lt"/>
              <a:buAutoNum type="arabicPeriod"/>
            </a:pPr>
            <a:r>
              <a:rPr lang="en-US" dirty="0" smtClean="0"/>
              <a:t>You will likely gain insight into the hiring process, which would not happen if you flatly asked “Is there a job opening?”</a:t>
            </a:r>
          </a:p>
          <a:p>
            <a:pPr marL="457200" indent="-457200">
              <a:buFont typeface="+mj-lt"/>
              <a:buAutoNum type="arabicPeriod"/>
            </a:pPr>
            <a:r>
              <a:rPr lang="en-US" dirty="0" smtClean="0"/>
              <a:t>You began a conversation and-who knows?- maybe your inquisitiveness will lead to a job. </a:t>
            </a:r>
          </a:p>
          <a:p>
            <a:pPr marL="457200" indent="-457200">
              <a:buFont typeface="+mj-lt"/>
              <a:buAutoNum type="arabicPeriod"/>
            </a:pPr>
            <a:endParaRPr lang="en-US" dirty="0"/>
          </a:p>
          <a:p>
            <a:pPr marL="0" indent="0">
              <a:buNone/>
            </a:pPr>
            <a:r>
              <a:rPr lang="en-US" dirty="0" smtClean="0"/>
              <a:t>If you want people’s undivided attention, let them be the expert.</a:t>
            </a:r>
            <a:endParaRPr lang="en-US" dirty="0"/>
          </a:p>
        </p:txBody>
      </p:sp>
    </p:spTree>
    <p:extLst>
      <p:ext uri="{BB962C8B-B14F-4D97-AF65-F5344CB8AC3E}">
        <p14:creationId xmlns:p14="http://schemas.microsoft.com/office/powerpoint/2010/main" val="2750267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838200"/>
            <a:ext cx="8001000" cy="6096000"/>
          </a:xfrm>
        </p:spPr>
        <p:txBody>
          <a:bodyPr>
            <a:normAutofit fontScale="92500" lnSpcReduction="10000"/>
          </a:bodyPr>
          <a:lstStyle/>
          <a:p>
            <a:r>
              <a:rPr lang="en-US" dirty="0" smtClean="0"/>
              <a:t>Asking for an interview</a:t>
            </a:r>
          </a:p>
          <a:p>
            <a:pPr lvl="1"/>
            <a:r>
              <a:rPr lang="en-US" dirty="0" smtClean="0"/>
              <a:t>Ask to learn more about the company instead</a:t>
            </a:r>
          </a:p>
          <a:p>
            <a:r>
              <a:rPr lang="en-US" dirty="0" smtClean="0"/>
              <a:t>Asking for a job</a:t>
            </a:r>
          </a:p>
          <a:p>
            <a:pPr lvl="1"/>
            <a:r>
              <a:rPr lang="en-US" dirty="0" smtClean="0"/>
              <a:t>Let your connections know you are in the market for a position or role and that you would be interested in learning more if they happen to be aware of any potential opportunities.</a:t>
            </a:r>
          </a:p>
          <a:p>
            <a:r>
              <a:rPr lang="en-US" dirty="0" smtClean="0"/>
              <a:t>Being unprepared</a:t>
            </a:r>
          </a:p>
          <a:p>
            <a:pPr lvl="1"/>
            <a:r>
              <a:rPr lang="en-US" dirty="0"/>
              <a:t>Keep your LinkedIn profile and resume up-to-date</a:t>
            </a:r>
          </a:p>
          <a:p>
            <a:pPr lvl="1"/>
            <a:r>
              <a:rPr lang="en-US" dirty="0"/>
              <a:t>Carry your business cards with you at all times</a:t>
            </a:r>
          </a:p>
          <a:p>
            <a:pPr lvl="1"/>
            <a:r>
              <a:rPr lang="en-US" dirty="0"/>
              <a:t>Dress professionally daily</a:t>
            </a:r>
          </a:p>
          <a:p>
            <a:r>
              <a:rPr lang="en-US" dirty="0" smtClean="0"/>
              <a:t>Using the event to peddle your resume</a:t>
            </a:r>
          </a:p>
          <a:p>
            <a:pPr lvl="1"/>
            <a:r>
              <a:rPr lang="en-US" dirty="0" smtClean="0"/>
              <a:t>Bring your resume but only supply it if your new contact asks for it</a:t>
            </a:r>
          </a:p>
          <a:p>
            <a:r>
              <a:rPr lang="en-US" dirty="0" smtClean="0"/>
              <a:t>Going on a business-card-collecting spree</a:t>
            </a:r>
          </a:p>
          <a:p>
            <a:pPr lvl="1"/>
            <a:r>
              <a:rPr lang="en-US" dirty="0" smtClean="0"/>
              <a:t>Stop “working the room” and pay attention to conversations</a:t>
            </a:r>
            <a:endParaRPr lang="en-US" dirty="0"/>
          </a:p>
          <a:p>
            <a:r>
              <a:rPr lang="en-US" dirty="0" smtClean="0"/>
              <a:t>Treating anyone as unimportant</a:t>
            </a:r>
          </a:p>
          <a:p>
            <a:r>
              <a:rPr lang="en-US" dirty="0" smtClean="0"/>
              <a:t>Failing to ask for help</a:t>
            </a:r>
          </a:p>
          <a:p>
            <a:pPr lvl="1"/>
            <a:r>
              <a:rPr lang="en-US" dirty="0" smtClean="0"/>
              <a:t>Especially if you are introverted, ask for introductions</a:t>
            </a:r>
            <a:endParaRPr lang="en-US" dirty="0"/>
          </a:p>
          <a:p>
            <a:r>
              <a:rPr lang="en-US" dirty="0" smtClean="0"/>
              <a:t>Being glued to your cell phone</a:t>
            </a:r>
          </a:p>
        </p:txBody>
      </p:sp>
      <p:sp>
        <p:nvSpPr>
          <p:cNvPr id="3" name="Title 2"/>
          <p:cNvSpPr>
            <a:spLocks noGrp="1"/>
          </p:cNvSpPr>
          <p:nvPr>
            <p:ph type="title"/>
          </p:nvPr>
        </p:nvSpPr>
        <p:spPr>
          <a:xfrm>
            <a:off x="457200" y="-381000"/>
            <a:ext cx="7696200" cy="1143000"/>
          </a:xfrm>
        </p:spPr>
        <p:txBody>
          <a:bodyPr/>
          <a:lstStyle/>
          <a:p>
            <a:r>
              <a:rPr lang="en-US" dirty="0" smtClean="0"/>
              <a:t>Networking Mistakes to Avoid</a:t>
            </a:r>
            <a:endParaRPr lang="en-US" dirty="0"/>
          </a:p>
        </p:txBody>
      </p:sp>
    </p:spTree>
    <p:extLst>
      <p:ext uri="{BB962C8B-B14F-4D97-AF65-F5344CB8AC3E}">
        <p14:creationId xmlns:p14="http://schemas.microsoft.com/office/powerpoint/2010/main" val="3659341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Networking</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90040996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should only speak politely to people who will help you advance your career.</a:t>
            </a:r>
            <a:endParaRPr lang="en-US" dirty="0"/>
          </a:p>
        </p:txBody>
      </p:sp>
    </p:spTree>
    <p:extLst>
      <p:ext uri="{BB962C8B-B14F-4D97-AF65-F5344CB8AC3E}">
        <p14:creationId xmlns:p14="http://schemas.microsoft.com/office/powerpoint/2010/main" val="1820032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Charitable work is a great way to meet new people and expand your professional network.</a:t>
            </a:r>
            <a:endParaRPr lang="en-US" dirty="0"/>
          </a:p>
        </p:txBody>
      </p:sp>
    </p:spTree>
    <p:extLst>
      <p:ext uri="{BB962C8B-B14F-4D97-AF65-F5344CB8AC3E}">
        <p14:creationId xmlns:p14="http://schemas.microsoft.com/office/powerpoint/2010/main" val="1588821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It is more important to collect as many business cards as possible than to establish meaningful relationships.</a:t>
            </a:r>
            <a:endParaRPr lang="en-US" dirty="0"/>
          </a:p>
        </p:txBody>
      </p:sp>
    </p:spTree>
    <p:extLst>
      <p:ext uri="{BB962C8B-B14F-4D97-AF65-F5344CB8AC3E}">
        <p14:creationId xmlns:p14="http://schemas.microsoft.com/office/powerpoint/2010/main" val="549793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should always carry your business cards with you, you never know who you might meet.</a:t>
            </a:r>
            <a:endParaRPr lang="en-US" dirty="0"/>
          </a:p>
        </p:txBody>
      </p:sp>
    </p:spTree>
    <p:extLst>
      <p:ext uri="{BB962C8B-B14F-4D97-AF65-F5344CB8AC3E}">
        <p14:creationId xmlns:p14="http://schemas.microsoft.com/office/powerpoint/2010/main" val="2929118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great way to network with your current colleagues is to simply smile and say hi to someone when you </a:t>
            </a:r>
            <a:r>
              <a:rPr lang="en-US" smtClean="0"/>
              <a:t>see them.</a:t>
            </a:r>
            <a:endParaRPr lang="en-US" dirty="0"/>
          </a:p>
        </p:txBody>
      </p:sp>
    </p:spTree>
    <p:extLst>
      <p:ext uri="{BB962C8B-B14F-4D97-AF65-F5344CB8AC3E}">
        <p14:creationId xmlns:p14="http://schemas.microsoft.com/office/powerpoint/2010/main" val="704013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Networking:</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a:t>
            </a:r>
            <a:r>
              <a:rPr lang="en-US" sz="3200" smtClean="0">
                <a:gradFill flip="none" rotWithShape="1">
                  <a:gsLst>
                    <a:gs pos="50000">
                      <a:srgbClr val="FF6600"/>
                    </a:gs>
                    <a:gs pos="100000">
                      <a:schemeClr val="accent4">
                        <a:lumMod val="60000"/>
                        <a:lumOff val="40000"/>
                      </a:schemeClr>
                    </a:gs>
                  </a:gsLst>
                  <a:lin ang="16080000" scaled="0"/>
                  <a:tileRect/>
                </a:gradFill>
                <a:effectLst/>
              </a:rPr>
              <a:t>Lesson #2</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1809</Words>
  <Application>Microsoft Macintosh PowerPoint</Application>
  <PresentationFormat>On-screen Show (4:3)</PresentationFormat>
  <Paragraphs>105</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Quiz Show</vt:lpstr>
      <vt:lpstr>Networking Professional Prep Lesson #2</vt:lpstr>
      <vt:lpstr>Overview</vt:lpstr>
      <vt:lpstr>Goals of Lesson</vt:lpstr>
      <vt:lpstr>What is Networking?</vt:lpstr>
      <vt:lpstr>The Importance of Networking for Career Development:</vt:lpstr>
      <vt:lpstr>The Importance of Networking in the Workplace:</vt:lpstr>
      <vt:lpstr>5 Ways to Network With Your Current Colleagues</vt:lpstr>
      <vt:lpstr>PowerPoint Presentation</vt:lpstr>
      <vt:lpstr>The Importance of Networking in the Job Search</vt:lpstr>
      <vt:lpstr>How to Become an Effective Networker</vt:lpstr>
      <vt:lpstr>PowerPoint Presentation</vt:lpstr>
      <vt:lpstr>PowerPoint Presentation</vt:lpstr>
      <vt:lpstr>The Networking Email That Works Every Time</vt:lpstr>
      <vt:lpstr>PowerPoint Presentation</vt:lpstr>
      <vt:lpstr>PowerPoint Presentation</vt:lpstr>
      <vt:lpstr>Networking Mistakes to Avoid</vt:lpstr>
      <vt:lpstr>Networking Review Q &amp; A</vt:lpstr>
      <vt:lpstr>You should only speak politely to people who will help you advance your career.</vt:lpstr>
      <vt:lpstr>Charitable work is a great way to meet new people and expand your professional network.</vt:lpstr>
      <vt:lpstr>It is more important to collect as many business cards as possible than to establish meaningful relationships.</vt:lpstr>
      <vt:lpstr>You should always carry your business cards with you, you never know who you might meet.</vt:lpstr>
      <vt:lpstr>A great way to network with your current colleagues is to simply smile and say hi to someone when you see them.</vt:lpstr>
      <vt:lpstr>You Have Completed Networking: Professional Prep Lesson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2020-06-23T11:04:52Z</dcterms:modified>
</cp:coreProperties>
</file>