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0"/>
  </p:notesMasterIdLst>
  <p:handoutMasterIdLst>
    <p:handoutMasterId r:id="rId31"/>
  </p:handoutMasterIdLst>
  <p:sldIdLst>
    <p:sldId id="273" r:id="rId2"/>
    <p:sldId id="274" r:id="rId3"/>
    <p:sldId id="275" r:id="rId4"/>
    <p:sldId id="312" r:id="rId5"/>
    <p:sldId id="313" r:id="rId6"/>
    <p:sldId id="314" r:id="rId7"/>
    <p:sldId id="315" r:id="rId8"/>
    <p:sldId id="316" r:id="rId9"/>
    <p:sldId id="317" r:id="rId10"/>
    <p:sldId id="318" r:id="rId11"/>
    <p:sldId id="319" r:id="rId12"/>
    <p:sldId id="320" r:id="rId13"/>
    <p:sldId id="321" r:id="rId14"/>
    <p:sldId id="324" r:id="rId15"/>
    <p:sldId id="325" r:id="rId16"/>
    <p:sldId id="326" r:id="rId17"/>
    <p:sldId id="322" r:id="rId18"/>
    <p:sldId id="323" r:id="rId19"/>
    <p:sldId id="327" r:id="rId20"/>
    <p:sldId id="328" r:id="rId21"/>
    <p:sldId id="310" r:id="rId22"/>
    <p:sldId id="300" r:id="rId23"/>
    <p:sldId id="302" r:id="rId24"/>
    <p:sldId id="309" r:id="rId25"/>
    <p:sldId id="304" r:id="rId26"/>
    <p:sldId id="329" r:id="rId27"/>
    <p:sldId id="311" r:id="rId28"/>
    <p:sldId id="331" r:id="rId29"/>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483" autoAdjust="0"/>
    <p:restoredTop sz="86410" autoAdjust="0"/>
  </p:normalViewPr>
  <p:slideViewPr>
    <p:cSldViewPr>
      <p:cViewPr varScale="1">
        <p:scale>
          <a:sx n="65" d="100"/>
          <a:sy n="65" d="100"/>
        </p:scale>
        <p:origin x="-248" y="-96"/>
      </p:cViewPr>
      <p:guideLst>
        <p:guide orient="horz" pos="2160"/>
        <p:guide pos="2880"/>
      </p:guideLst>
    </p:cSldViewPr>
  </p:slideViewPr>
  <p:outlineViewPr>
    <p:cViewPr>
      <p:scale>
        <a:sx n="33" d="100"/>
        <a:sy n="33" d="100"/>
      </p:scale>
      <p:origin x="0" y="2748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5</a:t>
            </a:fld>
            <a:endParaRPr lang="en-US"/>
          </a:p>
        </p:txBody>
      </p:sp>
    </p:spTree>
    <p:extLst>
      <p:ext uri="{BB962C8B-B14F-4D97-AF65-F5344CB8AC3E}">
        <p14:creationId xmlns:p14="http://schemas.microsoft.com/office/powerpoint/2010/main" val="335011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Nutrition Applications</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Nutrition Lesson #2</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800600"/>
          </a:xfrm>
        </p:spPr>
        <p:txBody>
          <a:bodyPr>
            <a:normAutofit/>
          </a:bodyPr>
          <a:lstStyle/>
          <a:p>
            <a:pPr marL="0" indent="0">
              <a:buNone/>
            </a:pPr>
            <a:r>
              <a:rPr lang="en-US" dirty="0" smtClean="0"/>
              <a:t>Nutrition is essential to performance during all types of exercise. The foods consumed in a diet are used to provide the body with enough energy to fuel an activity regardless of the intensity of activity. Athletes have different nutritional needs to support the vigorous level they compete and practice at. </a:t>
            </a:r>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Interpret the Nutrition Facts labels on food items</a:t>
            </a:r>
          </a:p>
          <a:p>
            <a:r>
              <a:rPr lang="en-US" dirty="0" smtClean="0"/>
              <a:t>Understand the purpose and function of nutrition recommendations </a:t>
            </a:r>
          </a:p>
          <a:p>
            <a:pPr marL="0" indent="0">
              <a:buNone/>
            </a:pPr>
            <a:endParaRPr lang="en-US" dirty="0" smtClean="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7988562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1"/>
            <a:ext cx="7467600" cy="2590800"/>
          </a:xfrm>
        </p:spPr>
        <p:txBody>
          <a:bodyPr/>
          <a:lstStyle/>
          <a:p>
            <a:pPr marL="0" indent="0">
              <a:buNone/>
            </a:pPr>
            <a:r>
              <a:rPr lang="en-US" dirty="0" smtClean="0"/>
              <a:t>In nutrition, there are two systems of commonly used measurements: Metric and US Customary. </a:t>
            </a:r>
          </a:p>
          <a:p>
            <a:pPr marL="0" indent="0">
              <a:buNone/>
            </a:pPr>
            <a:endParaRPr lang="en-US" dirty="0"/>
          </a:p>
          <a:p>
            <a:pPr marL="0" indent="0">
              <a:buNone/>
            </a:pPr>
            <a:r>
              <a:rPr lang="en-US" dirty="0" smtClean="0"/>
              <a:t>We need both because the US won’t adopt the metric system completely. </a:t>
            </a:r>
          </a:p>
          <a:p>
            <a:pPr marL="0" indent="0">
              <a:buNone/>
            </a:pPr>
            <a:endParaRPr lang="en-US" dirty="0"/>
          </a:p>
          <a:p>
            <a:pPr marL="0" indent="0">
              <a:buNone/>
            </a:pPr>
            <a:r>
              <a:rPr lang="en-US" dirty="0" smtClean="0"/>
              <a:t>Commonly used prefixes for the Metric system:</a:t>
            </a:r>
          </a:p>
          <a:p>
            <a:pPr marL="0" indent="0">
              <a:buNone/>
            </a:pPr>
            <a:endParaRPr lang="en-US" dirty="0"/>
          </a:p>
        </p:txBody>
      </p:sp>
      <p:sp>
        <p:nvSpPr>
          <p:cNvPr id="3" name="Title 2"/>
          <p:cNvSpPr>
            <a:spLocks noGrp="1"/>
          </p:cNvSpPr>
          <p:nvPr>
            <p:ph type="title"/>
          </p:nvPr>
        </p:nvSpPr>
        <p:spPr/>
        <p:txBody>
          <a:bodyPr/>
          <a:lstStyle/>
          <a:p>
            <a:r>
              <a:rPr lang="en-US" dirty="0" smtClean="0"/>
              <a:t>Units of Measure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994164584"/>
              </p:ext>
            </p:extLst>
          </p:nvPr>
        </p:nvGraphicFramePr>
        <p:xfrm>
          <a:off x="914400" y="4572000"/>
          <a:ext cx="7162800" cy="1854200"/>
        </p:xfrm>
        <a:graphic>
          <a:graphicData uri="http://schemas.openxmlformats.org/drawingml/2006/table">
            <a:tbl>
              <a:tblPr firstRow="1" bandRow="1">
                <a:tableStyleId>{5C22544A-7EE6-4342-B048-85BDC9FD1C3A}</a:tableStyleId>
              </a:tblPr>
              <a:tblGrid>
                <a:gridCol w="1524000"/>
                <a:gridCol w="5638800"/>
              </a:tblGrid>
              <a:tr h="370840">
                <a:tc>
                  <a:txBody>
                    <a:bodyPr/>
                    <a:lstStyle/>
                    <a:p>
                      <a:r>
                        <a:rPr lang="en-US" dirty="0" smtClean="0">
                          <a:solidFill>
                            <a:srgbClr val="FFFFFF"/>
                          </a:solidFill>
                        </a:rPr>
                        <a:t>Micro- (μ)</a:t>
                      </a:r>
                      <a:endParaRPr lang="en-US"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1/1,000,000</a:t>
                      </a:r>
                      <a:r>
                        <a:rPr lang="en-US" baseline="30000" dirty="0" smtClean="0">
                          <a:solidFill>
                            <a:srgbClr val="FFFFFF"/>
                          </a:solidFill>
                        </a:rPr>
                        <a:t>th</a:t>
                      </a:r>
                      <a:r>
                        <a:rPr lang="en-US" baseline="0" dirty="0" smtClean="0">
                          <a:solidFill>
                            <a:srgbClr val="FFFFFF"/>
                          </a:solidFill>
                        </a:rPr>
                        <a:t> (one millionth)</a:t>
                      </a:r>
                      <a:endParaRPr lang="en-US"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r>
                        <a:rPr lang="en-US" dirty="0" err="1" smtClean="0">
                          <a:solidFill>
                            <a:srgbClr val="FFFFFF"/>
                          </a:solidFill>
                        </a:rPr>
                        <a:t>Milli</a:t>
                      </a:r>
                      <a:r>
                        <a:rPr lang="en-US" dirty="0" smtClean="0">
                          <a:solidFill>
                            <a:srgbClr val="FFFFFF"/>
                          </a:solidFill>
                        </a:rPr>
                        <a:t>– (m)</a:t>
                      </a:r>
                      <a:endParaRPr lang="en-US"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1/1000</a:t>
                      </a:r>
                      <a:r>
                        <a:rPr lang="en-US" baseline="30000" dirty="0" smtClean="0">
                          <a:solidFill>
                            <a:srgbClr val="FFFFFF"/>
                          </a:solidFill>
                        </a:rPr>
                        <a:t>th</a:t>
                      </a:r>
                      <a:r>
                        <a:rPr lang="en-US" dirty="0" smtClean="0">
                          <a:solidFill>
                            <a:srgbClr val="FFFFFF"/>
                          </a:solidFill>
                        </a:rPr>
                        <a:t> (one thousandth)</a:t>
                      </a:r>
                      <a:endParaRPr lang="en-US"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r>
                        <a:rPr lang="en-US" dirty="0" err="1" smtClean="0">
                          <a:solidFill>
                            <a:srgbClr val="FFFFFF"/>
                          </a:solidFill>
                        </a:rPr>
                        <a:t>Centi</a:t>
                      </a:r>
                      <a:r>
                        <a:rPr lang="en-US" dirty="0" smtClean="0">
                          <a:solidFill>
                            <a:srgbClr val="FFFFFF"/>
                          </a:solidFill>
                        </a:rPr>
                        <a:t>-</a:t>
                      </a:r>
                      <a:r>
                        <a:rPr lang="en-US" baseline="0" dirty="0" smtClean="0">
                          <a:solidFill>
                            <a:srgbClr val="FFFFFF"/>
                          </a:solidFill>
                        </a:rPr>
                        <a:t>(c)</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1/100</a:t>
                      </a:r>
                      <a:r>
                        <a:rPr lang="en-US" baseline="30000" dirty="0" smtClean="0">
                          <a:solidFill>
                            <a:srgbClr val="FFFFFF"/>
                          </a:solidFill>
                        </a:rPr>
                        <a:t>th</a:t>
                      </a:r>
                      <a:r>
                        <a:rPr lang="en-US" dirty="0" smtClean="0">
                          <a:solidFill>
                            <a:srgbClr val="FFFFFF"/>
                          </a:solidFill>
                        </a:rPr>
                        <a:t> (one hundredth)</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err="1" smtClean="0">
                          <a:solidFill>
                            <a:srgbClr val="FFFFFF"/>
                          </a:solidFill>
                        </a:rPr>
                        <a:t>Deci</a:t>
                      </a:r>
                      <a:r>
                        <a:rPr lang="en-US" dirty="0" smtClean="0">
                          <a:solidFill>
                            <a:srgbClr val="FFFFFF"/>
                          </a:solidFill>
                        </a:rPr>
                        <a:t>- (d)</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1/10</a:t>
                      </a:r>
                      <a:r>
                        <a:rPr lang="en-US" baseline="30000" dirty="0" smtClean="0">
                          <a:solidFill>
                            <a:srgbClr val="FFFFFF"/>
                          </a:solidFill>
                        </a:rPr>
                        <a:t>th</a:t>
                      </a:r>
                      <a:r>
                        <a:rPr lang="en-US" dirty="0" smtClean="0">
                          <a:solidFill>
                            <a:srgbClr val="FFFFFF"/>
                          </a:solidFill>
                        </a:rPr>
                        <a:t> (one tenth)</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Kilo- (k)</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1000x (one thousand times)</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82301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617748272"/>
              </p:ext>
            </p:extLst>
          </p:nvPr>
        </p:nvGraphicFramePr>
        <p:xfrm>
          <a:off x="609600" y="381000"/>
          <a:ext cx="7924800" cy="6106159"/>
        </p:xfrm>
        <a:graphic>
          <a:graphicData uri="http://schemas.openxmlformats.org/drawingml/2006/table">
            <a:tbl>
              <a:tblPr firstRow="1" bandRow="1">
                <a:tableStyleId>{5C22544A-7EE6-4342-B048-85BDC9FD1C3A}</a:tableStyleId>
              </a:tblPr>
              <a:tblGrid>
                <a:gridCol w="2057400"/>
                <a:gridCol w="2667000"/>
                <a:gridCol w="3200400"/>
              </a:tblGrid>
              <a:tr h="370840">
                <a:tc gridSpan="3">
                  <a:txBody>
                    <a:bodyPr/>
                    <a:lstStyle/>
                    <a:p>
                      <a:pPr algn="ctr"/>
                      <a:r>
                        <a:rPr lang="en-US" u="sng" dirty="0" smtClean="0">
                          <a:solidFill>
                            <a:srgbClr val="FFFFFF"/>
                          </a:solidFill>
                        </a:rPr>
                        <a:t>Mass</a:t>
                      </a:r>
                      <a:endParaRPr lang="en-US"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r>
              <a:tr h="370840">
                <a:tc>
                  <a:txBody>
                    <a:bodyPr/>
                    <a:lstStyle/>
                    <a:p>
                      <a:r>
                        <a:rPr lang="en-US" u="sng" dirty="0" smtClean="0">
                          <a:solidFill>
                            <a:srgbClr val="FFFFFF"/>
                          </a:solidFill>
                        </a:rPr>
                        <a:t>Metric System</a:t>
                      </a:r>
                      <a:endParaRPr lang="en-US" u="sng"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u="sng" dirty="0" smtClean="0">
                          <a:solidFill>
                            <a:srgbClr val="FFFFFF"/>
                          </a:solidFill>
                        </a:rPr>
                        <a:t>US Customary System</a:t>
                      </a:r>
                      <a:endParaRPr lang="en-US" u="sng"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u="sng" dirty="0" smtClean="0">
                          <a:solidFill>
                            <a:srgbClr val="FFFFFF"/>
                          </a:solidFill>
                        </a:rPr>
                        <a:t>Conversions</a:t>
                      </a:r>
                      <a:endParaRPr lang="en-US" u="sng"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Microgram (μg)</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Ounce (</a:t>
                      </a:r>
                      <a:r>
                        <a:rPr lang="en-US" dirty="0" err="1" smtClean="0">
                          <a:solidFill>
                            <a:srgbClr val="FFFFFF"/>
                          </a:solidFill>
                        </a:rPr>
                        <a:t>oz</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oz</a:t>
                      </a:r>
                      <a:r>
                        <a:rPr lang="en-US" baseline="0" dirty="0" smtClean="0">
                          <a:solidFill>
                            <a:srgbClr val="FFFFFF"/>
                          </a:solidFill>
                        </a:rPr>
                        <a:t> = 28.35 g</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Milligram (mg)</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Pound (</a:t>
                      </a:r>
                      <a:r>
                        <a:rPr lang="en-US" dirty="0" err="1" smtClean="0">
                          <a:solidFill>
                            <a:srgbClr val="FFFFFF"/>
                          </a:solidFill>
                        </a:rPr>
                        <a:t>lb</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lb</a:t>
                      </a:r>
                      <a:r>
                        <a:rPr lang="en-US" dirty="0" smtClean="0">
                          <a:solidFill>
                            <a:srgbClr val="FFFFFF"/>
                          </a:solidFill>
                        </a:rPr>
                        <a:t> = 16 </a:t>
                      </a:r>
                      <a:r>
                        <a:rPr lang="en-US" dirty="0" err="1" smtClean="0">
                          <a:solidFill>
                            <a:srgbClr val="FFFFFF"/>
                          </a:solidFill>
                        </a:rPr>
                        <a:t>oz</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Gram (g)</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lb</a:t>
                      </a:r>
                      <a:r>
                        <a:rPr lang="en-US" dirty="0" smtClean="0">
                          <a:solidFill>
                            <a:srgbClr val="FFFFFF"/>
                          </a:solidFill>
                        </a:rPr>
                        <a:t> = 454 g</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Kilogram (kg)</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kg</a:t>
                      </a:r>
                      <a:r>
                        <a:rPr lang="en-US" baseline="0" dirty="0" smtClean="0">
                          <a:solidFill>
                            <a:srgbClr val="FFFFFF"/>
                          </a:solidFill>
                        </a:rPr>
                        <a:t> = 2.2 </a:t>
                      </a:r>
                      <a:r>
                        <a:rPr lang="en-US" baseline="0" dirty="0" err="1" smtClean="0">
                          <a:solidFill>
                            <a:srgbClr val="FFFFFF"/>
                          </a:solidFill>
                        </a:rPr>
                        <a:t>lbs</a:t>
                      </a:r>
                      <a:endParaRPr lang="en-US" baseline="0" dirty="0" smtClean="0">
                        <a:solidFill>
                          <a:srgbClr val="FFFFFF"/>
                        </a:solidFill>
                      </a:endParaRPr>
                    </a:p>
                    <a:p>
                      <a:endParaRPr lang="en-US" baseline="0" dirty="0" smtClean="0">
                        <a:solidFill>
                          <a:srgbClr val="FFFFFF"/>
                        </a:solidFill>
                      </a:endParaRPr>
                    </a:p>
                    <a:p>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gridSpan="3">
                  <a:txBody>
                    <a:bodyPr/>
                    <a:lstStyle/>
                    <a:p>
                      <a:pPr algn="ctr"/>
                      <a:r>
                        <a:rPr lang="en-US" u="sng" dirty="0" smtClean="0">
                          <a:solidFill>
                            <a:srgbClr val="FFFFFF"/>
                          </a:solidFill>
                        </a:rPr>
                        <a:t>Volume</a:t>
                      </a:r>
                      <a:endParaRPr lang="en-US" u="sng"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r>
              <a:tr h="370840">
                <a:tc>
                  <a:txBody>
                    <a:bodyPr/>
                    <a:lstStyle/>
                    <a:p>
                      <a:r>
                        <a:rPr lang="en-US" u="sng" dirty="0" smtClean="0">
                          <a:solidFill>
                            <a:srgbClr val="FFFFFF"/>
                          </a:solidFill>
                        </a:rPr>
                        <a:t>Metric System</a:t>
                      </a:r>
                      <a:endParaRPr lang="en-US" u="sng"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u="sng" dirty="0" smtClean="0">
                          <a:solidFill>
                            <a:srgbClr val="FFFFFF"/>
                          </a:solidFill>
                        </a:rPr>
                        <a:t>US Customary System</a:t>
                      </a:r>
                      <a:endParaRPr lang="en-US" u="sng"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u="sng" dirty="0" smtClean="0">
                          <a:solidFill>
                            <a:srgbClr val="FFFFFF"/>
                          </a:solidFill>
                        </a:rPr>
                        <a:t>Conversions</a:t>
                      </a:r>
                      <a:endParaRPr lang="en-US" u="sng"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Milliliter (mL)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Teaspoon (</a:t>
                      </a:r>
                      <a:r>
                        <a:rPr lang="en-US" dirty="0" err="1" smtClean="0">
                          <a:solidFill>
                            <a:srgbClr val="FFFFFF"/>
                          </a:solidFill>
                        </a:rPr>
                        <a:t>tsp</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tsp</a:t>
                      </a:r>
                      <a:r>
                        <a:rPr lang="en-US" dirty="0" smtClean="0">
                          <a:solidFill>
                            <a:srgbClr val="FFFFFF"/>
                          </a:solidFill>
                        </a:rPr>
                        <a:t> = 5 mL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Deciliter (</a:t>
                      </a:r>
                      <a:r>
                        <a:rPr lang="en-US" dirty="0" err="1" smtClean="0">
                          <a:solidFill>
                            <a:srgbClr val="FFFFFF"/>
                          </a:solidFill>
                        </a:rPr>
                        <a:t>dL</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Tablespoon (</a:t>
                      </a:r>
                      <a:r>
                        <a:rPr lang="en-US" dirty="0" err="1" smtClean="0">
                          <a:solidFill>
                            <a:srgbClr val="FFFFFF"/>
                          </a:solidFill>
                        </a:rPr>
                        <a:t>tbsp</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tbsp</a:t>
                      </a:r>
                      <a:r>
                        <a:rPr lang="en-US" dirty="0" smtClean="0">
                          <a:solidFill>
                            <a:srgbClr val="FFFFFF"/>
                          </a:solidFill>
                        </a:rPr>
                        <a:t> = 3 </a:t>
                      </a:r>
                      <a:r>
                        <a:rPr lang="en-US" dirty="0" err="1" smtClean="0">
                          <a:solidFill>
                            <a:srgbClr val="FFFFFF"/>
                          </a:solidFill>
                        </a:rPr>
                        <a:t>tsp</a:t>
                      </a:r>
                      <a:r>
                        <a:rPr lang="en-US" dirty="0" smtClean="0">
                          <a:solidFill>
                            <a:srgbClr val="FFFFFF"/>
                          </a:solidFill>
                        </a:rPr>
                        <a:t> = 15 mL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Liter (L)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err="1" smtClean="0">
                          <a:solidFill>
                            <a:srgbClr val="FFFFFF"/>
                          </a:solidFill>
                        </a:rPr>
                        <a:t>Fluoid</a:t>
                      </a:r>
                      <a:r>
                        <a:rPr lang="en-US" dirty="0" smtClean="0">
                          <a:solidFill>
                            <a:srgbClr val="FFFFFF"/>
                          </a:solidFill>
                        </a:rPr>
                        <a:t> ounce (</a:t>
                      </a:r>
                      <a:r>
                        <a:rPr lang="en-US" dirty="0" err="1" smtClean="0">
                          <a:solidFill>
                            <a:srgbClr val="FFFFFF"/>
                          </a:solidFill>
                        </a:rPr>
                        <a:t>fl</a:t>
                      </a:r>
                      <a:r>
                        <a:rPr lang="en-US" dirty="0" smtClean="0">
                          <a:solidFill>
                            <a:srgbClr val="FFFFFF"/>
                          </a:solidFill>
                        </a:rPr>
                        <a:t> </a:t>
                      </a:r>
                      <a:r>
                        <a:rPr lang="en-US" dirty="0" err="1" smtClean="0">
                          <a:solidFill>
                            <a:srgbClr val="FFFFFF"/>
                          </a:solidFill>
                        </a:rPr>
                        <a:t>oz</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fl</a:t>
                      </a:r>
                      <a:r>
                        <a:rPr lang="en-US" dirty="0" smtClean="0">
                          <a:solidFill>
                            <a:srgbClr val="FFFFFF"/>
                          </a:solidFill>
                        </a:rPr>
                        <a:t> </a:t>
                      </a:r>
                      <a:r>
                        <a:rPr lang="en-US" dirty="0" err="1" smtClean="0">
                          <a:solidFill>
                            <a:srgbClr val="FFFFFF"/>
                          </a:solidFill>
                        </a:rPr>
                        <a:t>oz</a:t>
                      </a:r>
                      <a:r>
                        <a:rPr lang="en-US" dirty="0" smtClean="0">
                          <a:solidFill>
                            <a:srgbClr val="FFFFFF"/>
                          </a:solidFill>
                        </a:rPr>
                        <a:t> = 2 </a:t>
                      </a:r>
                      <a:r>
                        <a:rPr lang="en-US" dirty="0" err="1" smtClean="0">
                          <a:solidFill>
                            <a:srgbClr val="FFFFFF"/>
                          </a:solidFill>
                        </a:rPr>
                        <a:t>tbsp</a:t>
                      </a:r>
                      <a:r>
                        <a:rPr lang="en-US" dirty="0" smtClean="0">
                          <a:solidFill>
                            <a:srgbClr val="FFFFFF"/>
                          </a:solidFill>
                        </a:rPr>
                        <a:t> = 30 mL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Cup (c)</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c = 8 </a:t>
                      </a:r>
                      <a:r>
                        <a:rPr lang="en-US" dirty="0" err="1" smtClean="0">
                          <a:solidFill>
                            <a:srgbClr val="FFFFFF"/>
                          </a:solidFill>
                        </a:rPr>
                        <a:t>fl</a:t>
                      </a:r>
                      <a:r>
                        <a:rPr lang="en-US" dirty="0" smtClean="0">
                          <a:solidFill>
                            <a:srgbClr val="FFFFFF"/>
                          </a:solidFill>
                        </a:rPr>
                        <a:t> </a:t>
                      </a:r>
                      <a:r>
                        <a:rPr lang="en-US" dirty="0" err="1" smtClean="0">
                          <a:solidFill>
                            <a:srgbClr val="FFFFFF"/>
                          </a:solidFill>
                        </a:rPr>
                        <a:t>oz</a:t>
                      </a:r>
                      <a:r>
                        <a:rPr lang="en-US" dirty="0" smtClean="0">
                          <a:solidFill>
                            <a:srgbClr val="FFFFFF"/>
                          </a:solidFill>
                        </a:rPr>
                        <a:t> = 237 mL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Pint (</a:t>
                      </a:r>
                      <a:r>
                        <a:rPr lang="en-US" dirty="0" err="1" smtClean="0">
                          <a:solidFill>
                            <a:srgbClr val="FFFFFF"/>
                          </a:solidFill>
                        </a:rPr>
                        <a:t>pt</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pt</a:t>
                      </a:r>
                      <a:r>
                        <a:rPr lang="en-US" dirty="0" smtClean="0">
                          <a:solidFill>
                            <a:srgbClr val="FFFFFF"/>
                          </a:solidFill>
                        </a:rPr>
                        <a:t> = 2 c = 16 </a:t>
                      </a:r>
                      <a:r>
                        <a:rPr lang="en-US" dirty="0" err="1" smtClean="0">
                          <a:solidFill>
                            <a:srgbClr val="FFFFFF"/>
                          </a:solidFill>
                        </a:rPr>
                        <a:t>fl</a:t>
                      </a:r>
                      <a:r>
                        <a:rPr lang="en-US" dirty="0" smtClean="0">
                          <a:solidFill>
                            <a:srgbClr val="FFFFFF"/>
                          </a:solidFill>
                        </a:rPr>
                        <a:t> </a:t>
                      </a:r>
                      <a:r>
                        <a:rPr lang="en-US" dirty="0" err="1" smtClean="0">
                          <a:solidFill>
                            <a:srgbClr val="FFFFFF"/>
                          </a:solidFill>
                        </a:rPr>
                        <a:t>oz</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Quart (</a:t>
                      </a:r>
                      <a:r>
                        <a:rPr lang="en-US" dirty="0" err="1" smtClean="0">
                          <a:solidFill>
                            <a:srgbClr val="FFFFFF"/>
                          </a:solidFill>
                        </a:rPr>
                        <a:t>qt</a:t>
                      </a:r>
                      <a:r>
                        <a:rPr lang="en-US" dirty="0" smtClean="0">
                          <a:solidFill>
                            <a:srgbClr val="FFFFFF"/>
                          </a:solidFill>
                        </a:rPr>
                        <a: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a:t>
                      </a:r>
                      <a:r>
                        <a:rPr lang="en-US" dirty="0" err="1" smtClean="0">
                          <a:solidFill>
                            <a:srgbClr val="FFFFFF"/>
                          </a:solidFill>
                        </a:rPr>
                        <a:t>qt</a:t>
                      </a:r>
                      <a:r>
                        <a:rPr lang="en-US" dirty="0" smtClean="0">
                          <a:solidFill>
                            <a:srgbClr val="FFFFFF"/>
                          </a:solidFill>
                        </a:rPr>
                        <a:t> = 4 c = 32 </a:t>
                      </a:r>
                      <a:r>
                        <a:rPr lang="en-US" dirty="0" err="1" smtClean="0">
                          <a:solidFill>
                            <a:srgbClr val="FFFFFF"/>
                          </a:solidFill>
                        </a:rPr>
                        <a:t>fl</a:t>
                      </a:r>
                      <a:r>
                        <a:rPr lang="en-US" dirty="0" smtClean="0">
                          <a:solidFill>
                            <a:srgbClr val="FFFFFF"/>
                          </a:solidFill>
                        </a:rPr>
                        <a:t> </a:t>
                      </a:r>
                      <a:r>
                        <a:rPr lang="en-US" dirty="0" err="1" smtClean="0">
                          <a:solidFill>
                            <a:srgbClr val="FFFFFF"/>
                          </a:solidFill>
                        </a:rPr>
                        <a:t>oz</a:t>
                      </a:r>
                      <a:r>
                        <a:rPr lang="en-US" dirty="0" smtClean="0">
                          <a:solidFill>
                            <a:srgbClr val="FFFFFF"/>
                          </a:solidFill>
                        </a:rPr>
                        <a:t> = 0.95 L</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Gallon (gal) </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 gal = 4 </a:t>
                      </a:r>
                      <a:r>
                        <a:rPr lang="en-US" dirty="0" err="1" smtClean="0">
                          <a:solidFill>
                            <a:srgbClr val="FFFFFF"/>
                          </a:solidFill>
                        </a:rPr>
                        <a:t>qt</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427089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smtClean="0"/>
              <a:t>Dietary Reference Intakes (DRI) are the recommendation for specific nutrients and consist of a number of different types of recommendations. This DRI system is used in both the US and Canada. </a:t>
            </a:r>
          </a:p>
          <a:p>
            <a:pPr marL="0" indent="0">
              <a:buNone/>
            </a:pPr>
            <a:endParaRPr lang="en-US" dirty="0"/>
          </a:p>
          <a:p>
            <a:pPr marL="0" indent="0">
              <a:buNone/>
            </a:pPr>
            <a:r>
              <a:rPr lang="en-US" dirty="0" smtClean="0"/>
              <a:t>DRI is an umbrella term for four reference values:</a:t>
            </a:r>
          </a:p>
          <a:p>
            <a:r>
              <a:rPr lang="en-US" dirty="0" smtClean="0"/>
              <a:t>Estimated Average Requirements (EAR)</a:t>
            </a:r>
          </a:p>
          <a:p>
            <a:r>
              <a:rPr lang="en-US" dirty="0" smtClean="0"/>
              <a:t>Recommended Dietary Allowances (RDA)</a:t>
            </a:r>
          </a:p>
          <a:p>
            <a:r>
              <a:rPr lang="en-US" dirty="0" smtClean="0"/>
              <a:t>Adequate Intakes (AI)</a:t>
            </a:r>
          </a:p>
          <a:p>
            <a:r>
              <a:rPr lang="en-US" dirty="0" smtClean="0"/>
              <a:t>Tolerable Upper Intake Levels (UL)</a:t>
            </a:r>
          </a:p>
          <a:p>
            <a:endParaRPr lang="en-US" dirty="0"/>
          </a:p>
          <a:p>
            <a:pPr marL="0" indent="0">
              <a:buNone/>
            </a:pPr>
            <a:r>
              <a:rPr lang="en-US" dirty="0" smtClean="0"/>
              <a:t>DRIs are not minimum or maximum nutritional requirements and are not intended to fit everybody. They are to be used as guides only for the majority of the healthy population.</a:t>
            </a:r>
          </a:p>
        </p:txBody>
      </p:sp>
      <p:sp>
        <p:nvSpPr>
          <p:cNvPr id="3" name="Title 2"/>
          <p:cNvSpPr>
            <a:spLocks noGrp="1"/>
          </p:cNvSpPr>
          <p:nvPr>
            <p:ph type="title"/>
          </p:nvPr>
        </p:nvSpPr>
        <p:spPr/>
        <p:txBody>
          <a:bodyPr>
            <a:normAutofit fontScale="90000"/>
          </a:bodyPr>
          <a:lstStyle/>
          <a:p>
            <a:r>
              <a:rPr lang="en-US" dirty="0" smtClean="0"/>
              <a:t>Understanding Daily Reference Intakes</a:t>
            </a:r>
            <a:endParaRPr lang="en-US" dirty="0"/>
          </a:p>
        </p:txBody>
      </p:sp>
    </p:spTree>
    <p:extLst>
      <p:ext uri="{BB962C8B-B14F-4D97-AF65-F5344CB8AC3E}">
        <p14:creationId xmlns:p14="http://schemas.microsoft.com/office/powerpoint/2010/main" val="69367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EAR for a nutrient is determined by a committee of nutrition experts who review scientific literature to determine a value that meets the requirements of 50% of people in their target group. </a:t>
            </a:r>
          </a:p>
          <a:p>
            <a:pPr marL="0" indent="0">
              <a:buNone/>
            </a:pPr>
            <a:endParaRPr lang="en-US" dirty="0"/>
          </a:p>
          <a:p>
            <a:pPr marL="0" indent="0">
              <a:buNone/>
            </a:pPr>
            <a:r>
              <a:rPr lang="en-US" dirty="0" smtClean="0"/>
              <a:t>For each nutrient, a specific bodily function is chosen as the criterion on which to base the EAR. </a:t>
            </a:r>
          </a:p>
          <a:p>
            <a:pPr marL="0" indent="0">
              <a:buNone/>
            </a:pPr>
            <a:r>
              <a:rPr lang="en-US" dirty="0" smtClean="0"/>
              <a:t>Ex: the </a:t>
            </a:r>
            <a:r>
              <a:rPr lang="en-US" dirty="0"/>
              <a:t>E</a:t>
            </a:r>
            <a:r>
              <a:rPr lang="en-US" dirty="0" smtClean="0"/>
              <a:t>AR for calcium is set using a criterion to maximize bone health. </a:t>
            </a:r>
          </a:p>
          <a:p>
            <a:pPr marL="0" indent="0">
              <a:buNone/>
            </a:pPr>
            <a:endParaRPr lang="en-US" dirty="0"/>
          </a:p>
          <a:p>
            <a:pPr marL="0" indent="0">
              <a:buNone/>
            </a:pPr>
            <a:r>
              <a:rPr lang="en-US" dirty="0" smtClean="0"/>
              <a:t>The EAR value becomes the scientific foundation upon which RDA values are set. </a:t>
            </a:r>
            <a:endParaRPr lang="en-US" dirty="0"/>
          </a:p>
        </p:txBody>
      </p:sp>
      <p:sp>
        <p:nvSpPr>
          <p:cNvPr id="3" name="Title 2"/>
          <p:cNvSpPr>
            <a:spLocks noGrp="1"/>
          </p:cNvSpPr>
          <p:nvPr>
            <p:ph type="title"/>
          </p:nvPr>
        </p:nvSpPr>
        <p:spPr/>
        <p:txBody>
          <a:bodyPr/>
          <a:lstStyle/>
          <a:p>
            <a:r>
              <a:rPr lang="en-US" dirty="0" smtClean="0"/>
              <a:t>Estimated Average Requirements</a:t>
            </a:r>
            <a:endParaRPr lang="en-US" dirty="0"/>
          </a:p>
        </p:txBody>
      </p:sp>
    </p:spTree>
    <p:extLst>
      <p:ext uri="{BB962C8B-B14F-4D97-AF65-F5344CB8AC3E}">
        <p14:creationId xmlns:p14="http://schemas.microsoft.com/office/powerpoint/2010/main" val="1793245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Once the EAR of a nutrient has been established, the RDA can be mathematically determined. While the EAR is set at a point to meet the needs of half the population, the RDA value is set to meet the needs of the vast majority (97-98%) of the target healthy population. </a:t>
            </a:r>
            <a:endParaRPr lang="en-US" dirty="0"/>
          </a:p>
          <a:p>
            <a:pPr marL="0" indent="0">
              <a:buNone/>
            </a:pPr>
            <a:endParaRPr lang="en-US" dirty="0" smtClean="0"/>
          </a:p>
          <a:p>
            <a:pPr marL="0" indent="0">
              <a:buNone/>
            </a:pPr>
            <a:r>
              <a:rPr lang="en-US" dirty="0" smtClean="0"/>
              <a:t>RDA is a recommendation for the general majority of the population- NOT the same thing as individual nutritional requirements. It is very likely however that if an individual is following the RDA, they are most likely meeting their actual requirement for that nutrient </a:t>
            </a:r>
            <a:endParaRPr lang="en-US" dirty="0"/>
          </a:p>
        </p:txBody>
      </p:sp>
      <p:sp>
        <p:nvSpPr>
          <p:cNvPr id="3" name="Title 2"/>
          <p:cNvSpPr>
            <a:spLocks noGrp="1"/>
          </p:cNvSpPr>
          <p:nvPr>
            <p:ph type="title"/>
          </p:nvPr>
        </p:nvSpPr>
        <p:spPr/>
        <p:txBody>
          <a:bodyPr/>
          <a:lstStyle/>
          <a:p>
            <a:r>
              <a:rPr lang="en-US" dirty="0" smtClean="0"/>
              <a:t>Recommended Daily Allowances</a:t>
            </a:r>
            <a:endParaRPr lang="en-US" dirty="0"/>
          </a:p>
        </p:txBody>
      </p:sp>
    </p:spTree>
    <p:extLst>
      <p:ext uri="{BB962C8B-B14F-4D97-AF65-F5344CB8AC3E}">
        <p14:creationId xmlns:p14="http://schemas.microsoft.com/office/powerpoint/2010/main" val="3557086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There is a distinct difference between a requirement and a recommendation. </a:t>
            </a:r>
            <a:endParaRPr lang="en-US" dirty="0"/>
          </a:p>
          <a:p>
            <a:pPr marL="0" indent="0">
              <a:buNone/>
            </a:pPr>
            <a:endParaRPr lang="en-US" dirty="0" smtClean="0"/>
          </a:p>
          <a:p>
            <a:pPr marL="0" indent="0">
              <a:buNone/>
            </a:pPr>
            <a:r>
              <a:rPr lang="en-US" dirty="0" smtClean="0"/>
              <a:t>For instance, the DRI for Vitamin D is a recommended 600 international units each day. However, in order to find out your true personal requirements for Vitamin D, a blood test is necessary. The blood test will provide an accurate reading from which a medical professional can gauge your required daily Vitamin D amounts. This may be considerably more or less than the DRI, depending on what your level actually is.</a:t>
            </a:r>
            <a:endParaRPr lang="en-US" dirty="0"/>
          </a:p>
        </p:txBody>
      </p:sp>
      <p:sp>
        <p:nvSpPr>
          <p:cNvPr id="3" name="Title 2"/>
          <p:cNvSpPr>
            <a:spLocks noGrp="1"/>
          </p:cNvSpPr>
          <p:nvPr>
            <p:ph type="title"/>
          </p:nvPr>
        </p:nvSpPr>
        <p:spPr/>
        <p:txBody>
          <a:bodyPr/>
          <a:lstStyle/>
          <a:p>
            <a:r>
              <a:rPr lang="en-US" dirty="0" smtClean="0"/>
              <a:t>Requirement vs. Recommendation</a:t>
            </a:r>
            <a:endParaRPr lang="en-US" dirty="0"/>
          </a:p>
        </p:txBody>
      </p:sp>
    </p:spTree>
    <p:extLst>
      <p:ext uri="{BB962C8B-B14F-4D97-AF65-F5344CB8AC3E}">
        <p14:creationId xmlns:p14="http://schemas.microsoft.com/office/powerpoint/2010/main" val="366098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AIs are created for nutrients when there is insufficient consistent scientific evidence to set an EAR for the entire population. As with RDAs, AIs can be used as nutrient-intake goals for a given nutrient. </a:t>
            </a:r>
          </a:p>
          <a:p>
            <a:pPr marL="0" indent="0">
              <a:buNone/>
            </a:pPr>
            <a:endParaRPr lang="en-US" dirty="0"/>
          </a:p>
          <a:p>
            <a:pPr marL="0" indent="0">
              <a:buNone/>
            </a:pPr>
            <a:r>
              <a:rPr lang="en-US" dirty="0" smtClean="0"/>
              <a:t>Example: There has not been enough sufficient scientific research for the nutritional requirements for infants. Consequently, all of the DRI values for infants are AIs derived from nutrient values in human breast milk. For older babies and children, AI values are derived from human milk coupled with data on adults. The AI is meant for a healthy target group and is not meant to be sufficient for certain at-risk groups, such as premature infants. </a:t>
            </a:r>
            <a:endParaRPr lang="en-US" dirty="0"/>
          </a:p>
        </p:txBody>
      </p:sp>
      <p:sp>
        <p:nvSpPr>
          <p:cNvPr id="3" name="Title 2"/>
          <p:cNvSpPr>
            <a:spLocks noGrp="1"/>
          </p:cNvSpPr>
          <p:nvPr>
            <p:ph type="title"/>
          </p:nvPr>
        </p:nvSpPr>
        <p:spPr/>
        <p:txBody>
          <a:bodyPr/>
          <a:lstStyle/>
          <a:p>
            <a:r>
              <a:rPr lang="en-US" dirty="0" smtClean="0"/>
              <a:t>Adequate Intake</a:t>
            </a:r>
            <a:endParaRPr lang="en-US" dirty="0"/>
          </a:p>
        </p:txBody>
      </p:sp>
    </p:spTree>
    <p:extLst>
      <p:ext uri="{BB962C8B-B14F-4D97-AF65-F5344CB8AC3E}">
        <p14:creationId xmlns:p14="http://schemas.microsoft.com/office/powerpoint/2010/main" val="3076400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 UL was established to help distinguish healthful and harmful nutrient intakes. </a:t>
            </a:r>
          </a:p>
          <a:p>
            <a:pPr marL="0" indent="0">
              <a:buNone/>
            </a:pPr>
            <a:endParaRPr lang="en-US" dirty="0"/>
          </a:p>
          <a:p>
            <a:pPr marL="0" indent="0">
              <a:buNone/>
            </a:pPr>
            <a:r>
              <a:rPr lang="en-US" dirty="0" smtClean="0"/>
              <a:t>Developed in part as a response to the growing usage of dietary supplements, ULs indicate the highest level of continuous intake of a particular nutrient that may be taken without causing health problems. </a:t>
            </a:r>
          </a:p>
          <a:p>
            <a:pPr marL="0" indent="0">
              <a:buNone/>
            </a:pPr>
            <a:endParaRPr lang="en-US" dirty="0"/>
          </a:p>
          <a:p>
            <a:pPr marL="0" indent="0">
              <a:buNone/>
            </a:pPr>
            <a:r>
              <a:rPr lang="en-US" dirty="0" smtClean="0"/>
              <a:t>When a nutrient does not have any known issue if taken in excessive doses, it is not assigned a UL. However, even when a nutrient does not have a UL it is not necessarily safe to consume in large quantities. </a:t>
            </a:r>
            <a:endParaRPr lang="en-US" dirty="0"/>
          </a:p>
        </p:txBody>
      </p:sp>
      <p:sp>
        <p:nvSpPr>
          <p:cNvPr id="3" name="Title 2"/>
          <p:cNvSpPr>
            <a:spLocks noGrp="1"/>
          </p:cNvSpPr>
          <p:nvPr>
            <p:ph type="title"/>
          </p:nvPr>
        </p:nvSpPr>
        <p:spPr/>
        <p:txBody>
          <a:bodyPr/>
          <a:lstStyle/>
          <a:p>
            <a:r>
              <a:rPr lang="en-US" dirty="0" smtClean="0"/>
              <a:t>Tolerable Upper Intake Levels</a:t>
            </a:r>
            <a:endParaRPr lang="en-US" dirty="0"/>
          </a:p>
        </p:txBody>
      </p:sp>
    </p:spTree>
    <p:extLst>
      <p:ext uri="{BB962C8B-B14F-4D97-AF65-F5344CB8AC3E}">
        <p14:creationId xmlns:p14="http://schemas.microsoft.com/office/powerpoint/2010/main" val="8161259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91200" y="3200400"/>
            <a:ext cx="2971800" cy="2514600"/>
          </a:xfrm>
        </p:spPr>
        <p:txBody>
          <a:bodyPr>
            <a:normAutofit/>
          </a:bodyPr>
          <a:lstStyle/>
          <a:p>
            <a:pPr marL="0" indent="0">
              <a:buNone/>
            </a:pPr>
            <a:r>
              <a:rPr lang="en-US" u="sng" dirty="0" smtClean="0"/>
              <a:t>All other values </a:t>
            </a:r>
            <a:r>
              <a:rPr lang="en-US" dirty="0" smtClean="0"/>
              <a:t>listed thereafter, from calories to the dietary fiber, are </a:t>
            </a:r>
            <a:r>
              <a:rPr lang="en-US" u="sng" dirty="0" smtClean="0"/>
              <a:t>based on the one serving. </a:t>
            </a:r>
            <a:endParaRPr lang="en-US" u="sng" dirty="0"/>
          </a:p>
        </p:txBody>
      </p:sp>
      <p:sp>
        <p:nvSpPr>
          <p:cNvPr id="3" name="Title 2"/>
          <p:cNvSpPr>
            <a:spLocks noGrp="1"/>
          </p:cNvSpPr>
          <p:nvPr>
            <p:ph type="title"/>
          </p:nvPr>
        </p:nvSpPr>
        <p:spPr/>
        <p:txBody>
          <a:bodyPr/>
          <a:lstStyle/>
          <a:p>
            <a:r>
              <a:rPr lang="en-US" dirty="0" smtClean="0"/>
              <a:t>Reading a Nutrition Label</a:t>
            </a:r>
            <a:endParaRPr lang="en-US" dirty="0"/>
          </a:p>
        </p:txBody>
      </p:sp>
      <p:pic>
        <p:nvPicPr>
          <p:cNvPr id="4" name="Picture 3" descr="Human Nutrition.pdf"/>
          <p:cNvPicPr>
            <a:picLocks noChangeAspect="1"/>
          </p:cNvPicPr>
          <p:nvPr/>
        </p:nvPicPr>
        <p:blipFill rotWithShape="1">
          <a:blip r:embed="rId2">
            <a:extLst>
              <a:ext uri="{28A0092B-C50C-407E-A947-70E740481C1C}">
                <a14:useLocalDpi xmlns:a14="http://schemas.microsoft.com/office/drawing/2010/main" val="0"/>
              </a:ext>
            </a:extLst>
          </a:blip>
          <a:srcRect l="49295" t="22601" r="8063" b="54344"/>
          <a:stretch/>
        </p:blipFill>
        <p:spPr>
          <a:xfrm>
            <a:off x="685800" y="3124200"/>
            <a:ext cx="5029200" cy="3518877"/>
          </a:xfrm>
          <a:prstGeom prst="rect">
            <a:avLst/>
          </a:prstGeom>
        </p:spPr>
      </p:pic>
      <p:sp>
        <p:nvSpPr>
          <p:cNvPr id="5" name="Content Placeholder 1"/>
          <p:cNvSpPr txBox="1">
            <a:spLocks/>
          </p:cNvSpPr>
          <p:nvPr/>
        </p:nvSpPr>
        <p:spPr>
          <a:xfrm>
            <a:off x="1066800" y="2057401"/>
            <a:ext cx="7543800" cy="1143000"/>
          </a:xfrm>
          <a:prstGeom prst="rect">
            <a:avLst/>
          </a:prstGeom>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buFontTx/>
              <a:buNone/>
            </a:pPr>
            <a:r>
              <a:rPr lang="en-US" smtClean="0"/>
              <a:t>The first part of the Nutrition Facts panel gives information on the serving size and how many servings are in the container. </a:t>
            </a:r>
            <a:endParaRPr lang="en-US" dirty="0"/>
          </a:p>
        </p:txBody>
      </p:sp>
    </p:spTree>
    <p:extLst>
      <p:ext uri="{BB962C8B-B14F-4D97-AF65-F5344CB8AC3E}">
        <p14:creationId xmlns:p14="http://schemas.microsoft.com/office/powerpoint/2010/main" val="427742142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48200" y="228600"/>
            <a:ext cx="3733800" cy="6400800"/>
          </a:xfrm>
        </p:spPr>
        <p:txBody>
          <a:bodyPr/>
          <a:lstStyle/>
          <a:p>
            <a:pPr marL="0" indent="0">
              <a:buNone/>
            </a:pPr>
            <a:r>
              <a:rPr lang="en-US" dirty="0" smtClean="0"/>
              <a:t>The “Percent Daily Value” helps you determine if the food is a good source of a particular nutrient or not. </a:t>
            </a:r>
          </a:p>
          <a:p>
            <a:pPr marL="0" indent="0">
              <a:buNone/>
            </a:pPr>
            <a:endParaRPr lang="en-US" dirty="0"/>
          </a:p>
          <a:p>
            <a:pPr marL="0" indent="0">
              <a:buNone/>
            </a:pPr>
            <a:r>
              <a:rPr lang="en-US" dirty="0" smtClean="0"/>
              <a:t>The Daily Value (DV) represents the recommended amount of a given nutrient based on the RDI of that nutrient in a 2,000-kilocalorie diet. The percentage of Daily Value (% DV) represents the proportion of the total daily recommended  amount you will get from one serving of food. </a:t>
            </a:r>
          </a:p>
          <a:p>
            <a:pPr marL="0" indent="0">
              <a:buNone/>
            </a:pPr>
            <a:endParaRPr lang="en-US" dirty="0"/>
          </a:p>
          <a:p>
            <a:pPr marL="0" indent="0">
              <a:buNone/>
            </a:pPr>
            <a:r>
              <a:rPr lang="en-US" dirty="0" smtClean="0"/>
              <a:t>%DV &lt;5 is considered low</a:t>
            </a:r>
          </a:p>
          <a:p>
            <a:pPr marL="0" indent="0">
              <a:buNone/>
            </a:pPr>
            <a:r>
              <a:rPr lang="en-US" dirty="0" smtClean="0"/>
              <a:t>%DV &gt;20 is considered high</a:t>
            </a:r>
            <a:endParaRPr lang="en-US" dirty="0"/>
          </a:p>
        </p:txBody>
      </p:sp>
      <p:pic>
        <p:nvPicPr>
          <p:cNvPr id="4" name="Picture 3" descr="Human Nutrition.pdf"/>
          <p:cNvPicPr>
            <a:picLocks noChangeAspect="1"/>
          </p:cNvPicPr>
          <p:nvPr/>
        </p:nvPicPr>
        <p:blipFill rotWithShape="1">
          <a:blip r:embed="rId2">
            <a:extLst>
              <a:ext uri="{28A0092B-C50C-407E-A947-70E740481C1C}">
                <a14:useLocalDpi xmlns:a14="http://schemas.microsoft.com/office/drawing/2010/main" val="0"/>
              </a:ext>
            </a:extLst>
          </a:blip>
          <a:srcRect l="49295" t="35118" r="8063" b="14500"/>
          <a:stretch/>
        </p:blipFill>
        <p:spPr>
          <a:xfrm>
            <a:off x="381000" y="228600"/>
            <a:ext cx="4219457" cy="6451743"/>
          </a:xfrm>
          <a:prstGeom prst="rect">
            <a:avLst/>
          </a:prstGeom>
        </p:spPr>
      </p:pic>
    </p:spTree>
    <p:extLst>
      <p:ext uri="{BB962C8B-B14F-4D97-AF65-F5344CB8AC3E}">
        <p14:creationId xmlns:p14="http://schemas.microsoft.com/office/powerpoint/2010/main" val="3070422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1"/>
            <a:ext cx="7467600" cy="685799"/>
          </a:xfrm>
        </p:spPr>
        <p:txBody>
          <a:bodyPr>
            <a:normAutofit lnSpcReduction="10000"/>
          </a:bodyPr>
          <a:lstStyle/>
          <a:p>
            <a:pPr marL="0" indent="0">
              <a:buNone/>
            </a:pPr>
            <a:r>
              <a:rPr lang="en-US" dirty="0" smtClean="0"/>
              <a:t>These DV are based on a 2,000 caloric intake daily, for inactive individuals. </a:t>
            </a:r>
            <a:endParaRPr lang="en-US" dirty="0"/>
          </a:p>
        </p:txBody>
      </p:sp>
      <p:sp>
        <p:nvSpPr>
          <p:cNvPr id="3" name="Title 2"/>
          <p:cNvSpPr>
            <a:spLocks noGrp="1"/>
          </p:cNvSpPr>
          <p:nvPr>
            <p:ph type="title"/>
          </p:nvPr>
        </p:nvSpPr>
        <p:spPr/>
        <p:txBody>
          <a:bodyPr/>
          <a:lstStyle/>
          <a:p>
            <a:r>
              <a:rPr lang="en-US" dirty="0" smtClean="0"/>
              <a:t>Daily Values for Non-Athletes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152511712"/>
              </p:ext>
            </p:extLst>
          </p:nvPr>
        </p:nvGraphicFramePr>
        <p:xfrm>
          <a:off x="1905000" y="2743200"/>
          <a:ext cx="5029200" cy="3566160"/>
        </p:xfrm>
        <a:graphic>
          <a:graphicData uri="http://schemas.openxmlformats.org/drawingml/2006/table">
            <a:tbl>
              <a:tblPr firstRow="1" bandRow="1">
                <a:tableStyleId>{5C22544A-7EE6-4342-B048-85BDC9FD1C3A}</a:tableStyleId>
              </a:tblPr>
              <a:tblGrid>
                <a:gridCol w="2514600"/>
                <a:gridCol w="2514600"/>
              </a:tblGrid>
              <a:tr h="0">
                <a:tc>
                  <a:txBody>
                    <a:bodyPr/>
                    <a:lstStyle/>
                    <a:p>
                      <a:r>
                        <a:rPr lang="en-US" sz="2000" b="0" u="sng" dirty="0" smtClean="0">
                          <a:solidFill>
                            <a:srgbClr val="FFFFFF"/>
                          </a:solidFill>
                        </a:rPr>
                        <a:t>Food Component</a:t>
                      </a:r>
                      <a:endParaRPr lang="en-US" sz="2000" b="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b="0" u="sng" dirty="0" smtClean="0">
                          <a:solidFill>
                            <a:srgbClr val="FFFFFF"/>
                          </a:solidFill>
                        </a:rPr>
                        <a:t>DV</a:t>
                      </a:r>
                      <a:endParaRPr lang="en-US" sz="2000" b="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dirty="0" smtClean="0">
                          <a:solidFill>
                            <a:srgbClr val="FFFFFF"/>
                          </a:solidFill>
                        </a:rPr>
                        <a:t>Total Fat</a:t>
                      </a:r>
                      <a:endParaRPr lang="en-US" sz="2000"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65 grams</a:t>
                      </a:r>
                      <a:r>
                        <a:rPr lang="en-US" sz="2000" baseline="0" dirty="0" smtClean="0">
                          <a:solidFill>
                            <a:srgbClr val="FFFFFF"/>
                          </a:solidFill>
                        </a:rPr>
                        <a:t> (g)</a:t>
                      </a:r>
                      <a:endParaRPr lang="en-US" sz="2000"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Saturated Fat</a:t>
                      </a:r>
                      <a:endParaRPr lang="en-US" sz="2000"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20 g</a:t>
                      </a:r>
                      <a:endParaRPr lang="en-US" sz="2000"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Cholesterol</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400 milligrams (mg)</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Sodium</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2,400</a:t>
                      </a:r>
                      <a:r>
                        <a:rPr lang="en-US" sz="2000" baseline="0" dirty="0" smtClean="0">
                          <a:solidFill>
                            <a:srgbClr val="FFFFFF"/>
                          </a:solidFill>
                        </a:rPr>
                        <a:t> mg</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Potassium</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3,500 mg</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Total Carbohydrate</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300 g</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Dietary Fiber</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25 g</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Protein</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50 g</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850388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14569783"/>
              </p:ext>
            </p:extLst>
          </p:nvPr>
        </p:nvGraphicFramePr>
        <p:xfrm>
          <a:off x="1447800" y="624840"/>
          <a:ext cx="6324600" cy="5547360"/>
        </p:xfrm>
        <a:graphic>
          <a:graphicData uri="http://schemas.openxmlformats.org/drawingml/2006/table">
            <a:tbl>
              <a:tblPr firstRow="1" bandRow="1">
                <a:tableStyleId>{5C22544A-7EE6-4342-B048-85BDC9FD1C3A}</a:tableStyleId>
              </a:tblPr>
              <a:tblGrid>
                <a:gridCol w="2683163"/>
                <a:gridCol w="3641437"/>
              </a:tblGrid>
              <a:tr h="0">
                <a:tc>
                  <a:txBody>
                    <a:bodyPr/>
                    <a:lstStyle/>
                    <a:p>
                      <a:r>
                        <a:rPr lang="en-US" sz="2000" b="0" u="sng" dirty="0" smtClean="0">
                          <a:solidFill>
                            <a:srgbClr val="FFFFFF"/>
                          </a:solidFill>
                        </a:rPr>
                        <a:t>Food Component</a:t>
                      </a:r>
                      <a:endParaRPr lang="en-US" sz="2000" b="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b="0" u="sng" dirty="0" smtClean="0">
                          <a:solidFill>
                            <a:srgbClr val="FFFFFF"/>
                          </a:solidFill>
                        </a:rPr>
                        <a:t>DV</a:t>
                      </a:r>
                      <a:endParaRPr lang="en-US" sz="2000" b="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A</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5,000</a:t>
                      </a:r>
                      <a:r>
                        <a:rPr lang="en-US" sz="2000" u="none" baseline="0" dirty="0" smtClean="0">
                          <a:solidFill>
                            <a:srgbClr val="FFFFFF"/>
                          </a:solidFill>
                        </a:rPr>
                        <a:t> International Units (IU)</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C</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60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Calcium</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1,000</a:t>
                      </a:r>
                      <a:r>
                        <a:rPr lang="en-US" sz="2000" u="none" baseline="0" dirty="0" smtClean="0">
                          <a:solidFill>
                            <a:srgbClr val="FFFFFF"/>
                          </a:solidFill>
                        </a:rPr>
                        <a:t>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Iron</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18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D</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400 IU</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E</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30 IU</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K</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80 micrograms (μg)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Thiamin</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1.5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Riboflavin</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1.7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Niacin</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20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B6</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2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err="1" smtClean="0">
                          <a:solidFill>
                            <a:srgbClr val="FFFFFF"/>
                          </a:solidFill>
                        </a:rPr>
                        <a:t>Folate</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400 μg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Vitamin B12</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6 μg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748670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7866354"/>
              </p:ext>
            </p:extLst>
          </p:nvPr>
        </p:nvGraphicFramePr>
        <p:xfrm>
          <a:off x="1828800" y="914400"/>
          <a:ext cx="5867400" cy="5151120"/>
        </p:xfrm>
        <a:graphic>
          <a:graphicData uri="http://schemas.openxmlformats.org/drawingml/2006/table">
            <a:tbl>
              <a:tblPr firstRow="1" bandRow="1">
                <a:tableStyleId>{5C22544A-7EE6-4342-B048-85BDC9FD1C3A}</a:tableStyleId>
              </a:tblPr>
              <a:tblGrid>
                <a:gridCol w="2489199"/>
                <a:gridCol w="3378201"/>
              </a:tblGrid>
              <a:tr h="0">
                <a:tc>
                  <a:txBody>
                    <a:bodyPr/>
                    <a:lstStyle/>
                    <a:p>
                      <a:r>
                        <a:rPr lang="en-US" sz="2000" b="0" u="sng" dirty="0" smtClean="0">
                          <a:solidFill>
                            <a:srgbClr val="FFFFFF"/>
                          </a:solidFill>
                        </a:rPr>
                        <a:t>Food Component</a:t>
                      </a:r>
                      <a:endParaRPr lang="en-US" sz="2000" b="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b="0" u="sng" dirty="0" smtClean="0">
                          <a:solidFill>
                            <a:srgbClr val="FFFFFF"/>
                          </a:solidFill>
                        </a:rPr>
                        <a:t>DV</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Biotin</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300 μg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Pantothenic acid</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10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Phosphorus</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none" dirty="0" smtClean="0">
                          <a:solidFill>
                            <a:srgbClr val="FFFFFF"/>
                          </a:solidFill>
                        </a:rPr>
                        <a:t>1,000 mg</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Iodine</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150 μg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Magnesium</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400 mg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Zinc</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15 mg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Selenium</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70 μg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Copper</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2 mg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Manganese</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2 mg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r>
                        <a:rPr lang="en-US" sz="2000" u="none" dirty="0" smtClean="0">
                          <a:solidFill>
                            <a:srgbClr val="FFFFFF"/>
                          </a:solidFill>
                        </a:rPr>
                        <a:t>Chromium</a:t>
                      </a:r>
                      <a:endParaRPr lang="en-US" sz="2000" u="none"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120 μg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Molybdenum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75 μg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Chloride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u="none" dirty="0" smtClean="0">
                          <a:solidFill>
                            <a:srgbClr val="FFFFFF"/>
                          </a:solidFill>
                        </a:rPr>
                        <a:t>3,400 mg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553340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190999"/>
          </a:xfrm>
        </p:spPr>
        <p:txBody>
          <a:bodyPr>
            <a:normAutofit fontScale="85000" lnSpcReduction="20000"/>
          </a:bodyPr>
          <a:lstStyle/>
          <a:p>
            <a:pPr marL="0" indent="0">
              <a:buNone/>
            </a:pPr>
            <a:r>
              <a:rPr lang="en-US" dirty="0" smtClean="0"/>
              <a:t>The typical inactive individual needs about 2,000 calories per day. </a:t>
            </a:r>
          </a:p>
          <a:p>
            <a:pPr marL="0" indent="0">
              <a:buNone/>
            </a:pPr>
            <a:endParaRPr lang="en-US" dirty="0"/>
          </a:p>
          <a:p>
            <a:pPr marL="0" indent="0">
              <a:buNone/>
            </a:pPr>
            <a:r>
              <a:rPr lang="en-US" dirty="0" smtClean="0"/>
              <a:t>Competitive athletes may need 3,000 to over 5,000 calories daily depending on their energy needs. </a:t>
            </a:r>
          </a:p>
          <a:p>
            <a:pPr marL="0" indent="0">
              <a:buNone/>
            </a:pPr>
            <a:endParaRPr lang="en-US" dirty="0"/>
          </a:p>
          <a:p>
            <a:pPr marL="0" indent="0">
              <a:buNone/>
            </a:pPr>
            <a:r>
              <a:rPr lang="en-US" dirty="0" smtClean="0"/>
              <a:t>Energy intake is the foundation of an athlete’s diet because it supports optimal body functions, determines the amount of intake of macronutrients and micronutrients, and assists in the maintaining of body composition. </a:t>
            </a:r>
          </a:p>
          <a:p>
            <a:pPr marL="0" indent="0">
              <a:buNone/>
            </a:pPr>
            <a:endParaRPr lang="en-US" dirty="0"/>
          </a:p>
          <a:p>
            <a:pPr marL="0" indent="0">
              <a:buNone/>
            </a:pPr>
            <a:r>
              <a:rPr lang="en-US" dirty="0" smtClean="0"/>
              <a:t>Factors that affect energy needs of athletes:</a:t>
            </a:r>
          </a:p>
          <a:p>
            <a:r>
              <a:rPr lang="en-US" dirty="0" smtClean="0"/>
              <a:t>Endurance athlete vs. strength athlete</a:t>
            </a:r>
          </a:p>
          <a:p>
            <a:r>
              <a:rPr lang="en-US" dirty="0" smtClean="0"/>
              <a:t>Gender</a:t>
            </a:r>
          </a:p>
          <a:p>
            <a:r>
              <a:rPr lang="en-US" dirty="0" smtClean="0"/>
              <a:t>Age</a:t>
            </a:r>
          </a:p>
          <a:p>
            <a:r>
              <a:rPr lang="en-US" dirty="0" smtClean="0"/>
              <a:t>Weight</a:t>
            </a:r>
          </a:p>
          <a:p>
            <a:r>
              <a:rPr lang="en-US" dirty="0" smtClean="0"/>
              <a:t>Body composition</a:t>
            </a:r>
            <a:endParaRPr lang="en-US" dirty="0"/>
          </a:p>
        </p:txBody>
      </p:sp>
      <p:sp>
        <p:nvSpPr>
          <p:cNvPr id="3" name="Title 2"/>
          <p:cNvSpPr>
            <a:spLocks noGrp="1"/>
          </p:cNvSpPr>
          <p:nvPr>
            <p:ph type="title"/>
          </p:nvPr>
        </p:nvSpPr>
        <p:spPr/>
        <p:txBody>
          <a:bodyPr/>
          <a:lstStyle/>
          <a:p>
            <a:r>
              <a:rPr lang="en-US" dirty="0" smtClean="0"/>
              <a:t>Nutritional Needs of Athletes</a:t>
            </a:r>
            <a:endParaRPr lang="en-US" dirty="0"/>
          </a:p>
        </p:txBody>
      </p:sp>
    </p:spTree>
    <p:extLst>
      <p:ext uri="{BB962C8B-B14F-4D97-AF65-F5344CB8AC3E}">
        <p14:creationId xmlns:p14="http://schemas.microsoft.com/office/powerpoint/2010/main" val="169325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83921450"/>
              </p:ext>
            </p:extLst>
          </p:nvPr>
        </p:nvGraphicFramePr>
        <p:xfrm>
          <a:off x="228600" y="1600200"/>
          <a:ext cx="8686800" cy="5120640"/>
        </p:xfrm>
        <a:graphic>
          <a:graphicData uri="http://schemas.openxmlformats.org/drawingml/2006/table">
            <a:tbl>
              <a:tblPr firstRow="1" bandRow="1">
                <a:tableStyleId>{5C22544A-7EE6-4342-B048-85BDC9FD1C3A}</a:tableStyleId>
              </a:tblPr>
              <a:tblGrid>
                <a:gridCol w="2212674"/>
                <a:gridCol w="3197526"/>
                <a:gridCol w="3276600"/>
              </a:tblGrid>
              <a:tr h="370840">
                <a:tc>
                  <a:txBody>
                    <a:bodyPr/>
                    <a:lstStyle/>
                    <a:p>
                      <a:r>
                        <a:rPr lang="en-US" sz="2000" u="sng" dirty="0" smtClean="0">
                          <a:solidFill>
                            <a:srgbClr val="FFFFFF"/>
                          </a:solidFill>
                        </a:rPr>
                        <a:t>Activity Level</a:t>
                      </a:r>
                      <a:endParaRPr lang="en-US" sz="200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sng" dirty="0" smtClean="0">
                          <a:solidFill>
                            <a:srgbClr val="FFFFFF"/>
                          </a:solidFill>
                        </a:rPr>
                        <a:t>Example of</a:t>
                      </a:r>
                      <a:r>
                        <a:rPr lang="en-US" sz="2000" u="sng" baseline="0" dirty="0" smtClean="0">
                          <a:solidFill>
                            <a:srgbClr val="FFFFFF"/>
                          </a:solidFill>
                        </a:rPr>
                        <a:t> Exercise</a:t>
                      </a:r>
                      <a:endParaRPr lang="en-US" sz="200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u="sng" dirty="0" smtClean="0">
                          <a:solidFill>
                            <a:srgbClr val="FFFFFF"/>
                          </a:solidFill>
                        </a:rPr>
                        <a:t>Increase Carbohydrate*</a:t>
                      </a:r>
                      <a:endParaRPr lang="en-US" sz="2000"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Light</a:t>
                      </a:r>
                      <a:endParaRPr lang="en-US" sz="2000"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Low intensity or skill based activity</a:t>
                      </a:r>
                      <a:endParaRPr lang="en-US" sz="2000"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3-5 </a:t>
                      </a:r>
                      <a:endParaRPr lang="en-US" sz="2000"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Moderate</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Moderate</a:t>
                      </a:r>
                      <a:r>
                        <a:rPr lang="en-US" sz="2000" baseline="0" dirty="0" smtClean="0">
                          <a:solidFill>
                            <a:srgbClr val="FFFFFF"/>
                          </a:solidFill>
                        </a:rPr>
                        <a:t> exercise program (about 1 hour per day)</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5-7</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High</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Endurance program (about</a:t>
                      </a:r>
                      <a:r>
                        <a:rPr lang="en-US" sz="2000" baseline="0" dirty="0" smtClean="0">
                          <a:solidFill>
                            <a:srgbClr val="FFFFFF"/>
                          </a:solidFill>
                        </a:rPr>
                        <a:t> 1-3 hours/day of moderate to high intensity exercise</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6-10</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sz="2000" dirty="0" smtClean="0">
                          <a:solidFill>
                            <a:srgbClr val="FFFFFF"/>
                          </a:solidFill>
                        </a:rPr>
                        <a:t>Very High</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Extreme commitment (about 4-5 hours/day of moderate to high intensity exercise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000" dirty="0" smtClean="0">
                          <a:solidFill>
                            <a:srgbClr val="FFFFFF"/>
                          </a:solidFill>
                        </a:rPr>
                        <a:t>8-12</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gridSpan="3">
                  <a:txBody>
                    <a:bodyPr/>
                    <a:lstStyle/>
                    <a:p>
                      <a:r>
                        <a:rPr lang="en-US" sz="2000" dirty="0" smtClean="0">
                          <a:solidFill>
                            <a:srgbClr val="FFFFFF"/>
                          </a:solidFill>
                        </a:rPr>
                        <a:t>*</a:t>
                      </a:r>
                      <a:r>
                        <a:rPr lang="en-US" sz="2000" baseline="0" dirty="0" smtClean="0">
                          <a:solidFill>
                            <a:srgbClr val="FFFFFF"/>
                          </a:solidFill>
                        </a:rPr>
                        <a:t> Carbohydrate is in gram/kg of athlete’s body weight/day</a:t>
                      </a:r>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sz="2000"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3" name="Title 2"/>
          <p:cNvSpPr>
            <a:spLocks noGrp="1"/>
          </p:cNvSpPr>
          <p:nvPr>
            <p:ph type="title"/>
          </p:nvPr>
        </p:nvSpPr>
        <p:spPr>
          <a:xfrm>
            <a:off x="228600" y="228600"/>
            <a:ext cx="7696200" cy="1143000"/>
          </a:xfrm>
        </p:spPr>
        <p:txBody>
          <a:bodyPr/>
          <a:lstStyle/>
          <a:p>
            <a:r>
              <a:rPr lang="en-US" dirty="0" smtClean="0"/>
              <a:t>Daily Needs for Carbohydrates</a:t>
            </a:r>
            <a:endParaRPr lang="en-US" dirty="0"/>
          </a:p>
        </p:txBody>
      </p:sp>
    </p:spTree>
    <p:extLst>
      <p:ext uri="{BB962C8B-B14F-4D97-AF65-F5344CB8AC3E}">
        <p14:creationId xmlns:p14="http://schemas.microsoft.com/office/powerpoint/2010/main" val="353436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lnSpcReduction="10000"/>
          </a:bodyPr>
          <a:lstStyle/>
          <a:p>
            <a:pPr marL="0" indent="0">
              <a:buNone/>
            </a:pPr>
            <a:r>
              <a:rPr lang="en-US" dirty="0" smtClean="0"/>
              <a:t>Fat is a necessary component of a healthy diet to provide energy, essential fatty acids and to facilitate the absorption of fat-soluble vitamins. </a:t>
            </a:r>
          </a:p>
          <a:p>
            <a:pPr marL="0" indent="0">
              <a:buNone/>
            </a:pPr>
            <a:endParaRPr lang="en-US" dirty="0"/>
          </a:p>
          <a:p>
            <a:pPr marL="0" indent="0">
              <a:buNone/>
            </a:pPr>
            <a:r>
              <a:rPr lang="en-US" dirty="0" smtClean="0"/>
              <a:t>Athletes are recommended to consume the same amount of fat in the diet as the general population- 20-35% of their energy intake. </a:t>
            </a:r>
          </a:p>
          <a:p>
            <a:pPr marL="0" indent="0">
              <a:buNone/>
            </a:pPr>
            <a:endParaRPr lang="en-US" dirty="0"/>
          </a:p>
          <a:p>
            <a:pPr marL="0" indent="0">
              <a:buNone/>
            </a:pPr>
            <a:r>
              <a:rPr lang="en-US" dirty="0" smtClean="0"/>
              <a:t>Athletes who choose to excessively restrict their fat intake in an effort to lose body weight or improve body composition should ensure they are still getting the minimum recommended amount of fat. </a:t>
            </a:r>
          </a:p>
          <a:p>
            <a:pPr marL="0" indent="0">
              <a:buNone/>
            </a:pPr>
            <a:endParaRPr lang="en-US" dirty="0"/>
          </a:p>
          <a:p>
            <a:pPr marL="0" indent="0">
              <a:buNone/>
            </a:pPr>
            <a:r>
              <a:rPr lang="en-US" dirty="0" smtClean="0"/>
              <a:t>Fat intakes below 20% of energy intake will reduce the intake of fat-soluble vitamins and essential fatty acids, especially omega 3’s. </a:t>
            </a:r>
          </a:p>
        </p:txBody>
      </p:sp>
      <p:sp>
        <p:nvSpPr>
          <p:cNvPr id="3" name="Title 2"/>
          <p:cNvSpPr>
            <a:spLocks noGrp="1"/>
          </p:cNvSpPr>
          <p:nvPr>
            <p:ph type="title"/>
          </p:nvPr>
        </p:nvSpPr>
        <p:spPr/>
        <p:txBody>
          <a:bodyPr/>
          <a:lstStyle/>
          <a:p>
            <a:r>
              <a:rPr lang="en-US" dirty="0" smtClean="0"/>
              <a:t>Daily Needs for Lipids</a:t>
            </a:r>
            <a:endParaRPr lang="en-US" dirty="0"/>
          </a:p>
        </p:txBody>
      </p:sp>
    </p:spTree>
    <p:extLst>
      <p:ext uri="{BB962C8B-B14F-4D97-AF65-F5344CB8AC3E}">
        <p14:creationId xmlns:p14="http://schemas.microsoft.com/office/powerpoint/2010/main" val="1969659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1"/>
            <a:ext cx="7467600" cy="2057400"/>
          </a:xfrm>
        </p:spPr>
        <p:txBody>
          <a:bodyPr/>
          <a:lstStyle/>
          <a:p>
            <a:pPr marL="0" indent="0">
              <a:buNone/>
            </a:pPr>
            <a:r>
              <a:rPr lang="en-US" dirty="0" smtClean="0"/>
              <a:t>It is recommended that athletes consume 1.2 to 2.0 g/kg/day of protein in order to support metabolic reactions and to help muscles with maintenance, growth and repair. </a:t>
            </a:r>
          </a:p>
          <a:p>
            <a:pPr marL="0" indent="0">
              <a:buNone/>
            </a:pPr>
            <a:endParaRPr lang="en-US" dirty="0"/>
          </a:p>
          <a:p>
            <a:pPr marL="0" indent="0">
              <a:buNone/>
            </a:pPr>
            <a:r>
              <a:rPr lang="en-US" dirty="0" smtClean="0"/>
              <a:t>High intakes may also be needed for short periods of intense training or when reducing energy intake. </a:t>
            </a:r>
          </a:p>
          <a:p>
            <a:pPr marL="0" indent="0">
              <a:buNone/>
            </a:pPr>
            <a:endParaRPr lang="en-US" dirty="0"/>
          </a:p>
          <a:p>
            <a:pPr mar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dirty="0" smtClean="0"/>
              <a:t>Daily Needs for Proteins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49360351"/>
              </p:ext>
            </p:extLst>
          </p:nvPr>
        </p:nvGraphicFramePr>
        <p:xfrm>
          <a:off x="1295400" y="4114800"/>
          <a:ext cx="6934200" cy="2494280"/>
        </p:xfrm>
        <a:graphic>
          <a:graphicData uri="http://schemas.openxmlformats.org/drawingml/2006/table">
            <a:tbl>
              <a:tblPr firstRow="1" bandRow="1">
                <a:tableStyleId>{5C22544A-7EE6-4342-B048-85BDC9FD1C3A}</a:tableStyleId>
              </a:tblPr>
              <a:tblGrid>
                <a:gridCol w="3467100"/>
                <a:gridCol w="3467100"/>
              </a:tblGrid>
              <a:tr h="370840">
                <a:tc>
                  <a:txBody>
                    <a:bodyPr/>
                    <a:lstStyle/>
                    <a:p>
                      <a:r>
                        <a:rPr lang="en-US" u="sng" dirty="0" smtClean="0">
                          <a:solidFill>
                            <a:srgbClr val="FFFFFF"/>
                          </a:solidFill>
                        </a:rPr>
                        <a:t>Group</a:t>
                      </a:r>
                      <a:endParaRPr lang="en-US" u="sng"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u="sng" dirty="0" smtClean="0">
                          <a:solidFill>
                            <a:srgbClr val="FFFFFF"/>
                          </a:solidFill>
                        </a:rPr>
                        <a:t>Protein Intake </a:t>
                      </a:r>
                      <a:r>
                        <a:rPr lang="en-US" dirty="0" smtClean="0">
                          <a:solidFill>
                            <a:srgbClr val="FFFFFF"/>
                          </a:solidFill>
                        </a:rPr>
                        <a:t>(g/kg body weight)</a:t>
                      </a:r>
                      <a:endParaRPr lang="en-US" dirty="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Most</a:t>
                      </a:r>
                      <a:r>
                        <a:rPr lang="en-US" baseline="0" dirty="0" smtClean="0">
                          <a:solidFill>
                            <a:srgbClr val="FFFFFF"/>
                          </a:solidFill>
                        </a:rPr>
                        <a:t> adults</a:t>
                      </a:r>
                      <a:endParaRPr lang="en-US"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0.8</a:t>
                      </a:r>
                      <a:endParaRPr lang="en-US"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Endurance athletes</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1.2-1.4</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Vegetarian endurance</a:t>
                      </a:r>
                      <a:r>
                        <a:rPr lang="en-US" baseline="0" dirty="0" smtClean="0">
                          <a:solidFill>
                            <a:srgbClr val="FFFFFF"/>
                          </a:solidFill>
                        </a:rPr>
                        <a:t> athletes</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1.3-1.5</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Strength athletes</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1.6-1.7</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en-US" dirty="0" smtClean="0">
                          <a:solidFill>
                            <a:srgbClr val="FFFFFF"/>
                          </a:solidFill>
                        </a:rPr>
                        <a:t>Vegetarian strength athletes</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solidFill>
                            <a:srgbClr val="FFFFFF"/>
                          </a:solidFill>
                        </a:rPr>
                        <a:t>1.7-1.8</a:t>
                      </a:r>
                      <a:endParaRPr lang="en-US"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4122385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Nutrition Applications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75418417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Strength athletes should consume 1.2 to 1.4 g/kg/day of protein.</a:t>
            </a:r>
            <a:endParaRPr lang="en-US" dirty="0"/>
          </a:p>
        </p:txBody>
      </p:sp>
    </p:spTree>
    <p:extLst>
      <p:ext uri="{BB962C8B-B14F-4D97-AF65-F5344CB8AC3E}">
        <p14:creationId xmlns:p14="http://schemas.microsoft.com/office/powerpoint/2010/main" val="327302273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nutrition facts label’s Daily Value is based on a 2,000 kilocalorie diet.</a:t>
            </a:r>
            <a:endParaRPr lang="en-US" dirty="0"/>
          </a:p>
        </p:txBody>
      </p:sp>
    </p:spTree>
    <p:extLst>
      <p:ext uri="{BB962C8B-B14F-4D97-AF65-F5344CB8AC3E}">
        <p14:creationId xmlns:p14="http://schemas.microsoft.com/office/powerpoint/2010/main" val="315649133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___ is the value set to meet the needs of the vast majority (97-98%) of the target healthy population.</a:t>
            </a:r>
            <a:r>
              <a:rPr lang="en-US" i="0" dirty="0" smtClean="0"/>
              <a:t/>
            </a:r>
            <a:br>
              <a:rPr lang="en-US" i="0" dirty="0" smtClean="0"/>
            </a:br>
            <a:r>
              <a:rPr lang="en-US" i="0" dirty="0" smtClean="0"/>
              <a:t/>
            </a:r>
            <a:br>
              <a:rPr lang="en-US" i="0" dirty="0" smtClean="0"/>
            </a:br>
            <a:r>
              <a:rPr lang="en-US" i="0" dirty="0" smtClean="0"/>
              <a:t>A. Estimated Average Requirements</a:t>
            </a:r>
            <a:br>
              <a:rPr lang="en-US" i="0" dirty="0" smtClean="0"/>
            </a:br>
            <a:r>
              <a:rPr lang="en-US" i="0" dirty="0" smtClean="0"/>
              <a:t>B. Recommended Daily Allowances</a:t>
            </a:r>
            <a:br>
              <a:rPr lang="en-US" i="0" dirty="0" smtClean="0"/>
            </a:br>
            <a:r>
              <a:rPr lang="en-US" i="0" dirty="0" smtClean="0"/>
              <a:t>C. Adequate Intake</a:t>
            </a:r>
            <a:br>
              <a:rPr lang="en-US" i="0" dirty="0" smtClean="0"/>
            </a:br>
            <a:r>
              <a:rPr lang="en-US" i="0" dirty="0" smtClean="0"/>
              <a:t>D. Tolerable Upper Intake Levels</a:t>
            </a:r>
            <a:endParaRPr lang="en-US" i="0" dirty="0"/>
          </a:p>
        </p:txBody>
      </p:sp>
      <p:sp>
        <p:nvSpPr>
          <p:cNvPr id="6" name="Text Placeholder 2"/>
          <p:cNvSpPr>
            <a:spLocks noGrp="1"/>
          </p:cNvSpPr>
          <p:nvPr>
            <p:ph type="body" sz="quarter" idx="14"/>
          </p:nvPr>
        </p:nvSpPr>
        <p:spPr>
          <a:xfrm>
            <a:off x="3505200" y="4495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B</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171126532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Daily Reference Intakes are not minimum or maximum nutritional requirements.</a:t>
            </a:r>
            <a:endParaRPr lang="en-US" dirty="0"/>
          </a:p>
        </p:txBody>
      </p:sp>
    </p:spTree>
    <p:extLst>
      <p:ext uri="{BB962C8B-B14F-4D97-AF65-F5344CB8AC3E}">
        <p14:creationId xmlns:p14="http://schemas.microsoft.com/office/powerpoint/2010/main" val="159090800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Athletes need to consume more fats than non-athletes.</a:t>
            </a:r>
            <a:endParaRPr lang="en-US" dirty="0"/>
          </a:p>
        </p:txBody>
      </p:sp>
    </p:spTree>
    <p:extLst>
      <p:ext uri="{BB962C8B-B14F-4D97-AF65-F5344CB8AC3E}">
        <p14:creationId xmlns:p14="http://schemas.microsoft.com/office/powerpoint/2010/main" val="3026035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Nutrition Applications: </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Nutrition </a:t>
            </a:r>
            <a:r>
              <a:rPr lang="en-US" sz="3200" smtClean="0">
                <a:gradFill flip="none" rotWithShape="1">
                  <a:gsLst>
                    <a:gs pos="50000">
                      <a:srgbClr val="FF6600"/>
                    </a:gs>
                    <a:gs pos="100000">
                      <a:schemeClr val="accent4">
                        <a:lumMod val="60000"/>
                        <a:lumOff val="40000"/>
                      </a:schemeClr>
                    </a:gs>
                  </a:gsLst>
                  <a:lin ang="16080000" scaled="0"/>
                  <a:tileRect/>
                </a:gradFill>
                <a:effectLst/>
              </a:rPr>
              <a:t>Lesson #2</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98214767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457200"/>
            <a:ext cx="7696200" cy="1143000"/>
          </a:xfrm>
        </p:spPr>
        <p:txBody>
          <a:bodyPr/>
          <a:lstStyle/>
          <a:p>
            <a:r>
              <a:rPr lang="en-US" dirty="0" smtClean="0"/>
              <a:t>References</a:t>
            </a:r>
            <a:endParaRPr lang="en-US" dirty="0"/>
          </a:p>
        </p:txBody>
      </p:sp>
      <p:sp>
        <p:nvSpPr>
          <p:cNvPr id="7" name="Content Placeholder 6"/>
          <p:cNvSpPr>
            <a:spLocks noGrp="1"/>
          </p:cNvSpPr>
          <p:nvPr>
            <p:ph idx="1"/>
          </p:nvPr>
        </p:nvSpPr>
        <p:spPr>
          <a:xfrm>
            <a:off x="762000" y="1981200"/>
            <a:ext cx="7467600" cy="1323439"/>
          </a:xfrm>
          <a:prstGeom prst="rect">
            <a:avLst/>
          </a:prstGeom>
        </p:spPr>
        <p:txBody>
          <a:bodyPr wrap="square">
            <a:spAutoFit/>
          </a:bodyPr>
          <a:lstStyle/>
          <a:p>
            <a:pPr marL="0" indent="0">
              <a:buNone/>
            </a:pPr>
            <a:r>
              <a:rPr lang="en-US" dirty="0" err="1"/>
              <a:t>Titchenal</a:t>
            </a:r>
            <a:r>
              <a:rPr lang="en-US" dirty="0"/>
              <a:t>, A., Calabrese, A., </a:t>
            </a:r>
            <a:r>
              <a:rPr lang="en-US" dirty="0" err="1"/>
              <a:t>Gibby</a:t>
            </a:r>
            <a:r>
              <a:rPr lang="en-US" dirty="0"/>
              <a:t>, C., </a:t>
            </a:r>
            <a:r>
              <a:rPr lang="en-US" dirty="0" err="1"/>
              <a:t>Fialkowski</a:t>
            </a:r>
            <a:r>
              <a:rPr lang="en-US" dirty="0"/>
              <a:t> Revilla, M. and </a:t>
            </a:r>
            <a:r>
              <a:rPr lang="en-US" dirty="0" err="1"/>
              <a:t>Meinke</a:t>
            </a:r>
            <a:r>
              <a:rPr lang="en-US" dirty="0"/>
              <a:t>, W., 2018. Human Nutrition. [</a:t>
            </a:r>
            <a:r>
              <a:rPr lang="en-US" dirty="0" err="1"/>
              <a:t>ebook</a:t>
            </a:r>
            <a:r>
              <a:rPr lang="en-US" dirty="0"/>
              <a:t>] </a:t>
            </a:r>
            <a:r>
              <a:rPr lang="en-US" dirty="0" err="1"/>
              <a:t>PrinceXML</a:t>
            </a:r>
            <a:r>
              <a:rPr lang="en-US" dirty="0"/>
              <a:t>, pp.3-23; 423-457; 543-567. Available at: &lt;http://</a:t>
            </a:r>
            <a:r>
              <a:rPr lang="en-US" dirty="0" err="1"/>
              <a:t>pressbooks.oer.hawaii.edu</a:t>
            </a:r>
            <a:r>
              <a:rPr lang="en-US" dirty="0"/>
              <a:t>/</a:t>
            </a:r>
            <a:r>
              <a:rPr lang="en-US" dirty="0" err="1"/>
              <a:t>humannutrition</a:t>
            </a:r>
            <a:r>
              <a:rPr lang="en-US" dirty="0"/>
              <a:t>/&gt;.</a:t>
            </a:r>
          </a:p>
        </p:txBody>
      </p:sp>
    </p:spTree>
    <p:extLst>
      <p:ext uri="{BB962C8B-B14F-4D97-AF65-F5344CB8AC3E}">
        <p14:creationId xmlns:p14="http://schemas.microsoft.com/office/powerpoint/2010/main" val="23305498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1774</Words>
  <Application>Microsoft Macintosh PowerPoint</Application>
  <PresentationFormat>On-screen Show (4:3)</PresentationFormat>
  <Paragraphs>241</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Quiz Show</vt:lpstr>
      <vt:lpstr>Nutrition Applications Nutrition Lesson #2</vt:lpstr>
      <vt:lpstr>Overview</vt:lpstr>
      <vt:lpstr>Goals of Lesson</vt:lpstr>
      <vt:lpstr>Units of Measure</vt:lpstr>
      <vt:lpstr>PowerPoint Presentation</vt:lpstr>
      <vt:lpstr>Understanding Daily Reference Intakes</vt:lpstr>
      <vt:lpstr>Estimated Average Requirements</vt:lpstr>
      <vt:lpstr>Recommended Daily Allowances</vt:lpstr>
      <vt:lpstr>Requirement vs. Recommendation</vt:lpstr>
      <vt:lpstr>Adequate Intake</vt:lpstr>
      <vt:lpstr>Tolerable Upper Intake Levels</vt:lpstr>
      <vt:lpstr>Reading a Nutrition Label</vt:lpstr>
      <vt:lpstr>PowerPoint Presentation</vt:lpstr>
      <vt:lpstr>Daily Values for Non-Athletes</vt:lpstr>
      <vt:lpstr>PowerPoint Presentation</vt:lpstr>
      <vt:lpstr>PowerPoint Presentation</vt:lpstr>
      <vt:lpstr>Nutritional Needs of Athletes</vt:lpstr>
      <vt:lpstr>Daily Needs for Carbohydrates</vt:lpstr>
      <vt:lpstr>Daily Needs for Lipids</vt:lpstr>
      <vt:lpstr>Daily Needs for Proteins</vt:lpstr>
      <vt:lpstr>Nutrition Applications Review Q &amp; A</vt:lpstr>
      <vt:lpstr>Strength athletes should consume 1.2 to 1.4 g/kg/day of protein.</vt:lpstr>
      <vt:lpstr>The nutrition facts label’s Daily Value is based on a 2,000 kilocalorie diet.</vt:lpstr>
      <vt:lpstr>___ is the value set to meet the needs of the vast majority (97-98%) of the target healthy population.  A. Estimated Average Requirements B. Recommended Daily Allowances C. Adequate Intake D. Tolerable Upper Intake Levels</vt:lpstr>
      <vt:lpstr>Daily Reference Intakes are not minimum or maximum nutritional requirements.</vt:lpstr>
      <vt:lpstr>Athletes need to consume more fats than non-athletes.</vt:lpstr>
      <vt:lpstr>You Have Completed Nutrition Applications:  Nutrition Lesson #2</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2020-06-23T11:08:51Z</dcterms:modified>
</cp:coreProperties>
</file>