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8"/>
  </p:notesMasterIdLst>
  <p:handoutMasterIdLst>
    <p:handoutMasterId r:id="rId29"/>
  </p:handoutMasterIdLst>
  <p:sldIdLst>
    <p:sldId id="273" r:id="rId2"/>
    <p:sldId id="274" r:id="rId3"/>
    <p:sldId id="295" r:id="rId4"/>
    <p:sldId id="297" r:id="rId5"/>
    <p:sldId id="298" r:id="rId6"/>
    <p:sldId id="299" r:id="rId7"/>
    <p:sldId id="300" r:id="rId8"/>
    <p:sldId id="301" r:id="rId9"/>
    <p:sldId id="302" r:id="rId10"/>
    <p:sldId id="303" r:id="rId11"/>
    <p:sldId id="304" r:id="rId12"/>
    <p:sldId id="319" r:id="rId13"/>
    <p:sldId id="305" r:id="rId14"/>
    <p:sldId id="306" r:id="rId15"/>
    <p:sldId id="307" r:id="rId16"/>
    <p:sldId id="308" r:id="rId17"/>
    <p:sldId id="309" r:id="rId18"/>
    <p:sldId id="321" r:id="rId19"/>
    <p:sldId id="310" r:id="rId20"/>
    <p:sldId id="296" r:id="rId21"/>
    <p:sldId id="311" r:id="rId22"/>
    <p:sldId id="314" r:id="rId23"/>
    <p:sldId id="312" r:id="rId24"/>
    <p:sldId id="315" r:id="rId25"/>
    <p:sldId id="316" r:id="rId26"/>
    <p:sldId id="317" r:id="rId27"/>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varScale="1">
        <p:scale>
          <a:sx n="61" d="100"/>
          <a:sy n="61" d="100"/>
        </p:scale>
        <p:origin x="-104" y="-168"/>
      </p:cViewPr>
      <p:guideLst>
        <p:guide orient="horz" pos="2160"/>
        <p:guide pos="2880"/>
      </p:guideLst>
    </p:cSldViewPr>
  </p:slideViewPr>
  <p:outlineViewPr>
    <p:cViewPr>
      <p:scale>
        <a:sx n="33" d="100"/>
        <a:sy n="33" d="100"/>
      </p:scale>
      <p:origin x="0" y="449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6/8/20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6/8/20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6/8/20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About Credit</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#3</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In today’s world, credit is integrated into everyday life. From renting a car to reserving an airline ticket or hotel room, credit cards have become a necessary convenience. However, using credit wisely is critical to building a solid credit history and maintaining fiscal fitness. While most students have a general idea about the advantages and disadvantages of credit, this lesson provides an opportunity to discuss these issues in more detail. </a:t>
            </a:r>
          </a:p>
          <a:p>
            <a:pPr marL="0" indent="0">
              <a:buNone/>
            </a:pPr>
            <a:endParaRPr lang="en-US" dirty="0"/>
          </a:p>
          <a:p>
            <a:pPr marL="0" indent="0">
              <a:buNone/>
            </a:pPr>
            <a:r>
              <a:rPr lang="en-US" dirty="0" smtClean="0"/>
              <a:t>Young people and others commonly wonder how to establish credit. In this chapter, students will learn about creditworthiness factors of character, capital, ad capacity in order to help them gain an understanding of how to start and maintain a credit record.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Provide an awareness and understanding of what credit is and the rights and responsibilities of using </a:t>
            </a:r>
            <a:r>
              <a:rPr lang="en-US" dirty="0" smtClean="0"/>
              <a:t>credit</a:t>
            </a:r>
            <a:endParaRPr lang="en-US" dirty="0"/>
          </a:p>
        </p:txBody>
      </p:sp>
      <p:sp>
        <p:nvSpPr>
          <p:cNvPr id="3" name="Title 2"/>
          <p:cNvSpPr>
            <a:spLocks noGrp="1"/>
          </p:cNvSpPr>
          <p:nvPr>
            <p:ph type="title"/>
          </p:nvPr>
        </p:nvSpPr>
        <p:spPr/>
        <p:txBody>
          <a:bodyPr/>
          <a:lstStyle/>
          <a:p>
            <a:r>
              <a:rPr lang="en-US" dirty="0" smtClean="0"/>
              <a:t>Goal of Lesson</a:t>
            </a:r>
            <a:endParaRPr lang="en-US" dirty="0"/>
          </a:p>
        </p:txBody>
      </p:sp>
    </p:spTree>
    <p:extLst>
      <p:ext uri="{BB962C8B-B14F-4D97-AF65-F5344CB8AC3E}">
        <p14:creationId xmlns:p14="http://schemas.microsoft.com/office/powerpoint/2010/main" val="11835263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Definition- a personal debt taken on to purchase goods and services. </a:t>
            </a:r>
          </a:p>
          <a:p>
            <a:pPr marL="0" indent="0">
              <a:buNone/>
            </a:pPr>
            <a:endParaRPr lang="en-US" dirty="0"/>
          </a:p>
          <a:p>
            <a:pPr marL="0" indent="0">
              <a:buNone/>
            </a:pPr>
            <a:r>
              <a:rPr lang="en-US" dirty="0" smtClean="0"/>
              <a:t>Credit is part of your financial power. It helps you to get the things you need now, like a loan for a car or credit card, based on your promise to pay later. Working to improve your credit helps ensure you’ll qualify for loans when you need them.</a:t>
            </a:r>
            <a:endParaRPr lang="en-US" dirty="0"/>
          </a:p>
        </p:txBody>
      </p:sp>
      <p:sp>
        <p:nvSpPr>
          <p:cNvPr id="3" name="Title 2"/>
          <p:cNvSpPr>
            <a:spLocks noGrp="1"/>
          </p:cNvSpPr>
          <p:nvPr>
            <p:ph type="title"/>
          </p:nvPr>
        </p:nvSpPr>
        <p:spPr/>
        <p:txBody>
          <a:bodyPr/>
          <a:lstStyle/>
          <a:p>
            <a:r>
              <a:rPr lang="en-US" dirty="0" smtClean="0"/>
              <a:t>What is Consumer Credit?</a:t>
            </a:r>
            <a:endParaRPr lang="en-US" dirty="0"/>
          </a:p>
        </p:txBody>
      </p:sp>
    </p:spTree>
    <p:extLst>
      <p:ext uri="{BB962C8B-B14F-4D97-AF65-F5344CB8AC3E}">
        <p14:creationId xmlns:p14="http://schemas.microsoft.com/office/powerpoint/2010/main" val="355621221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Establish a credit history</a:t>
            </a:r>
          </a:p>
          <a:p>
            <a:pPr marL="457200" indent="-457200">
              <a:buFont typeface="+mj-lt"/>
              <a:buAutoNum type="arabicPeriod"/>
            </a:pPr>
            <a:r>
              <a:rPr lang="en-US" dirty="0" smtClean="0"/>
              <a:t>Advantages of having credit</a:t>
            </a:r>
          </a:p>
          <a:p>
            <a:pPr marL="857250" lvl="1" indent="-457200"/>
            <a:r>
              <a:rPr lang="en-US" dirty="0"/>
              <a:t>Buying needed or wanted services and goods using anticipated future income</a:t>
            </a:r>
          </a:p>
          <a:p>
            <a:pPr marL="857250" lvl="1" indent="-457200"/>
            <a:r>
              <a:rPr lang="en-US" dirty="0"/>
              <a:t>Having a record of purchases</a:t>
            </a:r>
          </a:p>
          <a:p>
            <a:pPr marL="857250" lvl="1" indent="-457200"/>
            <a:r>
              <a:rPr lang="en-US" dirty="0"/>
              <a:t>Consolidating bills</a:t>
            </a:r>
          </a:p>
          <a:p>
            <a:pPr marL="457200" indent="-457200">
              <a:buFont typeface="+mj-lt"/>
              <a:buAutoNum type="arabicPeriod"/>
            </a:pPr>
            <a:r>
              <a:rPr lang="en-US" dirty="0" smtClean="0"/>
              <a:t>Disadvantages of having credit</a:t>
            </a:r>
          </a:p>
          <a:p>
            <a:pPr marL="857250" lvl="1" indent="-457200"/>
            <a:r>
              <a:rPr lang="en-US" dirty="0" smtClean="0"/>
              <a:t>Interest payments (higher cost of items)</a:t>
            </a:r>
          </a:p>
          <a:p>
            <a:pPr marL="857250" lvl="1" indent="-457200"/>
            <a:r>
              <a:rPr lang="en-US" dirty="0" smtClean="0"/>
              <a:t>Overspending becomes too easy</a:t>
            </a:r>
          </a:p>
          <a:p>
            <a:pPr marL="857250" lvl="1" indent="-457200"/>
            <a:r>
              <a:rPr lang="en-US" dirty="0" smtClean="0"/>
              <a:t>Financial trouble may arise if card is not managed properly</a:t>
            </a:r>
          </a:p>
        </p:txBody>
      </p:sp>
      <p:sp>
        <p:nvSpPr>
          <p:cNvPr id="3" name="Title 2"/>
          <p:cNvSpPr>
            <a:spLocks noGrp="1"/>
          </p:cNvSpPr>
          <p:nvPr>
            <p:ph type="title"/>
          </p:nvPr>
        </p:nvSpPr>
        <p:spPr/>
        <p:txBody>
          <a:bodyPr/>
          <a:lstStyle/>
          <a:p>
            <a:r>
              <a:rPr lang="en-US" dirty="0" smtClean="0"/>
              <a:t>Why Get Credit?</a:t>
            </a:r>
            <a:endParaRPr lang="en-US" dirty="0"/>
          </a:p>
        </p:txBody>
      </p:sp>
    </p:spTree>
    <p:extLst>
      <p:ext uri="{BB962C8B-B14F-4D97-AF65-F5344CB8AC3E}">
        <p14:creationId xmlns:p14="http://schemas.microsoft.com/office/powerpoint/2010/main" val="61839206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To make money</a:t>
            </a:r>
          </a:p>
          <a:p>
            <a:pPr marL="457200" indent="-457200">
              <a:buFont typeface="+mj-lt"/>
              <a:buAutoNum type="arabicPeriod"/>
            </a:pPr>
            <a:r>
              <a:rPr lang="en-US" dirty="0" smtClean="0"/>
              <a:t>To offer service to customers</a:t>
            </a:r>
            <a:endParaRPr lang="en-US" dirty="0"/>
          </a:p>
        </p:txBody>
      </p:sp>
      <p:sp>
        <p:nvSpPr>
          <p:cNvPr id="3" name="Title 2"/>
          <p:cNvSpPr>
            <a:spLocks noGrp="1"/>
          </p:cNvSpPr>
          <p:nvPr>
            <p:ph type="title"/>
          </p:nvPr>
        </p:nvSpPr>
        <p:spPr/>
        <p:txBody>
          <a:bodyPr/>
          <a:lstStyle/>
          <a:p>
            <a:r>
              <a:rPr lang="en-US" dirty="0" smtClean="0"/>
              <a:t>Why Banks Issue Credit</a:t>
            </a:r>
            <a:endParaRPr lang="en-US" dirty="0"/>
          </a:p>
        </p:txBody>
      </p:sp>
    </p:spTree>
    <p:extLst>
      <p:ext uri="{BB962C8B-B14F-4D97-AF65-F5344CB8AC3E}">
        <p14:creationId xmlns:p14="http://schemas.microsoft.com/office/powerpoint/2010/main" val="379365706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Character</a:t>
            </a:r>
          </a:p>
          <a:p>
            <a:pPr lvl="1"/>
            <a:r>
              <a:rPr lang="en-US" dirty="0" smtClean="0"/>
              <a:t>What it is: a lender’s opinion of a borrower’s general trustworthiness, credibility, and personality.</a:t>
            </a:r>
          </a:p>
          <a:p>
            <a:pPr lvl="1"/>
            <a:r>
              <a:rPr lang="en-US" dirty="0" smtClean="0"/>
              <a:t>Why it matters: banks want to lend to people who are responsible and keep commitments.</a:t>
            </a:r>
          </a:p>
          <a:p>
            <a:pPr lvl="1"/>
            <a:r>
              <a:rPr lang="en-US" dirty="0" smtClean="0"/>
              <a:t>How it’s assessed: from your work experience, credit history, credentials, references, reputation and interaction with lenders.</a:t>
            </a:r>
          </a:p>
          <a:p>
            <a:pPr lvl="1"/>
            <a:r>
              <a:rPr lang="en-US" dirty="0" smtClean="0"/>
              <a:t>How to master it: build a relationship with a local or community bank. Make yourself someone they want to lend to.</a:t>
            </a:r>
          </a:p>
        </p:txBody>
      </p:sp>
      <p:sp>
        <p:nvSpPr>
          <p:cNvPr id="3" name="Title 2"/>
          <p:cNvSpPr>
            <a:spLocks noGrp="1"/>
          </p:cNvSpPr>
          <p:nvPr>
            <p:ph type="title"/>
          </p:nvPr>
        </p:nvSpPr>
        <p:spPr/>
        <p:txBody>
          <a:bodyPr/>
          <a:lstStyle/>
          <a:p>
            <a:r>
              <a:rPr lang="en-US" dirty="0" smtClean="0"/>
              <a:t>Creditworthiness</a:t>
            </a:r>
            <a:endParaRPr lang="en-US" dirty="0"/>
          </a:p>
        </p:txBody>
      </p:sp>
    </p:spTree>
    <p:extLst>
      <p:ext uri="{BB962C8B-B14F-4D97-AF65-F5344CB8AC3E}">
        <p14:creationId xmlns:p14="http://schemas.microsoft.com/office/powerpoint/2010/main" val="27892338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71600"/>
            <a:ext cx="7467600" cy="4221163"/>
          </a:xfrm>
        </p:spPr>
        <p:txBody>
          <a:bodyPr/>
          <a:lstStyle/>
          <a:p>
            <a:pPr marL="457200" indent="-457200">
              <a:buAutoNum type="arabicPeriod" startAt="2"/>
            </a:pPr>
            <a:r>
              <a:rPr lang="en-US" dirty="0" smtClean="0"/>
              <a:t>Capacity/Cash flow</a:t>
            </a:r>
          </a:p>
          <a:p>
            <a:pPr lvl="1"/>
            <a:r>
              <a:rPr lang="en-US" dirty="0" smtClean="0"/>
              <a:t>What it is: your ability to repay the loan.</a:t>
            </a:r>
          </a:p>
          <a:p>
            <a:pPr lvl="1"/>
            <a:r>
              <a:rPr lang="en-US" dirty="0" smtClean="0"/>
              <a:t>Why it matters: lenders want to be assured that you earn or have enough cash flow to repay the loan in full.</a:t>
            </a:r>
          </a:p>
          <a:p>
            <a:pPr lvl="1"/>
            <a:r>
              <a:rPr lang="en-US" dirty="0" smtClean="0"/>
              <a:t>How it’s assessed: from financial metrics and benchmarks (debt and liquidity ratios, cash flow statements), credit score, borrowing and repayment history.</a:t>
            </a:r>
          </a:p>
          <a:p>
            <a:pPr lvl="1"/>
            <a:r>
              <a:rPr lang="en-US" dirty="0" smtClean="0"/>
              <a:t>How to master it: calculate your cash flow to understand your starting point before heading to the bank.</a:t>
            </a:r>
            <a:endParaRPr lang="en-US" dirty="0"/>
          </a:p>
        </p:txBody>
      </p:sp>
    </p:spTree>
    <p:extLst>
      <p:ext uri="{BB962C8B-B14F-4D97-AF65-F5344CB8AC3E}">
        <p14:creationId xmlns:p14="http://schemas.microsoft.com/office/powerpoint/2010/main" val="202808143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838200"/>
            <a:ext cx="7467600" cy="5105400"/>
          </a:xfrm>
        </p:spPr>
        <p:txBody>
          <a:bodyPr>
            <a:normAutofit lnSpcReduction="10000"/>
          </a:bodyPr>
          <a:lstStyle/>
          <a:p>
            <a:pPr marL="457200" indent="-457200">
              <a:buAutoNum type="arabicPeriod" startAt="3"/>
            </a:pPr>
            <a:r>
              <a:rPr lang="en-US" dirty="0" smtClean="0"/>
              <a:t>Capital</a:t>
            </a:r>
          </a:p>
          <a:p>
            <a:pPr lvl="1"/>
            <a:r>
              <a:rPr lang="en-US" dirty="0" smtClean="0"/>
              <a:t>What it is: the amount of money invested or that you have already</a:t>
            </a:r>
          </a:p>
          <a:p>
            <a:pPr lvl="1"/>
            <a:r>
              <a:rPr lang="en-US" dirty="0" smtClean="0"/>
              <a:t>Why it matters: banks are more willing to lend to people who already have money</a:t>
            </a:r>
          </a:p>
          <a:p>
            <a:pPr lvl="1"/>
            <a:r>
              <a:rPr lang="en-US" dirty="0" smtClean="0"/>
              <a:t>How it’s assessed: from the amount of money in the bank</a:t>
            </a:r>
          </a:p>
          <a:p>
            <a:pPr lvl="1"/>
            <a:r>
              <a:rPr lang="en-US" dirty="0" smtClean="0"/>
              <a:t>How to master it: if you have no savings, start accruing a small amount every month to set aside and save. Over time this will become your capital.</a:t>
            </a:r>
          </a:p>
          <a:p>
            <a:pPr marL="457200" indent="-457200">
              <a:buFont typeface="+mj-lt"/>
              <a:buAutoNum type="arabicPeriod" startAt="4"/>
            </a:pPr>
            <a:r>
              <a:rPr lang="en-US" dirty="0"/>
              <a:t>Collateral</a:t>
            </a:r>
          </a:p>
          <a:p>
            <a:pPr marL="857250" lvl="1" indent="-457200"/>
            <a:r>
              <a:rPr lang="en-US" dirty="0"/>
              <a:t>What it is: assets that can be leveraged against the debt?</a:t>
            </a:r>
          </a:p>
          <a:p>
            <a:pPr marL="457200" indent="-457200">
              <a:buFont typeface="+mj-lt"/>
              <a:buAutoNum type="arabicPeriod" startAt="4"/>
            </a:pPr>
            <a:r>
              <a:rPr lang="en-US" dirty="0"/>
              <a:t>Conditions</a:t>
            </a:r>
          </a:p>
          <a:p>
            <a:pPr marL="857250" lvl="1" indent="-457200"/>
            <a:r>
              <a:rPr lang="en-US" dirty="0"/>
              <a:t>What it is: issues that could affect your ability to repay, like having regular employment or a recession</a:t>
            </a:r>
          </a:p>
          <a:p>
            <a:pPr marL="457200" lvl="1" indent="0">
              <a:buNone/>
            </a:pPr>
            <a:endParaRPr lang="en-US" dirty="0"/>
          </a:p>
        </p:txBody>
      </p:sp>
    </p:spTree>
    <p:extLst>
      <p:ext uri="{BB962C8B-B14F-4D97-AF65-F5344CB8AC3E}">
        <p14:creationId xmlns:p14="http://schemas.microsoft.com/office/powerpoint/2010/main" val="19298180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Not to run up more debt than you can comfortably repay</a:t>
            </a:r>
          </a:p>
          <a:p>
            <a:pPr marL="457200" indent="-457200">
              <a:buFont typeface="+mj-lt"/>
              <a:buAutoNum type="arabicPeriod"/>
            </a:pPr>
            <a:r>
              <a:rPr lang="en-US" dirty="0" smtClean="0"/>
              <a:t>Not to exceed the credit limit established by your creditor</a:t>
            </a:r>
          </a:p>
          <a:p>
            <a:pPr marL="457200" indent="-457200">
              <a:buFont typeface="+mj-lt"/>
              <a:buAutoNum type="arabicPeriod"/>
            </a:pPr>
            <a:r>
              <a:rPr lang="en-US" dirty="0" smtClean="0"/>
              <a:t>Not to re-sell merchandise before completely paying the creditor, if the creditor has retained the title or has a lien against it</a:t>
            </a:r>
          </a:p>
          <a:p>
            <a:pPr marL="457200" indent="-457200">
              <a:buFont typeface="+mj-lt"/>
              <a:buAutoNum type="arabicPeriod"/>
            </a:pPr>
            <a:r>
              <a:rPr lang="en-US" dirty="0" smtClean="0"/>
              <a:t>To notify the creditor immediately if your credit card is lost or stolen</a:t>
            </a:r>
            <a:endParaRPr lang="en-US" dirty="0"/>
          </a:p>
        </p:txBody>
      </p:sp>
      <p:sp>
        <p:nvSpPr>
          <p:cNvPr id="3" name="Title 2"/>
          <p:cNvSpPr>
            <a:spLocks noGrp="1"/>
          </p:cNvSpPr>
          <p:nvPr>
            <p:ph type="title"/>
          </p:nvPr>
        </p:nvSpPr>
        <p:spPr/>
        <p:txBody>
          <a:bodyPr/>
          <a:lstStyle/>
          <a:p>
            <a:r>
              <a:rPr lang="en-US" dirty="0" smtClean="0"/>
              <a:t>Your Responsibilities</a:t>
            </a:r>
            <a:endParaRPr lang="en-US" dirty="0"/>
          </a:p>
        </p:txBody>
      </p:sp>
    </p:spTree>
    <p:extLst>
      <p:ext uri="{BB962C8B-B14F-4D97-AF65-F5344CB8AC3E}">
        <p14:creationId xmlns:p14="http://schemas.microsoft.com/office/powerpoint/2010/main" val="383399056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r>
              <a:rPr lang="en-US" dirty="0" smtClean="0"/>
              <a:t>Truth in Lending Act (1968)</a:t>
            </a:r>
          </a:p>
          <a:p>
            <a:pPr marL="0" indent="0">
              <a:buNone/>
            </a:pPr>
            <a:r>
              <a:rPr lang="en-US" dirty="0"/>
              <a:t>	</a:t>
            </a:r>
            <a:r>
              <a:rPr lang="en-US" dirty="0" smtClean="0"/>
              <a:t>Ensures consumers are fully informed about cost and 	conditions of borrowing.</a:t>
            </a:r>
          </a:p>
          <a:p>
            <a:r>
              <a:rPr lang="en-US" dirty="0" smtClean="0"/>
              <a:t>Fair Credit Reporting Act (1970)</a:t>
            </a:r>
          </a:p>
          <a:p>
            <a:pPr marL="0" indent="0">
              <a:buNone/>
            </a:pPr>
            <a:r>
              <a:rPr lang="en-US" dirty="0"/>
              <a:t>	</a:t>
            </a:r>
            <a:r>
              <a:rPr lang="en-US" dirty="0" smtClean="0"/>
              <a:t>Protects the privacy and accuracy of information in a 	credit check.</a:t>
            </a:r>
          </a:p>
          <a:p>
            <a:r>
              <a:rPr lang="en-US" dirty="0" smtClean="0"/>
              <a:t>Equal Opportunity Act (1974)</a:t>
            </a:r>
          </a:p>
          <a:p>
            <a:pPr marL="0" indent="0">
              <a:buNone/>
            </a:pPr>
            <a:r>
              <a:rPr lang="en-US" dirty="0"/>
              <a:t>	</a:t>
            </a:r>
            <a:r>
              <a:rPr lang="en-US" dirty="0" smtClean="0"/>
              <a:t>Prohibits discrimination in giving credit on the basis of 	sex, race, color, religion, national origin, marital 	status, age, or receipt of public assistance.</a:t>
            </a:r>
          </a:p>
          <a:p>
            <a:r>
              <a:rPr lang="en-US" dirty="0" smtClean="0"/>
              <a:t>Fair Credit Billing Act (1974)</a:t>
            </a:r>
          </a:p>
          <a:p>
            <a:pPr marL="0" indent="0">
              <a:buNone/>
            </a:pPr>
            <a:r>
              <a:rPr lang="en-US" dirty="0"/>
              <a:t>	</a:t>
            </a:r>
            <a:r>
              <a:rPr lang="en-US" dirty="0" smtClean="0"/>
              <a:t>Sets up a procedure for the quick correction of mistakes that 	appear on consumer credit accounts.</a:t>
            </a:r>
          </a:p>
        </p:txBody>
      </p:sp>
      <p:sp>
        <p:nvSpPr>
          <p:cNvPr id="3" name="Title 2"/>
          <p:cNvSpPr>
            <a:spLocks noGrp="1"/>
          </p:cNvSpPr>
          <p:nvPr>
            <p:ph type="title"/>
          </p:nvPr>
        </p:nvSpPr>
        <p:spPr/>
        <p:txBody>
          <a:bodyPr/>
          <a:lstStyle/>
          <a:p>
            <a:r>
              <a:rPr lang="en-US" dirty="0" smtClean="0"/>
              <a:t>Your Rights</a:t>
            </a:r>
            <a:endParaRPr lang="en-US" dirty="0"/>
          </a:p>
        </p:txBody>
      </p:sp>
    </p:spTree>
    <p:extLst>
      <p:ext uri="{BB962C8B-B14F-4D97-AF65-F5344CB8AC3E}">
        <p14:creationId xmlns:p14="http://schemas.microsoft.com/office/powerpoint/2010/main" val="17091700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381000"/>
            <a:ext cx="7467600" cy="6248400"/>
          </a:xfrm>
        </p:spPr>
        <p:txBody>
          <a:bodyPr>
            <a:normAutofit lnSpcReduction="10000"/>
          </a:bodyPr>
          <a:lstStyle/>
          <a:p>
            <a:r>
              <a:rPr lang="en-US" dirty="0"/>
              <a:t>Fair Debt Collection Practices Act (1977)</a:t>
            </a:r>
          </a:p>
          <a:p>
            <a:pPr marL="0" indent="0">
              <a:buNone/>
            </a:pPr>
            <a:r>
              <a:rPr lang="en-US" dirty="0" smtClean="0"/>
              <a:t>	Prevents </a:t>
            </a:r>
            <a:r>
              <a:rPr lang="en-US" dirty="0"/>
              <a:t>abuse by professional debt collectors, and </a:t>
            </a:r>
            <a:r>
              <a:rPr lang="en-US" dirty="0" smtClean="0"/>
              <a:t>	applies </a:t>
            </a:r>
            <a:r>
              <a:rPr lang="en-US" dirty="0"/>
              <a:t>to anyone employed to collect debts owed to </a:t>
            </a:r>
            <a:r>
              <a:rPr lang="en-US" dirty="0" smtClean="0"/>
              <a:t>	others</a:t>
            </a:r>
            <a:r>
              <a:rPr lang="en-US" dirty="0"/>
              <a:t>; does not apply to banks or other businesses </a:t>
            </a:r>
            <a:r>
              <a:rPr lang="en-US" dirty="0" smtClean="0"/>
              <a:t>	collecting </a:t>
            </a:r>
            <a:r>
              <a:rPr lang="en-US" dirty="0"/>
              <a:t>their own accounts.</a:t>
            </a:r>
          </a:p>
          <a:p>
            <a:r>
              <a:rPr lang="en-US" dirty="0" smtClean="0"/>
              <a:t>Electronic Funds Transfer Act (1978)</a:t>
            </a:r>
          </a:p>
          <a:p>
            <a:pPr marL="457200" lvl="1" indent="0">
              <a:buNone/>
            </a:pPr>
            <a:r>
              <a:rPr lang="en-US" dirty="0" smtClean="0"/>
              <a:t>	Allows consumers to challenge errors and have them 	corrected, while paying limited penalties</a:t>
            </a:r>
          </a:p>
          <a:p>
            <a:r>
              <a:rPr lang="en-US" dirty="0" smtClean="0"/>
              <a:t>Fair and Accurate Credit Transactions Act (2003)</a:t>
            </a:r>
          </a:p>
          <a:p>
            <a:pPr marL="0" indent="0">
              <a:buNone/>
            </a:pPr>
            <a:r>
              <a:rPr lang="en-US" dirty="0"/>
              <a:t>	</a:t>
            </a:r>
            <a:r>
              <a:rPr lang="en-US" dirty="0" smtClean="0"/>
              <a:t>An amendment to the fair credit reporting act enabling you to 	get one free copy of your credit report annually from 	each of the three major credit reporting agencies.</a:t>
            </a:r>
          </a:p>
          <a:p>
            <a:r>
              <a:rPr lang="en-US" dirty="0"/>
              <a:t>Credit Card Accountability Responsibility and Disclosure Act (2009)</a:t>
            </a:r>
          </a:p>
          <a:p>
            <a:pPr marL="0" indent="0">
              <a:buNone/>
            </a:pPr>
            <a:r>
              <a:rPr lang="en-US" dirty="0"/>
              <a:t>	Designed to protect consumers by increasing transparency 	around card terms, rates and fees.</a:t>
            </a:r>
          </a:p>
          <a:p>
            <a:r>
              <a:rPr lang="en-US" dirty="0"/>
              <a:t>State Statutes</a:t>
            </a:r>
          </a:p>
          <a:p>
            <a:pPr marL="457200" lvl="1" indent="0">
              <a:buNone/>
            </a:pPr>
            <a:r>
              <a:rPr lang="en-US" dirty="0"/>
              <a:t>	Restricting the amount of interest that can be charged 	(usury laws)</a:t>
            </a:r>
          </a:p>
          <a:p>
            <a:pPr marL="0" indent="0">
              <a:buNone/>
            </a:pPr>
            <a:endParaRPr lang="en-US" dirty="0" smtClean="0"/>
          </a:p>
        </p:txBody>
      </p:sp>
    </p:spTree>
    <p:extLst>
      <p:ext uri="{BB962C8B-B14F-4D97-AF65-F5344CB8AC3E}">
        <p14:creationId xmlns:p14="http://schemas.microsoft.com/office/powerpoint/2010/main" val="3050760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a:t>How to establish a good credit history</a:t>
            </a:r>
          </a:p>
          <a:p>
            <a:pPr marL="857250" lvl="1" indent="-457200"/>
            <a:r>
              <a:rPr lang="en-US" dirty="0"/>
              <a:t>Pay bills on time</a:t>
            </a:r>
          </a:p>
          <a:p>
            <a:pPr marL="857250" lvl="1" indent="-457200"/>
            <a:r>
              <a:rPr lang="en-US" dirty="0"/>
              <a:t>Get a low-limit credit card or other loan and pay bills promptly</a:t>
            </a:r>
          </a:p>
          <a:p>
            <a:pPr marL="457200" indent="-457200">
              <a:buFont typeface="+mj-lt"/>
              <a:buAutoNum type="arabicPeriod"/>
            </a:pPr>
            <a:r>
              <a:rPr lang="en-US" dirty="0" smtClean="0"/>
              <a:t>Credit Bureaus</a:t>
            </a:r>
          </a:p>
          <a:p>
            <a:pPr lvl="1" indent="-342900"/>
            <a:r>
              <a:rPr lang="en-US" dirty="0" smtClean="0"/>
              <a:t>These are information warehouses. They gather information about you and millions of other consumers and sell that information to lenders and others who want to know about your borrowing behavior. </a:t>
            </a:r>
            <a:r>
              <a:rPr lang="en-US" u="sng" dirty="0" smtClean="0"/>
              <a:t>They use that information to create a credit score</a:t>
            </a:r>
            <a:r>
              <a:rPr lang="en-US" dirty="0" smtClean="0"/>
              <a:t>, which most lenders use as criteria for approving a line of credit. </a:t>
            </a:r>
            <a:r>
              <a:rPr lang="en-US" u="sng" dirty="0" smtClean="0"/>
              <a:t>The raw data is known as your credit report</a:t>
            </a:r>
            <a:r>
              <a:rPr lang="en-US" dirty="0" smtClean="0"/>
              <a:t>. </a:t>
            </a:r>
          </a:p>
        </p:txBody>
      </p:sp>
      <p:sp>
        <p:nvSpPr>
          <p:cNvPr id="3" name="Title 2"/>
          <p:cNvSpPr>
            <a:spLocks noGrp="1"/>
          </p:cNvSpPr>
          <p:nvPr>
            <p:ph type="title"/>
          </p:nvPr>
        </p:nvSpPr>
        <p:spPr/>
        <p:txBody>
          <a:bodyPr/>
          <a:lstStyle/>
          <a:p>
            <a:r>
              <a:rPr lang="en-US" dirty="0" smtClean="0"/>
              <a:t>Building a Credit History</a:t>
            </a:r>
            <a:endParaRPr lang="en-US" dirty="0"/>
          </a:p>
        </p:txBody>
      </p:sp>
    </p:spTree>
    <p:extLst>
      <p:ext uri="{BB962C8B-B14F-4D97-AF65-F5344CB8AC3E}">
        <p14:creationId xmlns:p14="http://schemas.microsoft.com/office/powerpoint/2010/main" val="214129537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lnSpcReduction="10000"/>
          </a:bodyPr>
          <a:lstStyle/>
          <a:p>
            <a:pPr marL="457200" indent="-457200">
              <a:buFont typeface="+mj-lt"/>
              <a:buAutoNum type="arabicPeriod"/>
            </a:pPr>
            <a:r>
              <a:rPr lang="en-US" dirty="0" smtClean="0"/>
              <a:t>What a credit report covers</a:t>
            </a:r>
          </a:p>
          <a:p>
            <a:pPr marL="857250" lvl="1" indent="-457200"/>
            <a:r>
              <a:rPr lang="en-US" dirty="0"/>
              <a:t>Identification and employment data</a:t>
            </a:r>
          </a:p>
          <a:p>
            <a:pPr marL="857250" lvl="1" indent="-457200"/>
            <a:r>
              <a:rPr lang="en-US" dirty="0"/>
              <a:t>Payment history</a:t>
            </a:r>
          </a:p>
          <a:p>
            <a:pPr marL="857250" lvl="1" indent="-457200"/>
            <a:r>
              <a:rPr lang="en-US" dirty="0"/>
              <a:t>Inquiries</a:t>
            </a:r>
          </a:p>
          <a:p>
            <a:pPr marL="857250" lvl="1" indent="-457200"/>
            <a:r>
              <a:rPr lang="en-US" dirty="0"/>
              <a:t>Public record </a:t>
            </a:r>
            <a:r>
              <a:rPr lang="en-US" dirty="0" smtClean="0"/>
              <a:t>information</a:t>
            </a:r>
          </a:p>
          <a:p>
            <a:pPr marL="457200" indent="-457200">
              <a:buFont typeface="+mj-lt"/>
              <a:buAutoNum type="arabicPeriod"/>
            </a:pPr>
            <a:r>
              <a:rPr lang="en-US" dirty="0" smtClean="0"/>
              <a:t>Credit scoring reason codes that could bring down your credit score:</a:t>
            </a:r>
          </a:p>
          <a:p>
            <a:pPr lvl="1"/>
            <a:r>
              <a:rPr lang="en-US" dirty="0" smtClean="0"/>
              <a:t>Derogatory marks, black marks, are when you have missed payments or other negative information on your credit report. </a:t>
            </a:r>
          </a:p>
          <a:p>
            <a:pPr lvl="1"/>
            <a:r>
              <a:rPr lang="en-US" dirty="0" smtClean="0"/>
              <a:t>Lack of recent loan/account information</a:t>
            </a:r>
          </a:p>
          <a:p>
            <a:pPr lvl="1"/>
            <a:r>
              <a:rPr lang="en-US" dirty="0" smtClean="0"/>
              <a:t>Amount owed on accounts is too high</a:t>
            </a:r>
          </a:p>
          <a:p>
            <a:pPr lvl="1"/>
            <a:r>
              <a:rPr lang="en-US" dirty="0" smtClean="0"/>
              <a:t>Length of time accounts have ben established</a:t>
            </a:r>
          </a:p>
          <a:p>
            <a:pPr lvl="1"/>
            <a:r>
              <a:rPr lang="en-US" dirty="0" smtClean="0"/>
              <a:t>Too many accounts/inquiries</a:t>
            </a:r>
          </a:p>
        </p:txBody>
      </p:sp>
      <p:sp>
        <p:nvSpPr>
          <p:cNvPr id="3" name="Title 2"/>
          <p:cNvSpPr>
            <a:spLocks noGrp="1"/>
          </p:cNvSpPr>
          <p:nvPr>
            <p:ph type="title"/>
          </p:nvPr>
        </p:nvSpPr>
        <p:spPr/>
        <p:txBody>
          <a:bodyPr/>
          <a:lstStyle/>
          <a:p>
            <a:r>
              <a:rPr lang="en-US" dirty="0" smtClean="0"/>
              <a:t>A Credit Report</a:t>
            </a:r>
            <a:endParaRPr lang="en-US" dirty="0"/>
          </a:p>
        </p:txBody>
      </p:sp>
    </p:spTree>
    <p:extLst>
      <p:ext uri="{BB962C8B-B14F-4D97-AF65-F5344CB8AC3E}">
        <p14:creationId xmlns:p14="http://schemas.microsoft.com/office/powerpoint/2010/main" val="314187879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457200"/>
            <a:ext cx="7467600" cy="6019800"/>
          </a:xfrm>
        </p:spPr>
        <p:txBody>
          <a:bodyPr>
            <a:normAutofit/>
          </a:bodyPr>
          <a:lstStyle/>
          <a:p>
            <a:pPr marL="457200" indent="-457200">
              <a:buFont typeface="+mj-lt"/>
              <a:buAutoNum type="arabicPeriod" startAt="3"/>
            </a:pPr>
            <a:r>
              <a:rPr lang="en-US" dirty="0" smtClean="0"/>
              <a:t>What to do if you have a bad credit report/how to raise your score:</a:t>
            </a:r>
          </a:p>
          <a:p>
            <a:pPr marL="857250" lvl="1" indent="-457200"/>
            <a:r>
              <a:rPr lang="en-US" dirty="0" smtClean="0"/>
              <a:t>Make frequent small payments</a:t>
            </a:r>
          </a:p>
          <a:p>
            <a:pPr marL="857250" lvl="1" indent="-457200"/>
            <a:r>
              <a:rPr lang="en-US" dirty="0" smtClean="0"/>
              <a:t>Get higher credit limits</a:t>
            </a:r>
          </a:p>
          <a:p>
            <a:pPr marL="857250" lvl="1" indent="-457200"/>
            <a:r>
              <a:rPr lang="en-US" dirty="0" smtClean="0"/>
              <a:t>Dispute credit report errors</a:t>
            </a:r>
          </a:p>
          <a:p>
            <a:pPr marL="857250" lvl="1" indent="-457200"/>
            <a:r>
              <a:rPr lang="en-US" dirty="0" smtClean="0"/>
              <a:t>Become an authorized user on a relative or friend’s credit card who has a long record of responsible credit</a:t>
            </a:r>
          </a:p>
          <a:p>
            <a:pPr marL="857250" lvl="1" indent="-457200"/>
            <a:r>
              <a:rPr lang="en-US" dirty="0" smtClean="0"/>
              <a:t>Keep credit cards open</a:t>
            </a:r>
          </a:p>
          <a:p>
            <a:pPr marL="857250" lvl="1" indent="-457200"/>
            <a:r>
              <a:rPr lang="en-US" dirty="0" smtClean="0"/>
              <a:t>Get a new type of credit that you didn’t have before</a:t>
            </a:r>
          </a:p>
          <a:p>
            <a:pPr marL="857250" lvl="1" indent="-457200"/>
            <a:r>
              <a:rPr lang="en-US" dirty="0" smtClean="0"/>
              <a:t>Pay every bill on time</a:t>
            </a:r>
          </a:p>
          <a:p>
            <a:pPr marL="457200" indent="-457200">
              <a:buFont typeface="+mj-lt"/>
              <a:buAutoNum type="arabicPeriod" startAt="4"/>
            </a:pPr>
            <a:r>
              <a:rPr lang="en-US" dirty="0"/>
              <a:t>How time affects your credit report</a:t>
            </a:r>
          </a:p>
          <a:p>
            <a:pPr marL="857250" lvl="1" indent="-457200"/>
            <a:r>
              <a:rPr lang="en-US" dirty="0"/>
              <a:t>Having a long history of on-time payments is best for your credit scores, while missing a payment could hurt them. The effects of missing payments can also increase the longer a bill goes unpaid. So a 30-day late payment might have a lesser effect than a 60- or 90-day late payment</a:t>
            </a:r>
            <a:r>
              <a:rPr lang="en-US" dirty="0" smtClean="0"/>
              <a:t>.</a:t>
            </a:r>
            <a:endParaRPr lang="en-US" dirty="0"/>
          </a:p>
        </p:txBody>
      </p:sp>
    </p:spTree>
    <p:extLst>
      <p:ext uri="{BB962C8B-B14F-4D97-AF65-F5344CB8AC3E}">
        <p14:creationId xmlns:p14="http://schemas.microsoft.com/office/powerpoint/2010/main" val="16767601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pPr marL="457200" indent="-457200">
              <a:buFont typeface="+mj-lt"/>
              <a:buAutoNum type="arabicPeriod" startAt="5"/>
            </a:pPr>
            <a:r>
              <a:rPr lang="en-US" dirty="0" smtClean="0"/>
              <a:t>How to handle mistakes</a:t>
            </a:r>
          </a:p>
          <a:p>
            <a:pPr marL="857250" lvl="1" indent="-457200"/>
            <a:r>
              <a:rPr lang="en-US" dirty="0" smtClean="0"/>
              <a:t>Tell the credit reporting company, in writing, what information is inaccurate and include copies of documents that support your position.</a:t>
            </a:r>
          </a:p>
          <a:p>
            <a:pPr marL="857250" lvl="1" indent="-457200"/>
            <a:r>
              <a:rPr lang="en-US" dirty="0" smtClean="0"/>
              <a:t>Tell the </a:t>
            </a:r>
            <a:r>
              <a:rPr lang="en-US" dirty="0" err="1" smtClean="0"/>
              <a:t>informatio</a:t>
            </a:r>
            <a:r>
              <a:rPr lang="en-US" dirty="0" smtClean="0"/>
              <a:t> provider, in writing, that you dispute an item in your credit report.</a:t>
            </a:r>
          </a:p>
        </p:txBody>
      </p:sp>
    </p:spTree>
    <p:extLst>
      <p:ext uri="{BB962C8B-B14F-4D97-AF65-F5344CB8AC3E}">
        <p14:creationId xmlns:p14="http://schemas.microsoft.com/office/powerpoint/2010/main" val="29226067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467600" cy="5029200"/>
          </a:xfrm>
        </p:spPr>
        <p:txBody>
          <a:bodyPr>
            <a:normAutofit/>
          </a:bodyPr>
          <a:lstStyle/>
          <a:p>
            <a:pPr marL="457200" indent="-457200">
              <a:buFont typeface="+mj-lt"/>
              <a:buAutoNum type="arabicPeriod"/>
            </a:pPr>
            <a:r>
              <a:rPr lang="en-US" dirty="0" smtClean="0"/>
              <a:t>Single-payment credit </a:t>
            </a:r>
          </a:p>
          <a:p>
            <a:pPr marL="857250" lvl="1" indent="-457200"/>
            <a:r>
              <a:rPr lang="en-US" dirty="0" smtClean="0"/>
              <a:t>Simplest form of credit</a:t>
            </a:r>
          </a:p>
          <a:p>
            <a:pPr marL="857250" lvl="1" indent="-457200"/>
            <a:r>
              <a:rPr lang="en-US" dirty="0" smtClean="0"/>
              <a:t>Payable in one lump-sum amount by a specific date</a:t>
            </a:r>
            <a:endParaRPr lang="en-US" dirty="0"/>
          </a:p>
          <a:p>
            <a:pPr marL="857250" lvl="1" indent="-457200"/>
            <a:r>
              <a:rPr lang="en-US" dirty="0" smtClean="0"/>
              <a:t>Usually 30</a:t>
            </a:r>
            <a:r>
              <a:rPr lang="en-US" dirty="0"/>
              <a:t>-day charge accounts</a:t>
            </a:r>
          </a:p>
          <a:p>
            <a:pPr marL="857250" lvl="1" indent="-457200"/>
            <a:r>
              <a:rPr lang="en-US" dirty="0" smtClean="0"/>
              <a:t>Interest is usually not charged</a:t>
            </a:r>
          </a:p>
          <a:p>
            <a:pPr marL="857250" lvl="1" indent="-457200"/>
            <a:r>
              <a:rPr lang="en-US" dirty="0" smtClean="0"/>
              <a:t>Utilities companies, medical services</a:t>
            </a:r>
          </a:p>
          <a:p>
            <a:pPr marL="857250" lvl="1" indent="-457200"/>
            <a:r>
              <a:rPr lang="en-US" dirty="0" smtClean="0"/>
              <a:t>Entertainment cards</a:t>
            </a:r>
            <a:endParaRPr lang="en-US" dirty="0"/>
          </a:p>
          <a:p>
            <a:pPr marL="457200" indent="-457200">
              <a:buFont typeface="+mj-lt"/>
              <a:buAutoNum type="arabicPeriod"/>
            </a:pPr>
            <a:r>
              <a:rPr lang="en-US" dirty="0" smtClean="0"/>
              <a:t>Regular installment credit</a:t>
            </a:r>
          </a:p>
          <a:p>
            <a:pPr marL="857250" lvl="1" indent="-457200"/>
            <a:r>
              <a:rPr lang="en-US" dirty="0"/>
              <a:t>Loan for a fixed amount of money and the borrower makes a set number of monthly payments until the loan is paid </a:t>
            </a:r>
            <a:r>
              <a:rPr lang="en-US" dirty="0" smtClean="0"/>
              <a:t>off</a:t>
            </a:r>
          </a:p>
          <a:p>
            <a:pPr marL="857250" lvl="1" indent="-457200"/>
            <a:r>
              <a:rPr lang="en-US" dirty="0" smtClean="0"/>
              <a:t>Interest is included</a:t>
            </a:r>
            <a:endParaRPr lang="en-US" dirty="0"/>
          </a:p>
          <a:p>
            <a:pPr marL="857250" lvl="1" indent="-457200"/>
            <a:r>
              <a:rPr lang="en-US" dirty="0"/>
              <a:t>Car loans</a:t>
            </a:r>
          </a:p>
          <a:p>
            <a:pPr marL="857250" lvl="1" indent="-457200"/>
            <a:endParaRPr lang="en-US" dirty="0" smtClean="0"/>
          </a:p>
        </p:txBody>
      </p:sp>
      <p:sp>
        <p:nvSpPr>
          <p:cNvPr id="3" name="Title 2"/>
          <p:cNvSpPr>
            <a:spLocks noGrp="1"/>
          </p:cNvSpPr>
          <p:nvPr>
            <p:ph type="title"/>
          </p:nvPr>
        </p:nvSpPr>
        <p:spPr/>
        <p:txBody>
          <a:bodyPr/>
          <a:lstStyle/>
          <a:p>
            <a:r>
              <a:rPr lang="en-US" dirty="0" smtClean="0"/>
              <a:t>Types of Credit</a:t>
            </a:r>
            <a:endParaRPr lang="en-US" dirty="0"/>
          </a:p>
        </p:txBody>
      </p:sp>
    </p:spTree>
    <p:extLst>
      <p:ext uri="{BB962C8B-B14F-4D97-AF65-F5344CB8AC3E}">
        <p14:creationId xmlns:p14="http://schemas.microsoft.com/office/powerpoint/2010/main" val="237017369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startAt="3"/>
            </a:pPr>
            <a:r>
              <a:rPr lang="en-US" dirty="0"/>
              <a:t>Revolving credit</a:t>
            </a:r>
          </a:p>
          <a:p>
            <a:pPr marL="857250" lvl="1" indent="-457200"/>
            <a:r>
              <a:rPr lang="en-US" dirty="0"/>
              <a:t>Credit that is automatically renewed as debts are paid </a:t>
            </a:r>
            <a:r>
              <a:rPr lang="en-US" dirty="0" smtClean="0"/>
              <a:t>off</a:t>
            </a:r>
          </a:p>
          <a:p>
            <a:pPr marL="857250" lvl="1" indent="-457200"/>
            <a:r>
              <a:rPr lang="en-US" dirty="0" smtClean="0"/>
              <a:t>Repayment is made at regular time intervals for any amount at or above the minimum amount required.</a:t>
            </a:r>
            <a:endParaRPr lang="en-US" dirty="0"/>
          </a:p>
          <a:p>
            <a:pPr marL="857250" lvl="1" indent="-457200"/>
            <a:r>
              <a:rPr lang="en-US" dirty="0"/>
              <a:t>Interest is charged on the remaining balance</a:t>
            </a:r>
          </a:p>
          <a:p>
            <a:pPr marL="857250" lvl="1" indent="-457200"/>
            <a:r>
              <a:rPr lang="en-US" dirty="0" smtClean="0"/>
              <a:t>Typical </a:t>
            </a:r>
            <a:r>
              <a:rPr lang="en-US" dirty="0"/>
              <a:t>credit cards that can be used for large or small </a:t>
            </a:r>
            <a:r>
              <a:rPr lang="en-US" dirty="0" smtClean="0"/>
              <a:t>expenses</a:t>
            </a:r>
          </a:p>
          <a:p>
            <a:pPr marL="857250" lvl="1" indent="-457200"/>
            <a:r>
              <a:rPr lang="en-US" dirty="0" smtClean="0"/>
              <a:t>Retail stores</a:t>
            </a:r>
            <a:endParaRPr lang="en-US" dirty="0"/>
          </a:p>
          <a:p>
            <a:endParaRPr lang="en-US" dirty="0"/>
          </a:p>
        </p:txBody>
      </p:sp>
    </p:spTree>
    <p:extLst>
      <p:ext uri="{BB962C8B-B14F-4D97-AF65-F5344CB8AC3E}">
        <p14:creationId xmlns:p14="http://schemas.microsoft.com/office/powerpoint/2010/main" val="2666605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Most people can afford a certain amount of credit and stay within a safe budget, this is called a “safe debt load”. </a:t>
            </a:r>
          </a:p>
          <a:p>
            <a:pPr marL="0" indent="0">
              <a:buNone/>
            </a:pPr>
            <a:endParaRPr lang="en-US" dirty="0"/>
          </a:p>
          <a:p>
            <a:pPr marL="0" indent="0">
              <a:buNone/>
            </a:pPr>
            <a:r>
              <a:rPr lang="en-US" dirty="0" smtClean="0"/>
              <a:t>A conservative rule of thumb for consumer credit is called the 20-10 rule. </a:t>
            </a:r>
            <a:endParaRPr lang="en-US" dirty="0"/>
          </a:p>
          <a:p>
            <a:r>
              <a:rPr lang="en-US" dirty="0" smtClean="0"/>
              <a:t>When you take into account all your consumer debt, your borrowing should be no more than 20% your annual income after taxes. If you bring home $80k per year, your total debt shouldn’t be more than $16k.</a:t>
            </a:r>
          </a:p>
          <a:p>
            <a:r>
              <a:rPr lang="en-US" dirty="0" smtClean="0"/>
              <a:t>Next you should be taking no more than 10% of your monthly income. If you earn $5k/month, your monthly debt payments should not exceed $500. </a:t>
            </a:r>
          </a:p>
          <a:p>
            <a:r>
              <a:rPr lang="en-US" u="sng" dirty="0" smtClean="0"/>
              <a:t>This rule does NOT apply to your rent or mortgage payment</a:t>
            </a:r>
            <a:endParaRPr lang="en-US" u="sng" dirty="0"/>
          </a:p>
        </p:txBody>
      </p:sp>
      <p:sp>
        <p:nvSpPr>
          <p:cNvPr id="3" name="Title 2"/>
          <p:cNvSpPr>
            <a:spLocks noGrp="1"/>
          </p:cNvSpPr>
          <p:nvPr>
            <p:ph type="title"/>
          </p:nvPr>
        </p:nvSpPr>
        <p:spPr/>
        <p:txBody>
          <a:bodyPr/>
          <a:lstStyle/>
          <a:p>
            <a:r>
              <a:rPr lang="en-US" dirty="0" smtClean="0"/>
              <a:t>How Much Can You Afford?</a:t>
            </a:r>
            <a:endParaRPr lang="en-US" dirty="0"/>
          </a:p>
        </p:txBody>
      </p:sp>
    </p:spTree>
    <p:extLst>
      <p:ext uri="{BB962C8B-B14F-4D97-AF65-F5344CB8AC3E}">
        <p14:creationId xmlns:p14="http://schemas.microsoft.com/office/powerpoint/2010/main" val="32447657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About Credit</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192598476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fontScale="70000" lnSpcReduction="20000"/>
          </a:bodyPr>
          <a:lstStyle/>
          <a:p>
            <a:r>
              <a:rPr lang="en-US" dirty="0" smtClean="0"/>
              <a:t>Do you have a savings account?</a:t>
            </a:r>
            <a:endParaRPr lang="en-US" dirty="0"/>
          </a:p>
        </p:txBody>
      </p:sp>
      <p:sp>
        <p:nvSpPr>
          <p:cNvPr id="3" name="Text Placeholder 2"/>
          <p:cNvSpPr>
            <a:spLocks noGrp="1"/>
          </p:cNvSpPr>
          <p:nvPr>
            <p:ph type="body" sz="quarter" idx="14"/>
          </p:nvPr>
        </p:nvSpPr>
        <p:spPr/>
        <p:txBody>
          <a:bodyPr>
            <a:normAutofit fontScale="77500" lnSpcReduction="20000"/>
          </a:bodyPr>
          <a:lstStyle/>
          <a:p>
            <a:r>
              <a:rPr lang="en-US" dirty="0" smtClean="0"/>
              <a:t>Have you used credit before?</a:t>
            </a:r>
            <a:endParaRPr lang="en-US" dirty="0"/>
          </a:p>
        </p:txBody>
      </p:sp>
      <p:sp>
        <p:nvSpPr>
          <p:cNvPr id="4" name="Text Placeholder 3"/>
          <p:cNvSpPr>
            <a:spLocks noGrp="1"/>
          </p:cNvSpPr>
          <p:nvPr>
            <p:ph type="body" sz="quarter" idx="15"/>
          </p:nvPr>
        </p:nvSpPr>
        <p:spPr/>
        <p:txBody>
          <a:bodyPr>
            <a:noAutofit/>
          </a:bodyPr>
          <a:lstStyle/>
          <a:p>
            <a:r>
              <a:rPr lang="en-US" sz="1600" dirty="0" smtClean="0"/>
              <a:t>How long have you lived at your present address?</a:t>
            </a:r>
            <a:endParaRPr lang="en-US" sz="1600" dirty="0"/>
          </a:p>
        </p:txBody>
      </p:sp>
      <p:sp>
        <p:nvSpPr>
          <p:cNvPr id="5" name="Text Placeholder 4"/>
          <p:cNvSpPr>
            <a:spLocks noGrp="1"/>
          </p:cNvSpPr>
          <p:nvPr>
            <p:ph type="body" sz="quarter" idx="16"/>
          </p:nvPr>
        </p:nvSpPr>
        <p:spPr/>
        <p:txBody>
          <a:bodyPr>
            <a:normAutofit fontScale="85000" lnSpcReduction="10000"/>
          </a:bodyPr>
          <a:lstStyle/>
          <a:p>
            <a:r>
              <a:rPr lang="en-US" dirty="0" smtClean="0"/>
              <a:t>Do you have a steady job?</a:t>
            </a:r>
            <a:endParaRPr lang="en-US" dirty="0"/>
          </a:p>
        </p:txBody>
      </p:sp>
      <p:sp>
        <p:nvSpPr>
          <p:cNvPr id="6" name="Text Placeholder 5"/>
          <p:cNvSpPr>
            <a:spLocks noGrp="1"/>
          </p:cNvSpPr>
          <p:nvPr>
            <p:ph type="body" sz="quarter" idx="17"/>
          </p:nvPr>
        </p:nvSpPr>
        <p:spPr/>
        <p:txBody>
          <a:bodyPr>
            <a:normAutofit fontScale="77500" lnSpcReduction="20000"/>
          </a:bodyPr>
          <a:lstStyle/>
          <a:p>
            <a:r>
              <a:rPr lang="en-US" dirty="0" smtClean="0"/>
              <a:t>What are your current debts?</a:t>
            </a:r>
            <a:endParaRPr lang="en-US" dirty="0"/>
          </a:p>
        </p:txBody>
      </p:sp>
      <p:sp>
        <p:nvSpPr>
          <p:cNvPr id="7" name="Text Placeholder 6"/>
          <p:cNvSpPr>
            <a:spLocks noGrp="1"/>
          </p:cNvSpPr>
          <p:nvPr>
            <p:ph type="body" sz="quarter" idx="18"/>
          </p:nvPr>
        </p:nvSpPr>
        <p:spPr/>
        <p:txBody>
          <a:bodyPr/>
          <a:lstStyle/>
          <a:p>
            <a:r>
              <a:rPr lang="en-US" dirty="0" smtClean="0"/>
              <a:t>Capacity</a:t>
            </a:r>
            <a:endParaRPr lang="en-US" dirty="0"/>
          </a:p>
        </p:txBody>
      </p:sp>
      <p:sp>
        <p:nvSpPr>
          <p:cNvPr id="8" name="Text Placeholder 7"/>
          <p:cNvSpPr>
            <a:spLocks noGrp="1"/>
          </p:cNvSpPr>
          <p:nvPr>
            <p:ph type="body" sz="quarter" idx="19"/>
          </p:nvPr>
        </p:nvSpPr>
        <p:spPr/>
        <p:txBody>
          <a:bodyPr/>
          <a:lstStyle/>
          <a:p>
            <a:r>
              <a:rPr lang="en-US" dirty="0" smtClean="0"/>
              <a:t>Character</a:t>
            </a:r>
            <a:endParaRPr lang="en-US" dirty="0"/>
          </a:p>
        </p:txBody>
      </p:sp>
      <p:sp>
        <p:nvSpPr>
          <p:cNvPr id="9" name="Text Placeholder 8"/>
          <p:cNvSpPr>
            <a:spLocks noGrp="1"/>
          </p:cNvSpPr>
          <p:nvPr>
            <p:ph type="body" sz="quarter" idx="20"/>
          </p:nvPr>
        </p:nvSpPr>
        <p:spPr/>
        <p:txBody>
          <a:bodyPr/>
          <a:lstStyle/>
          <a:p>
            <a:r>
              <a:rPr lang="en-US" dirty="0" smtClean="0"/>
              <a:t>Capital</a:t>
            </a:r>
            <a:endParaRPr lang="en-US" dirty="0"/>
          </a:p>
        </p:txBody>
      </p:sp>
      <p:sp>
        <p:nvSpPr>
          <p:cNvPr id="10" name="Text Placeholder 9"/>
          <p:cNvSpPr>
            <a:spLocks noGrp="1"/>
          </p:cNvSpPr>
          <p:nvPr>
            <p:ph type="body" sz="quarter" idx="21"/>
          </p:nvPr>
        </p:nvSpPr>
        <p:spPr/>
        <p:txBody>
          <a:bodyPr/>
          <a:lstStyle/>
          <a:p>
            <a:r>
              <a:rPr lang="en-US" dirty="0" smtClean="0"/>
              <a:t>Character</a:t>
            </a:r>
            <a:endParaRPr lang="en-US" dirty="0"/>
          </a:p>
        </p:txBody>
      </p:sp>
      <p:sp>
        <p:nvSpPr>
          <p:cNvPr id="11" name="Text Placeholder 10"/>
          <p:cNvSpPr>
            <a:spLocks noGrp="1"/>
          </p:cNvSpPr>
          <p:nvPr>
            <p:ph type="body" sz="quarter" idx="22"/>
          </p:nvPr>
        </p:nvSpPr>
        <p:spPr/>
        <p:txBody>
          <a:bodyPr/>
          <a:lstStyle/>
          <a:p>
            <a:r>
              <a:rPr lang="en-US" dirty="0" smtClean="0"/>
              <a:t>Capacity</a:t>
            </a:r>
            <a:endParaRPr lang="en-US" dirty="0"/>
          </a:p>
        </p:txBody>
      </p:sp>
      <p:sp>
        <p:nvSpPr>
          <p:cNvPr id="12" name="Title 11"/>
          <p:cNvSpPr>
            <a:spLocks noGrp="1"/>
          </p:cNvSpPr>
          <p:nvPr>
            <p:ph type="title"/>
          </p:nvPr>
        </p:nvSpPr>
        <p:spPr>
          <a:xfrm>
            <a:off x="0" y="609600"/>
            <a:ext cx="9144000" cy="1143000"/>
          </a:xfrm>
        </p:spPr>
        <p:txBody>
          <a:bodyPr>
            <a:noAutofit/>
          </a:bodyPr>
          <a:lstStyle/>
          <a:p>
            <a:r>
              <a:rPr lang="en-US" sz="2800" dirty="0" smtClean="0"/>
              <a:t>When a prospective creditor evaluates a credit application, they look for the three Cs: Character, Capital, and Capacity. Match the statement with the specific characteristic:</a:t>
            </a:r>
            <a:endParaRPr lang="en-US" sz="2800" dirty="0"/>
          </a:p>
        </p:txBody>
      </p:sp>
    </p:spTree>
    <p:extLst>
      <p:ext uri="{BB962C8B-B14F-4D97-AF65-F5344CB8AC3E}">
        <p14:creationId xmlns:p14="http://schemas.microsoft.com/office/powerpoint/2010/main" val="154228586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 you are denied credit, the creditor is not legally obligated to explain why.</a:t>
            </a:r>
            <a:endParaRPr lang="en-US" dirty="0"/>
          </a:p>
        </p:txBody>
      </p:sp>
    </p:spTree>
    <p:extLst>
      <p:ext uri="{BB962C8B-B14F-4D97-AF65-F5344CB8AC3E}">
        <p14:creationId xmlns:p14="http://schemas.microsoft.com/office/powerpoint/2010/main" val="358169914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fontScale="70000" lnSpcReduction="20000"/>
          </a:bodyPr>
          <a:lstStyle/>
          <a:p>
            <a:r>
              <a:rPr lang="en-US" dirty="0" smtClean="0"/>
              <a:t>Monthly payment on a car loan</a:t>
            </a:r>
            <a:endParaRPr lang="en-US" dirty="0"/>
          </a:p>
        </p:txBody>
      </p:sp>
      <p:sp>
        <p:nvSpPr>
          <p:cNvPr id="3" name="Text Placeholder 2"/>
          <p:cNvSpPr>
            <a:spLocks noGrp="1"/>
          </p:cNvSpPr>
          <p:nvPr>
            <p:ph type="body" sz="quarter" idx="14"/>
          </p:nvPr>
        </p:nvSpPr>
        <p:spPr/>
        <p:txBody>
          <a:bodyPr/>
          <a:lstStyle/>
          <a:p>
            <a:r>
              <a:rPr lang="en-US" dirty="0" smtClean="0"/>
              <a:t>Monthly telephone bill</a:t>
            </a:r>
            <a:endParaRPr lang="en-US" dirty="0"/>
          </a:p>
        </p:txBody>
      </p:sp>
      <p:sp>
        <p:nvSpPr>
          <p:cNvPr id="4" name="Text Placeholder 3"/>
          <p:cNvSpPr>
            <a:spLocks noGrp="1"/>
          </p:cNvSpPr>
          <p:nvPr>
            <p:ph type="body" sz="quarter" idx="15"/>
          </p:nvPr>
        </p:nvSpPr>
        <p:spPr/>
        <p:txBody>
          <a:bodyPr/>
          <a:lstStyle/>
          <a:p>
            <a:r>
              <a:rPr lang="en-US" dirty="0" smtClean="0"/>
              <a:t>Monthly heating bill</a:t>
            </a:r>
            <a:endParaRPr lang="en-US" dirty="0"/>
          </a:p>
        </p:txBody>
      </p:sp>
      <p:sp>
        <p:nvSpPr>
          <p:cNvPr id="5" name="Text Placeholder 4"/>
          <p:cNvSpPr>
            <a:spLocks noGrp="1"/>
          </p:cNvSpPr>
          <p:nvPr>
            <p:ph type="body" sz="quarter" idx="16"/>
          </p:nvPr>
        </p:nvSpPr>
        <p:spPr/>
        <p:txBody>
          <a:bodyPr>
            <a:normAutofit fontScale="62500" lnSpcReduction="20000"/>
          </a:bodyPr>
          <a:lstStyle/>
          <a:p>
            <a:r>
              <a:rPr lang="en-US" dirty="0" smtClean="0"/>
              <a:t>Use credit card to buy a jacket and pay off over several months</a:t>
            </a:r>
            <a:endParaRPr lang="en-US" dirty="0"/>
          </a:p>
        </p:txBody>
      </p:sp>
      <p:sp>
        <p:nvSpPr>
          <p:cNvPr id="6" name="Text Placeholder 5"/>
          <p:cNvSpPr>
            <a:spLocks noGrp="1"/>
          </p:cNvSpPr>
          <p:nvPr>
            <p:ph type="body" sz="quarter" idx="17"/>
          </p:nvPr>
        </p:nvSpPr>
        <p:spPr/>
        <p:txBody>
          <a:bodyPr>
            <a:normAutofit fontScale="62500" lnSpcReduction="20000"/>
          </a:bodyPr>
          <a:lstStyle/>
          <a:p>
            <a:r>
              <a:rPr lang="en-US" dirty="0" smtClean="0"/>
              <a:t>Use credit card to buy shoes and pay off balance within a month</a:t>
            </a:r>
            <a:endParaRPr lang="en-US" dirty="0"/>
          </a:p>
        </p:txBody>
      </p:sp>
      <p:sp>
        <p:nvSpPr>
          <p:cNvPr id="7" name="Text Placeholder 6"/>
          <p:cNvSpPr>
            <a:spLocks noGrp="1"/>
          </p:cNvSpPr>
          <p:nvPr>
            <p:ph type="body" sz="quarter" idx="18"/>
          </p:nvPr>
        </p:nvSpPr>
        <p:spPr/>
        <p:txBody>
          <a:bodyPr/>
          <a:lstStyle/>
          <a:p>
            <a:r>
              <a:rPr lang="en-US" dirty="0" smtClean="0"/>
              <a:t>Single Payment Credit</a:t>
            </a:r>
          </a:p>
        </p:txBody>
      </p:sp>
      <p:sp>
        <p:nvSpPr>
          <p:cNvPr id="8" name="Text Placeholder 7"/>
          <p:cNvSpPr>
            <a:spLocks noGrp="1"/>
          </p:cNvSpPr>
          <p:nvPr>
            <p:ph type="body" sz="quarter" idx="19"/>
          </p:nvPr>
        </p:nvSpPr>
        <p:spPr/>
        <p:txBody>
          <a:bodyPr/>
          <a:lstStyle/>
          <a:p>
            <a:r>
              <a:rPr lang="en-US" dirty="0" smtClean="0"/>
              <a:t>Single Payment Credit</a:t>
            </a:r>
            <a:endParaRPr lang="en-US" dirty="0"/>
          </a:p>
        </p:txBody>
      </p:sp>
      <p:sp>
        <p:nvSpPr>
          <p:cNvPr id="9" name="Text Placeholder 8"/>
          <p:cNvSpPr>
            <a:spLocks noGrp="1"/>
          </p:cNvSpPr>
          <p:nvPr>
            <p:ph type="body" sz="quarter" idx="20"/>
          </p:nvPr>
        </p:nvSpPr>
        <p:spPr/>
        <p:txBody>
          <a:bodyPr/>
          <a:lstStyle/>
          <a:p>
            <a:r>
              <a:rPr lang="en-US" dirty="0" smtClean="0"/>
              <a:t>Installment Credit</a:t>
            </a:r>
            <a:endParaRPr lang="en-US" dirty="0"/>
          </a:p>
        </p:txBody>
      </p:sp>
      <p:sp>
        <p:nvSpPr>
          <p:cNvPr id="10" name="Text Placeholder 9"/>
          <p:cNvSpPr>
            <a:spLocks noGrp="1"/>
          </p:cNvSpPr>
          <p:nvPr>
            <p:ph type="body" sz="quarter" idx="21"/>
          </p:nvPr>
        </p:nvSpPr>
        <p:spPr/>
        <p:txBody>
          <a:bodyPr/>
          <a:lstStyle/>
          <a:p>
            <a:r>
              <a:rPr lang="en-US" dirty="0" smtClean="0"/>
              <a:t>Single Payment Credit</a:t>
            </a:r>
            <a:endParaRPr lang="en-US" dirty="0"/>
          </a:p>
        </p:txBody>
      </p:sp>
      <p:sp>
        <p:nvSpPr>
          <p:cNvPr id="11" name="Text Placeholder 10"/>
          <p:cNvSpPr>
            <a:spLocks noGrp="1"/>
          </p:cNvSpPr>
          <p:nvPr>
            <p:ph type="body" sz="quarter" idx="22"/>
          </p:nvPr>
        </p:nvSpPr>
        <p:spPr/>
        <p:txBody>
          <a:bodyPr/>
          <a:lstStyle/>
          <a:p>
            <a:r>
              <a:rPr lang="en-US" dirty="0" smtClean="0"/>
              <a:t>Revolving Credit</a:t>
            </a:r>
            <a:endParaRPr lang="en-US" dirty="0"/>
          </a:p>
        </p:txBody>
      </p:sp>
      <p:sp>
        <p:nvSpPr>
          <p:cNvPr id="12" name="Title 11"/>
          <p:cNvSpPr>
            <a:spLocks noGrp="1"/>
          </p:cNvSpPr>
          <p:nvPr>
            <p:ph type="title"/>
          </p:nvPr>
        </p:nvSpPr>
        <p:spPr/>
        <p:txBody>
          <a:bodyPr>
            <a:normAutofit fontScale="90000"/>
          </a:bodyPr>
          <a:lstStyle/>
          <a:p>
            <a:pPr algn="ctr"/>
            <a:r>
              <a:rPr lang="en-US" dirty="0" smtClean="0"/>
              <a:t>Match the type of credit each statement represents:</a:t>
            </a:r>
            <a:endParaRPr lang="en-US" dirty="0"/>
          </a:p>
        </p:txBody>
      </p:sp>
    </p:spTree>
    <p:extLst>
      <p:ext uri="{BB962C8B-B14F-4D97-AF65-F5344CB8AC3E}">
        <p14:creationId xmlns:p14="http://schemas.microsoft.com/office/powerpoint/2010/main" val="331044421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 be within a safe debt load, your total credit should not exceed 20% of your net pay (after subtracting rent).</a:t>
            </a:r>
            <a:endParaRPr lang="en-US" dirty="0"/>
          </a:p>
        </p:txBody>
      </p:sp>
    </p:spTree>
    <p:extLst>
      <p:ext uri="{BB962C8B-B14F-4D97-AF65-F5344CB8AC3E}">
        <p14:creationId xmlns:p14="http://schemas.microsoft.com/office/powerpoint/2010/main" val="211369296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Your credit report is available to anyone, regardless of the reason.</a:t>
            </a:r>
            <a:endParaRPr lang="en-US" dirty="0"/>
          </a:p>
        </p:txBody>
      </p:sp>
    </p:spTree>
    <p:extLst>
      <p:ext uri="{BB962C8B-B14F-4D97-AF65-F5344CB8AC3E}">
        <p14:creationId xmlns:p14="http://schemas.microsoft.com/office/powerpoint/2010/main" val="363067458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4"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You Have Completed</a:t>
            </a:r>
            <a:br>
              <a:rPr lang="en-US" sz="480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About C</a:t>
            </a:r>
            <a:r>
              <a:rPr lang="en-US" sz="3200" noProof="0" dirty="0" err="1" smtClean="0">
                <a:gradFill flip="none" rotWithShape="1">
                  <a:gsLst>
                    <a:gs pos="50000">
                      <a:srgbClr val="FF6600"/>
                    </a:gs>
                    <a:gs pos="100000">
                      <a:schemeClr val="accent4">
                        <a:lumMod val="60000"/>
                        <a:lumOff val="40000"/>
                      </a:schemeClr>
                    </a:gs>
                  </a:gsLst>
                  <a:lin ang="16080000" scaled="0"/>
                  <a:tileRect/>
                </a:gradFill>
                <a:effectLst/>
              </a:rPr>
              <a:t>redit</a:t>
            </a: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 F</a:t>
            </a:r>
            <a:r>
              <a:rPr lang="en-US" sz="3200" dirty="0" err="1" smtClean="0">
                <a:gradFill flip="none" rotWithShape="1">
                  <a:gsLst>
                    <a:gs pos="50000">
                      <a:srgbClr val="FF6600"/>
                    </a:gs>
                    <a:gs pos="100000">
                      <a:schemeClr val="accent4">
                        <a:lumMod val="60000"/>
                        <a:lumOff val="40000"/>
                      </a:schemeClr>
                    </a:gs>
                  </a:gsLst>
                  <a:lin ang="16080000" scaled="0"/>
                  <a:tileRect/>
                </a:gradFill>
                <a:effectLst/>
              </a:rPr>
              <a:t>inancial</a:t>
            </a:r>
            <a:r>
              <a:rPr lang="en-US" sz="3200" dirty="0" smtClean="0">
                <a:gradFill flip="none" rotWithShape="1">
                  <a:gsLst>
                    <a:gs pos="50000">
                      <a:srgbClr val="FF6600"/>
                    </a:gs>
                    <a:gs pos="100000">
                      <a:schemeClr val="accent4">
                        <a:lumMod val="60000"/>
                        <a:lumOff val="40000"/>
                      </a:schemeClr>
                    </a:gs>
                  </a:gsLst>
                  <a:lin ang="16080000" scaled="0"/>
                  <a:tileRect/>
                </a:gradFill>
                <a:effectLst/>
              </a:rPr>
              <a:t> Literacy </a:t>
            </a:r>
            <a:br>
              <a:rPr lang="en-US" sz="320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Lesson </a:t>
            </a:r>
            <a:r>
              <a:rPr lang="en-US" sz="3200" smtClean="0">
                <a:gradFill flip="none" rotWithShape="1">
                  <a:gsLst>
                    <a:gs pos="50000">
                      <a:srgbClr val="FF6600"/>
                    </a:gs>
                    <a:gs pos="100000">
                      <a:schemeClr val="accent4">
                        <a:lumMod val="60000"/>
                        <a:lumOff val="40000"/>
                      </a:schemeClr>
                    </a:gs>
                  </a:gsLst>
                  <a:lin ang="16080000" scaled="0"/>
                  <a:tileRect/>
                </a:gradFill>
                <a:effectLst/>
              </a:rPr>
              <a:t>#3</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0944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1448</Words>
  <Application>Microsoft Macintosh PowerPoint</Application>
  <PresentationFormat>On-screen Show (4:3)</PresentationFormat>
  <Paragraphs>151</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Quiz Show</vt:lpstr>
      <vt:lpstr>About Credit Financial Literacy Lesson #3</vt:lpstr>
      <vt:lpstr>Overview</vt:lpstr>
      <vt:lpstr>Goal of Lesson</vt:lpstr>
      <vt:lpstr>What is Consumer Credit?</vt:lpstr>
      <vt:lpstr>Why Get Credit?</vt:lpstr>
      <vt:lpstr>Why Banks Issue Credit</vt:lpstr>
      <vt:lpstr>Creditworthiness</vt:lpstr>
      <vt:lpstr>PowerPoint Presentation</vt:lpstr>
      <vt:lpstr>PowerPoint Presentation</vt:lpstr>
      <vt:lpstr>Your Responsibilities</vt:lpstr>
      <vt:lpstr>Your Rights</vt:lpstr>
      <vt:lpstr>PowerPoint Presentation</vt:lpstr>
      <vt:lpstr>Building a Credit History</vt:lpstr>
      <vt:lpstr>A Credit Report</vt:lpstr>
      <vt:lpstr>PowerPoint Presentation</vt:lpstr>
      <vt:lpstr>PowerPoint Presentation</vt:lpstr>
      <vt:lpstr>Types of Credit</vt:lpstr>
      <vt:lpstr>PowerPoint Presentation</vt:lpstr>
      <vt:lpstr>How Much Can You Afford?</vt:lpstr>
      <vt:lpstr>About Credit Review Q &amp; A</vt:lpstr>
      <vt:lpstr>When a prospective creditor evaluates a credit application, they look for the three Cs: Character, Capital, and Capacity. Match the statement with the specific characteristic:</vt:lpstr>
      <vt:lpstr>If you are denied credit, the creditor is not legally obligated to explain why.</vt:lpstr>
      <vt:lpstr>Match the type of credit each statement represents:</vt:lpstr>
      <vt:lpstr>To be within a safe debt load, your total credit should not exceed 20% of your net pay (after subtracting rent).</vt:lpstr>
      <vt:lpstr>Your credit report is available to anyone, regardless of the reason.</vt:lpstr>
      <vt:lpstr>You Have Completed About Credit: Financial Literacy  Lesson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2020-06-08T15:50:26Z</dcterms:modified>
</cp:coreProperties>
</file>