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8"/>
  </p:notesMasterIdLst>
  <p:handoutMasterIdLst>
    <p:handoutMasterId r:id="rId29"/>
  </p:handoutMasterIdLst>
  <p:sldIdLst>
    <p:sldId id="273" r:id="rId2"/>
    <p:sldId id="274" r:id="rId3"/>
    <p:sldId id="295" r:id="rId4"/>
    <p:sldId id="310" r:id="rId5"/>
    <p:sldId id="320" r:id="rId6"/>
    <p:sldId id="311" r:id="rId7"/>
    <p:sldId id="312" r:id="rId8"/>
    <p:sldId id="321" r:id="rId9"/>
    <p:sldId id="313" r:id="rId10"/>
    <p:sldId id="322" r:id="rId11"/>
    <p:sldId id="314" r:id="rId12"/>
    <p:sldId id="323" r:id="rId13"/>
    <p:sldId id="315" r:id="rId14"/>
    <p:sldId id="324" r:id="rId15"/>
    <p:sldId id="316" r:id="rId16"/>
    <p:sldId id="325" r:id="rId17"/>
    <p:sldId id="317" r:id="rId18"/>
    <p:sldId id="318" r:id="rId19"/>
    <p:sldId id="319" r:id="rId20"/>
    <p:sldId id="296" r:id="rId21"/>
    <p:sldId id="283" r:id="rId22"/>
    <p:sldId id="285" r:id="rId23"/>
    <p:sldId id="287" r:id="rId24"/>
    <p:sldId id="292" r:id="rId25"/>
    <p:sldId id="309" r:id="rId26"/>
    <p:sldId id="297" r:id="rId27"/>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099" autoAdjust="0"/>
  </p:normalViewPr>
  <p:slideViewPr>
    <p:cSldViewPr>
      <p:cViewPr varScale="1">
        <p:scale>
          <a:sx n="61" d="100"/>
          <a:sy n="61" d="100"/>
        </p:scale>
        <p:origin x="-104" y="-120"/>
      </p:cViewPr>
      <p:guideLst>
        <p:guide orient="horz" pos="2160"/>
        <p:guide pos="2880"/>
      </p:guideLst>
    </p:cSldViewPr>
  </p:slideViewPr>
  <p:outlineViewPr>
    <p:cViewPr>
      <p:scale>
        <a:sx n="33" d="100"/>
        <a:sy n="33" d="100"/>
      </p:scale>
      <p:origin x="0" y="207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807874-5299-41B2-A37A-6AA3547857F4}" type="slidenum">
              <a:rPr lang="en-US" smtClean="0"/>
              <a:pPr/>
              <a:t>24</a:t>
            </a:fld>
            <a:endParaRPr lang="en-US"/>
          </a:p>
        </p:txBody>
      </p:sp>
    </p:spTree>
    <p:extLst>
      <p:ext uri="{BB962C8B-B14F-4D97-AF65-F5344CB8AC3E}">
        <p14:creationId xmlns:p14="http://schemas.microsoft.com/office/powerpoint/2010/main" val="410764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Grief</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#3</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Overview</a:t>
            </a:r>
            <a:endParaRPr lang="en-US" b="1" dirty="0"/>
          </a:p>
        </p:txBody>
      </p:sp>
      <p:sp>
        <p:nvSpPr>
          <p:cNvPr id="4" name="Content Placeholder 3"/>
          <p:cNvSpPr>
            <a:spLocks noGrp="1"/>
          </p:cNvSpPr>
          <p:nvPr>
            <p:ph idx="1"/>
          </p:nvPr>
        </p:nvSpPr>
        <p:spPr/>
        <p:txBody>
          <a:bodyPr/>
          <a:lstStyle/>
          <a:p>
            <a:pPr marL="0" indent="0">
              <a:buNone/>
            </a:pPr>
            <a:r>
              <a:rPr lang="en-US" dirty="0" smtClean="0"/>
              <a:t>Grief is a natural response to losing someone or something that’s important to you. You may feel a variety of emotions, like sadness or loneliness. And you might experience it for a  number of different reasons. Everyone grieves differently, but if you understand your emotions, take care of yourself, and seek support, you can heal. </a:t>
            </a:r>
            <a:endParaRPr lang="en-US"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Goals of Lesson</a:t>
            </a:r>
            <a:endParaRPr lang="en-US" dirty="0"/>
          </a:p>
        </p:txBody>
      </p:sp>
      <p:sp>
        <p:nvSpPr>
          <p:cNvPr id="4" name="Content Placeholder 3"/>
          <p:cNvSpPr>
            <a:spLocks noGrp="1"/>
          </p:cNvSpPr>
          <p:nvPr>
            <p:ph idx="1"/>
          </p:nvPr>
        </p:nvSpPr>
        <p:spPr/>
        <p:txBody>
          <a:bodyPr/>
          <a:lstStyle/>
          <a:p>
            <a:r>
              <a:rPr lang="en-US" dirty="0" smtClean="0"/>
              <a:t>Identify the stages of grief</a:t>
            </a:r>
          </a:p>
          <a:p>
            <a:r>
              <a:rPr lang="en-US" dirty="0" smtClean="0"/>
              <a:t>Understand the grieving process in relation to athletic injuries</a:t>
            </a:r>
          </a:p>
          <a:p>
            <a:r>
              <a:rPr lang="en-US" dirty="0" smtClean="0"/>
              <a:t>Learn how to seek support</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Grief is the response to loss, particularly to the loss of someone or something that has died, to which a bond or affection was formed. </a:t>
            </a:r>
          </a:p>
          <a:p>
            <a:pPr marL="0" indent="0">
              <a:buNone/>
            </a:pPr>
            <a:endParaRPr lang="en-US" dirty="0"/>
          </a:p>
          <a:p>
            <a:pPr marL="0" indent="0">
              <a:buNone/>
            </a:pPr>
            <a:r>
              <a:rPr lang="en-US" dirty="0" smtClean="0"/>
              <a:t>There are many situations student-athletes can grieve for, some include:</a:t>
            </a:r>
          </a:p>
          <a:p>
            <a:r>
              <a:rPr lang="en-US" dirty="0" smtClean="0"/>
              <a:t>Death of a family member</a:t>
            </a:r>
          </a:p>
          <a:p>
            <a:r>
              <a:rPr lang="en-US" dirty="0" smtClean="0"/>
              <a:t>Death of a friend</a:t>
            </a:r>
          </a:p>
          <a:p>
            <a:r>
              <a:rPr lang="en-US" dirty="0" smtClean="0"/>
              <a:t>Loss of an important game </a:t>
            </a:r>
          </a:p>
          <a:p>
            <a:r>
              <a:rPr lang="en-US" dirty="0" smtClean="0"/>
              <a:t>Loss of athletic season </a:t>
            </a:r>
          </a:p>
          <a:p>
            <a:r>
              <a:rPr lang="en-US" dirty="0" smtClean="0"/>
              <a:t>Ending of athletic career</a:t>
            </a:r>
          </a:p>
          <a:p>
            <a:r>
              <a:rPr lang="en-US" dirty="0" smtClean="0"/>
              <a:t>Injury </a:t>
            </a:r>
            <a:endParaRPr lang="en-US" dirty="0"/>
          </a:p>
        </p:txBody>
      </p:sp>
      <p:sp>
        <p:nvSpPr>
          <p:cNvPr id="3" name="Title 2"/>
          <p:cNvSpPr>
            <a:spLocks noGrp="1"/>
          </p:cNvSpPr>
          <p:nvPr>
            <p:ph type="title"/>
          </p:nvPr>
        </p:nvSpPr>
        <p:spPr/>
        <p:txBody>
          <a:bodyPr/>
          <a:lstStyle/>
          <a:p>
            <a:r>
              <a:rPr lang="en-US" dirty="0" smtClean="0"/>
              <a:t>What is Grief?</a:t>
            </a:r>
            <a:endParaRPr lang="en-US" dirty="0"/>
          </a:p>
        </p:txBody>
      </p:sp>
    </p:spTree>
    <p:extLst>
      <p:ext uri="{BB962C8B-B14F-4D97-AF65-F5344CB8AC3E}">
        <p14:creationId xmlns:p14="http://schemas.microsoft.com/office/powerpoint/2010/main" val="2572523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077200" cy="5105400"/>
          </a:xfrm>
        </p:spPr>
        <p:txBody>
          <a:bodyPr>
            <a:normAutofit lnSpcReduction="10000"/>
          </a:bodyPr>
          <a:lstStyle/>
          <a:p>
            <a:pPr marL="0" indent="0">
              <a:buNone/>
            </a:pPr>
            <a:r>
              <a:rPr lang="en-US" dirty="0" smtClean="0"/>
              <a:t>Athletes depend on their sport or physical activity to keep them sane or to relieve stress from their daily lives. If you’re willing to devote so much of your own personal time towards sport, it clearly must be very important and close to who you are as a person. As an athlete there is always a constant fear of being taken out of the game for good. No matter how careful you are, you can always run into an obstacle that is hard to overcome. These obstacles can be social, academic, or health related. For a lot of athletes the obstacle is an injury of a ligament on the body that is crucial to playing their sport. When you lose the ability to do what you love, it’s hard to look on the bright side of the situation and look towards the future when you are reunited with your love. The reasoning behind the struggle to be positive is that there may be a very tough road ahead to get back to where you were prior to the injury. A lot of serious injuries can take months to heal or recover from, and that’s not just physically either, it’s a mental recovery too. Athletes losing their ability to do a physical activity is like losing a person close to their heart, they must grieve the loss.</a:t>
            </a:r>
            <a:endParaRPr lang="en-US" dirty="0"/>
          </a:p>
        </p:txBody>
      </p:sp>
      <p:sp>
        <p:nvSpPr>
          <p:cNvPr id="3" name="Title 2"/>
          <p:cNvSpPr>
            <a:spLocks noGrp="1"/>
          </p:cNvSpPr>
          <p:nvPr>
            <p:ph type="title"/>
          </p:nvPr>
        </p:nvSpPr>
        <p:spPr>
          <a:xfrm>
            <a:off x="457200" y="152400"/>
            <a:ext cx="7696200" cy="1143000"/>
          </a:xfrm>
        </p:spPr>
        <p:txBody>
          <a:bodyPr/>
          <a:lstStyle/>
          <a:p>
            <a:r>
              <a:rPr lang="en-US" dirty="0" smtClean="0"/>
              <a:t>Grief with Athletic Injuries</a:t>
            </a:r>
            <a:endParaRPr lang="en-US" dirty="0"/>
          </a:p>
        </p:txBody>
      </p:sp>
    </p:spTree>
    <p:extLst>
      <p:ext uri="{BB962C8B-B14F-4D97-AF65-F5344CB8AC3E}">
        <p14:creationId xmlns:p14="http://schemas.microsoft.com/office/powerpoint/2010/main" val="175636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Denial</a:t>
            </a:r>
          </a:p>
          <a:p>
            <a:pPr marL="457200" indent="-457200">
              <a:buFont typeface="+mj-lt"/>
              <a:buAutoNum type="arabicPeriod"/>
            </a:pPr>
            <a:r>
              <a:rPr lang="en-US" dirty="0" smtClean="0"/>
              <a:t>Anger</a:t>
            </a:r>
          </a:p>
          <a:p>
            <a:pPr marL="457200" indent="-457200">
              <a:buFont typeface="+mj-lt"/>
              <a:buAutoNum type="arabicPeriod"/>
            </a:pPr>
            <a:r>
              <a:rPr lang="en-US" dirty="0" smtClean="0"/>
              <a:t>Bargaining</a:t>
            </a:r>
          </a:p>
          <a:p>
            <a:pPr marL="457200" indent="-457200">
              <a:buFont typeface="+mj-lt"/>
              <a:buAutoNum type="arabicPeriod"/>
            </a:pPr>
            <a:r>
              <a:rPr lang="en-US" dirty="0" smtClean="0"/>
              <a:t>Depression</a:t>
            </a:r>
          </a:p>
          <a:p>
            <a:pPr marL="457200" indent="-457200">
              <a:buFont typeface="+mj-lt"/>
              <a:buAutoNum type="arabicPeriod"/>
            </a:pPr>
            <a:r>
              <a:rPr lang="en-US" dirty="0" smtClean="0"/>
              <a:t>Acceptance</a:t>
            </a:r>
            <a:endParaRPr lang="en-US" dirty="0"/>
          </a:p>
        </p:txBody>
      </p:sp>
      <p:sp>
        <p:nvSpPr>
          <p:cNvPr id="3" name="Title 2"/>
          <p:cNvSpPr>
            <a:spLocks noGrp="1"/>
          </p:cNvSpPr>
          <p:nvPr>
            <p:ph type="title"/>
          </p:nvPr>
        </p:nvSpPr>
        <p:spPr/>
        <p:txBody>
          <a:bodyPr/>
          <a:lstStyle/>
          <a:p>
            <a:r>
              <a:rPr lang="en-US" dirty="0" smtClean="0"/>
              <a:t>Stages of Grief</a:t>
            </a:r>
            <a:endParaRPr lang="en-US" dirty="0"/>
          </a:p>
        </p:txBody>
      </p:sp>
    </p:spTree>
    <p:extLst>
      <p:ext uri="{BB962C8B-B14F-4D97-AF65-F5344CB8AC3E}">
        <p14:creationId xmlns:p14="http://schemas.microsoft.com/office/powerpoint/2010/main" val="3253502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When you first learn of a loss, it’s normal to think, “This isn’t happening [to me]”. </a:t>
            </a:r>
          </a:p>
          <a:p>
            <a:pPr marL="0" indent="0">
              <a:buNone/>
            </a:pPr>
            <a:endParaRPr lang="en-US" dirty="0" smtClean="0"/>
          </a:p>
          <a:p>
            <a:r>
              <a:rPr lang="en-US" dirty="0" smtClean="0"/>
              <a:t>You may feel shocked or numb. </a:t>
            </a:r>
          </a:p>
          <a:p>
            <a:pPr marL="0" indent="0">
              <a:buNone/>
            </a:pPr>
            <a:endParaRPr lang="en-US" dirty="0" smtClean="0"/>
          </a:p>
          <a:p>
            <a:r>
              <a:rPr lang="en-US" dirty="0" smtClean="0"/>
              <a:t>This is a temporary way to deal with the overwhelming emotion.</a:t>
            </a:r>
          </a:p>
          <a:p>
            <a:pPr marL="0" indent="0">
              <a:buNone/>
            </a:pPr>
            <a:endParaRPr lang="en-US" dirty="0" smtClean="0"/>
          </a:p>
          <a:p>
            <a:r>
              <a:rPr lang="en-US" dirty="0" smtClean="0"/>
              <a:t>It’s a defense mechanism.</a:t>
            </a:r>
          </a:p>
          <a:p>
            <a:pPr mar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dirty="0" smtClean="0"/>
              <a:t>Denial</a:t>
            </a:r>
            <a:endParaRPr lang="en-US" dirty="0"/>
          </a:p>
        </p:txBody>
      </p:sp>
    </p:spTree>
    <p:extLst>
      <p:ext uri="{BB962C8B-B14F-4D97-AF65-F5344CB8AC3E}">
        <p14:creationId xmlns:p14="http://schemas.microsoft.com/office/powerpoint/2010/main" val="1027759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5181600"/>
          </a:xfrm>
        </p:spPr>
        <p:txBody>
          <a:bodyPr>
            <a:normAutofit lnSpcReduction="10000"/>
          </a:bodyPr>
          <a:lstStyle/>
          <a:p>
            <a:pPr marL="0" indent="0">
              <a:buNone/>
            </a:pPr>
            <a:r>
              <a:rPr lang="en-US" dirty="0" smtClean="0"/>
              <a:t>When an athlete first hears that they can no longer participate in their activity, it’s like getting hit by a train: you lose your breath and can only think of those seconds before you got hurt, wishing you could go back and move an inch to the left so it would have never happened. </a:t>
            </a:r>
          </a:p>
          <a:p>
            <a:pPr marL="0" indent="0">
              <a:buNone/>
            </a:pPr>
            <a:endParaRPr lang="en-US" dirty="0"/>
          </a:p>
          <a:p>
            <a:pPr marL="0" indent="0">
              <a:buNone/>
            </a:pPr>
            <a:r>
              <a:rPr lang="en-US" dirty="0" smtClean="0"/>
              <a:t>The moment before you hear what you broke, tore, or hyperextended, you only think about minor injuries it “could” be so you won’t be out of the game for that long. This is the denial stage. </a:t>
            </a:r>
          </a:p>
          <a:p>
            <a:pPr marL="0" indent="0">
              <a:buNone/>
            </a:pPr>
            <a:endParaRPr lang="en-US" dirty="0"/>
          </a:p>
          <a:p>
            <a:pPr marL="0" indent="0">
              <a:buNone/>
            </a:pPr>
            <a:r>
              <a:rPr lang="en-US" dirty="0" smtClean="0"/>
              <a:t>When the doctor or orthopedic gives you the news the first thought that comes to mind is “They must be wrong, there’s no way.” You may even choose to block out the words that are being spoken to you, because you’re trying to carry yourself through the first wave of pain.</a:t>
            </a:r>
          </a:p>
        </p:txBody>
      </p:sp>
      <p:sp>
        <p:nvSpPr>
          <p:cNvPr id="3" name="Title 2"/>
          <p:cNvSpPr>
            <a:spLocks noGrp="1"/>
          </p:cNvSpPr>
          <p:nvPr>
            <p:ph type="title"/>
          </p:nvPr>
        </p:nvSpPr>
        <p:spPr/>
        <p:txBody>
          <a:bodyPr/>
          <a:lstStyle/>
          <a:p>
            <a:r>
              <a:rPr lang="en-US" dirty="0" smtClean="0"/>
              <a:t>Denial with Athletic Injuries</a:t>
            </a:r>
            <a:endParaRPr lang="en-US" dirty="0"/>
          </a:p>
        </p:txBody>
      </p:sp>
    </p:spTree>
    <p:extLst>
      <p:ext uri="{BB962C8B-B14F-4D97-AF65-F5344CB8AC3E}">
        <p14:creationId xmlns:p14="http://schemas.microsoft.com/office/powerpoint/2010/main" val="390398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As reality sets in, you’re faced with the pain of your loss.</a:t>
            </a:r>
          </a:p>
          <a:p>
            <a:endParaRPr lang="en-US" dirty="0"/>
          </a:p>
          <a:p>
            <a:r>
              <a:rPr lang="en-US" dirty="0" smtClean="0"/>
              <a:t>You may feel frustrated and helpless.</a:t>
            </a:r>
          </a:p>
          <a:p>
            <a:endParaRPr lang="en-US" dirty="0"/>
          </a:p>
          <a:p>
            <a:r>
              <a:rPr lang="en-US" dirty="0" smtClean="0"/>
              <a:t>These feelings later turn into anger. </a:t>
            </a:r>
          </a:p>
          <a:p>
            <a:endParaRPr lang="en-US" dirty="0"/>
          </a:p>
          <a:p>
            <a:r>
              <a:rPr lang="en-US" dirty="0" smtClean="0"/>
              <a:t>You might direct it toward other people, a higher power, or life in general.</a:t>
            </a:r>
          </a:p>
          <a:p>
            <a:endParaRPr lang="en-US" dirty="0"/>
          </a:p>
          <a:p>
            <a:r>
              <a:rPr lang="en-US" dirty="0" smtClean="0"/>
              <a:t>To be angry with a loved one who died and left you alone is natural, too.</a:t>
            </a:r>
            <a:endParaRPr lang="en-US" dirty="0"/>
          </a:p>
        </p:txBody>
      </p:sp>
      <p:sp>
        <p:nvSpPr>
          <p:cNvPr id="3" name="Title 2"/>
          <p:cNvSpPr>
            <a:spLocks noGrp="1"/>
          </p:cNvSpPr>
          <p:nvPr>
            <p:ph type="title"/>
          </p:nvPr>
        </p:nvSpPr>
        <p:spPr/>
        <p:txBody>
          <a:bodyPr/>
          <a:lstStyle/>
          <a:p>
            <a:r>
              <a:rPr lang="en-US" dirty="0" smtClean="0"/>
              <a:t>Anger</a:t>
            </a:r>
            <a:endParaRPr lang="en-US" dirty="0"/>
          </a:p>
        </p:txBody>
      </p:sp>
    </p:spTree>
    <p:extLst>
      <p:ext uri="{BB962C8B-B14F-4D97-AF65-F5344CB8AC3E}">
        <p14:creationId xmlns:p14="http://schemas.microsoft.com/office/powerpoint/2010/main" val="396169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With any injury there is bound to be certain limitations to what you can do physically that you wouldn’t think would be difficult until you’re faced with the task. Getting out of bed and getting dressed is even harder now that you have lost either complete or partial use of a limb. </a:t>
            </a:r>
          </a:p>
          <a:p>
            <a:pPr marL="0" indent="0">
              <a:buNone/>
            </a:pPr>
            <a:endParaRPr lang="en-US" dirty="0"/>
          </a:p>
          <a:p>
            <a:pPr marL="0" indent="0">
              <a:buNone/>
            </a:pPr>
            <a:r>
              <a:rPr lang="en-US" dirty="0" smtClean="0"/>
              <a:t>Not being able to do things that were once so easy causes anger and resentment towards your injury, and anger is the second step of grief. Even though it may not be raging anger, even being annoyed of the limitations you have can count towards this second stage.</a:t>
            </a:r>
            <a:endParaRPr lang="en-US" dirty="0"/>
          </a:p>
        </p:txBody>
      </p:sp>
      <p:sp>
        <p:nvSpPr>
          <p:cNvPr id="3" name="Title 2"/>
          <p:cNvSpPr>
            <a:spLocks noGrp="1"/>
          </p:cNvSpPr>
          <p:nvPr>
            <p:ph type="title"/>
          </p:nvPr>
        </p:nvSpPr>
        <p:spPr/>
        <p:txBody>
          <a:bodyPr/>
          <a:lstStyle/>
          <a:p>
            <a:r>
              <a:rPr lang="en-US" dirty="0" smtClean="0"/>
              <a:t>Anger with Athletic Injuries</a:t>
            </a:r>
            <a:endParaRPr lang="en-US" dirty="0"/>
          </a:p>
        </p:txBody>
      </p:sp>
    </p:spTree>
    <p:extLst>
      <p:ext uri="{BB962C8B-B14F-4D97-AF65-F5344CB8AC3E}">
        <p14:creationId xmlns:p14="http://schemas.microsoft.com/office/powerpoint/2010/main" val="2744736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During this stage, you dwell on what you could have done to prevent the loss. </a:t>
            </a:r>
          </a:p>
          <a:p>
            <a:endParaRPr lang="en-US" dirty="0"/>
          </a:p>
          <a:p>
            <a:r>
              <a:rPr lang="en-US" dirty="0" smtClean="0"/>
              <a:t>Common thoughts are “If only…” and “What if…”</a:t>
            </a:r>
          </a:p>
          <a:p>
            <a:endParaRPr lang="en-US" dirty="0"/>
          </a:p>
          <a:p>
            <a:r>
              <a:rPr lang="en-US" dirty="0" smtClean="0"/>
              <a:t>You may also try to strike a deal with a higher power by praying or making promises…</a:t>
            </a:r>
          </a:p>
        </p:txBody>
      </p:sp>
      <p:sp>
        <p:nvSpPr>
          <p:cNvPr id="3" name="Title 2"/>
          <p:cNvSpPr>
            <a:spLocks noGrp="1"/>
          </p:cNvSpPr>
          <p:nvPr>
            <p:ph type="title"/>
          </p:nvPr>
        </p:nvSpPr>
        <p:spPr/>
        <p:txBody>
          <a:bodyPr/>
          <a:lstStyle/>
          <a:p>
            <a:r>
              <a:rPr lang="en-US" dirty="0" smtClean="0"/>
              <a:t>Bargaining</a:t>
            </a:r>
            <a:endParaRPr lang="en-US" dirty="0"/>
          </a:p>
        </p:txBody>
      </p:sp>
    </p:spTree>
    <p:extLst>
      <p:ext uri="{BB962C8B-B14F-4D97-AF65-F5344CB8AC3E}">
        <p14:creationId xmlns:p14="http://schemas.microsoft.com/office/powerpoint/2010/main" val="205500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Whether the recovery for your injury is a couple of weeks or a couple of months, an athlete will always want to speed up the recovery process, even though they could possibly be making it worse. For example, a person with an ACL injury has to work on a timeline to have movement and strength in their legs, and some athletes may push their limits and start to do things too early because they believe trying won’t cause too much harm. </a:t>
            </a:r>
          </a:p>
          <a:p>
            <a:pPr marL="0" indent="0">
              <a:buNone/>
            </a:pPr>
            <a:endParaRPr lang="en-US" dirty="0"/>
          </a:p>
          <a:p>
            <a:pPr marL="0" indent="0">
              <a:buNone/>
            </a:pPr>
            <a:r>
              <a:rPr lang="en-US" dirty="0" smtClean="0"/>
              <a:t>This is a way of bargaining: you’re putting your injury at risk because the need to be back on the field or court sooner is more painful than the actual injury.</a:t>
            </a:r>
            <a:endParaRPr lang="en-US" dirty="0"/>
          </a:p>
        </p:txBody>
      </p:sp>
      <p:sp>
        <p:nvSpPr>
          <p:cNvPr id="3" name="Title 2"/>
          <p:cNvSpPr>
            <a:spLocks noGrp="1"/>
          </p:cNvSpPr>
          <p:nvPr>
            <p:ph type="title"/>
          </p:nvPr>
        </p:nvSpPr>
        <p:spPr/>
        <p:txBody>
          <a:bodyPr/>
          <a:lstStyle/>
          <a:p>
            <a:r>
              <a:rPr lang="en-US" dirty="0" smtClean="0"/>
              <a:t>Bargaining with Athletic Injuries</a:t>
            </a:r>
            <a:endParaRPr lang="en-US" dirty="0"/>
          </a:p>
        </p:txBody>
      </p:sp>
    </p:spTree>
    <p:extLst>
      <p:ext uri="{BB962C8B-B14F-4D97-AF65-F5344CB8AC3E}">
        <p14:creationId xmlns:p14="http://schemas.microsoft.com/office/powerpoint/2010/main" val="4105220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Sadness sets in as you begin to understand the loss and its effect on your life.</a:t>
            </a:r>
          </a:p>
          <a:p>
            <a:endParaRPr lang="en-US" dirty="0"/>
          </a:p>
          <a:p>
            <a:r>
              <a:rPr lang="en-US" dirty="0" smtClean="0"/>
              <a:t>Signs of depression include:</a:t>
            </a:r>
          </a:p>
          <a:p>
            <a:pPr lvl="1"/>
            <a:r>
              <a:rPr lang="en-US" dirty="0" smtClean="0"/>
              <a:t>Crying</a:t>
            </a:r>
          </a:p>
          <a:p>
            <a:pPr lvl="1"/>
            <a:r>
              <a:rPr lang="en-US" dirty="0" smtClean="0"/>
              <a:t>Sleep issues</a:t>
            </a:r>
          </a:p>
          <a:p>
            <a:pPr lvl="1"/>
            <a:r>
              <a:rPr lang="en-US" dirty="0" smtClean="0"/>
              <a:t>Decreased appetite</a:t>
            </a:r>
          </a:p>
          <a:p>
            <a:pPr marL="457200" lvl="1" indent="0">
              <a:buNone/>
            </a:pPr>
            <a:endParaRPr lang="en-US" dirty="0" smtClean="0"/>
          </a:p>
          <a:p>
            <a:r>
              <a:rPr lang="en-US" dirty="0" smtClean="0"/>
              <a:t>You may feel overwhelmed, regretful, and lonely.</a:t>
            </a:r>
            <a:endParaRPr lang="en-US" dirty="0"/>
          </a:p>
        </p:txBody>
      </p:sp>
      <p:sp>
        <p:nvSpPr>
          <p:cNvPr id="3" name="Title 2"/>
          <p:cNvSpPr>
            <a:spLocks noGrp="1"/>
          </p:cNvSpPr>
          <p:nvPr>
            <p:ph type="title"/>
          </p:nvPr>
        </p:nvSpPr>
        <p:spPr/>
        <p:txBody>
          <a:bodyPr/>
          <a:lstStyle/>
          <a:p>
            <a:r>
              <a:rPr lang="en-US" dirty="0" smtClean="0"/>
              <a:t>Depression</a:t>
            </a:r>
            <a:endParaRPr lang="en-US" dirty="0"/>
          </a:p>
        </p:txBody>
      </p:sp>
    </p:spTree>
    <p:extLst>
      <p:ext uri="{BB962C8B-B14F-4D97-AF65-F5344CB8AC3E}">
        <p14:creationId xmlns:p14="http://schemas.microsoft.com/office/powerpoint/2010/main" val="1551231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This is the worst stage of grief an athlete will endure during their grieving process. A lot of athletes experience depression when they begin to believe their injury will never actually full heal, will cause them difficulty when playing for the rest of their athletic careers, or now have a great amount of time that was devoted to the activity that they’re not sure what to do with anymore. </a:t>
            </a:r>
          </a:p>
          <a:p>
            <a:pPr marL="0" indent="0">
              <a:buNone/>
            </a:pPr>
            <a:endParaRPr lang="en-US" dirty="0"/>
          </a:p>
          <a:p>
            <a:pPr marL="0" indent="0">
              <a:buNone/>
            </a:pPr>
            <a:r>
              <a:rPr lang="en-US" dirty="0" smtClean="0"/>
              <a:t>To any athlete, there is nothing good about not being able to put 110% into their physical activity or sport after they have been away from it for so long. There may be a feeling of hopelessness when thinking about when they can return to their activity and the skills they may have lost during recovery.</a:t>
            </a:r>
            <a:endParaRPr lang="en-US" dirty="0"/>
          </a:p>
        </p:txBody>
      </p:sp>
      <p:sp>
        <p:nvSpPr>
          <p:cNvPr id="3" name="Title 2"/>
          <p:cNvSpPr>
            <a:spLocks noGrp="1"/>
          </p:cNvSpPr>
          <p:nvPr>
            <p:ph type="title"/>
          </p:nvPr>
        </p:nvSpPr>
        <p:spPr/>
        <p:txBody>
          <a:bodyPr/>
          <a:lstStyle/>
          <a:p>
            <a:r>
              <a:rPr lang="en-US" dirty="0" smtClean="0"/>
              <a:t>Depression with Athletic Injuries</a:t>
            </a:r>
            <a:endParaRPr lang="en-US" dirty="0"/>
          </a:p>
        </p:txBody>
      </p:sp>
    </p:spTree>
    <p:extLst>
      <p:ext uri="{BB962C8B-B14F-4D97-AF65-F5344CB8AC3E}">
        <p14:creationId xmlns:p14="http://schemas.microsoft.com/office/powerpoint/2010/main" val="3210098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this final stage of grief, you accept the reality of your loss.</a:t>
            </a:r>
          </a:p>
          <a:p>
            <a:endParaRPr lang="en-US" dirty="0"/>
          </a:p>
          <a:p>
            <a:r>
              <a:rPr lang="en-US" dirty="0" smtClean="0"/>
              <a:t>It can’t be changed.</a:t>
            </a:r>
          </a:p>
          <a:p>
            <a:endParaRPr lang="en-US" dirty="0"/>
          </a:p>
          <a:p>
            <a:r>
              <a:rPr lang="en-US" dirty="0" smtClean="0"/>
              <a:t>Although you still feel sad, you’re able to start moving forward with your life.</a:t>
            </a:r>
          </a:p>
        </p:txBody>
      </p:sp>
      <p:sp>
        <p:nvSpPr>
          <p:cNvPr id="3" name="Title 2"/>
          <p:cNvSpPr>
            <a:spLocks noGrp="1"/>
          </p:cNvSpPr>
          <p:nvPr>
            <p:ph type="title"/>
          </p:nvPr>
        </p:nvSpPr>
        <p:spPr/>
        <p:txBody>
          <a:bodyPr/>
          <a:lstStyle/>
          <a:p>
            <a:r>
              <a:rPr lang="en-US" dirty="0" smtClean="0"/>
              <a:t>Acceptance</a:t>
            </a:r>
            <a:endParaRPr lang="en-US" dirty="0"/>
          </a:p>
        </p:txBody>
      </p:sp>
    </p:spTree>
    <p:extLst>
      <p:ext uri="{BB962C8B-B14F-4D97-AF65-F5344CB8AC3E}">
        <p14:creationId xmlns:p14="http://schemas.microsoft.com/office/powerpoint/2010/main" val="899125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The last stage and the best one for the psych of an athlete. This can happen at various stages in an injury, either when the athlete starts rehabilitation, or when they are close to being back in the game. </a:t>
            </a:r>
          </a:p>
          <a:p>
            <a:pPr marL="0" indent="0">
              <a:buNone/>
            </a:pPr>
            <a:endParaRPr lang="en-US" dirty="0"/>
          </a:p>
          <a:p>
            <a:pPr marL="0" indent="0">
              <a:buNone/>
            </a:pPr>
            <a:r>
              <a:rPr lang="en-US" dirty="0" smtClean="0"/>
              <a:t>This is the best stage because you know you’re close to being able to go back to doing what you love as much as you please again. There’s a very small amount of hill to climb up before you get to the top and have an easy ride down to the bottom. </a:t>
            </a:r>
            <a:endParaRPr lang="en-US" dirty="0"/>
          </a:p>
        </p:txBody>
      </p:sp>
      <p:sp>
        <p:nvSpPr>
          <p:cNvPr id="3" name="Title 2"/>
          <p:cNvSpPr>
            <a:spLocks noGrp="1"/>
          </p:cNvSpPr>
          <p:nvPr>
            <p:ph type="title"/>
          </p:nvPr>
        </p:nvSpPr>
        <p:spPr/>
        <p:txBody>
          <a:bodyPr/>
          <a:lstStyle/>
          <a:p>
            <a:r>
              <a:rPr lang="en-US" dirty="0" smtClean="0"/>
              <a:t>Acceptance with Athletic Injuries</a:t>
            </a:r>
            <a:endParaRPr lang="en-US" dirty="0"/>
          </a:p>
        </p:txBody>
      </p:sp>
    </p:spTree>
    <p:extLst>
      <p:ext uri="{BB962C8B-B14F-4D97-AF65-F5344CB8AC3E}">
        <p14:creationId xmlns:p14="http://schemas.microsoft.com/office/powerpoint/2010/main" val="3903176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371600"/>
            <a:ext cx="7467600" cy="4419600"/>
          </a:xfrm>
        </p:spPr>
        <p:txBody>
          <a:bodyPr/>
          <a:lstStyle/>
          <a:p>
            <a:pPr marL="0" indent="0">
              <a:buNone/>
            </a:pPr>
            <a:r>
              <a:rPr lang="en-US" dirty="0" smtClean="0"/>
              <a:t>Every person goes through these phases in his or her own way. </a:t>
            </a:r>
          </a:p>
          <a:p>
            <a:pPr marL="0" indent="0">
              <a:buNone/>
            </a:pPr>
            <a:endParaRPr lang="en-US" dirty="0"/>
          </a:p>
          <a:p>
            <a:pPr marL="0" indent="0">
              <a:buNone/>
            </a:pPr>
            <a:r>
              <a:rPr lang="en-US" dirty="0" smtClean="0"/>
              <a:t>You may go back and forth between stages, or skip one or more stages altogether. </a:t>
            </a:r>
          </a:p>
          <a:p>
            <a:pPr marL="0" indent="0">
              <a:buNone/>
            </a:pPr>
            <a:endParaRPr lang="en-US" dirty="0"/>
          </a:p>
          <a:p>
            <a:pPr marL="0" indent="0">
              <a:buNone/>
            </a:pPr>
            <a:r>
              <a:rPr lang="en-US" dirty="0" smtClean="0"/>
              <a:t>Reminders of your loss, like the anniversary of a death or a familiar song, can trigger the return of grief. </a:t>
            </a:r>
          </a:p>
          <a:p>
            <a:pPr marL="0" indent="0">
              <a:buNone/>
            </a:pPr>
            <a:endParaRPr lang="en-US" dirty="0"/>
          </a:p>
          <a:p>
            <a:pPr marL="0" indent="0">
              <a:buNone/>
            </a:pPr>
            <a:r>
              <a:rPr lang="en-US" dirty="0" smtClean="0"/>
              <a:t>There is no timeline to the grieving process, everyone goes at their own pace.</a:t>
            </a:r>
            <a:endParaRPr lang="en-US" dirty="0"/>
          </a:p>
        </p:txBody>
      </p:sp>
    </p:spTree>
    <p:extLst>
      <p:ext uri="{BB962C8B-B14F-4D97-AF65-F5344CB8AC3E}">
        <p14:creationId xmlns:p14="http://schemas.microsoft.com/office/powerpoint/2010/main" val="2230642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In some cases, grief doesn’t get better. You may not be able to accept the loss. Doctors call this “complicated grief”. </a:t>
            </a:r>
          </a:p>
          <a:p>
            <a:pPr marL="0" indent="0">
              <a:buNone/>
            </a:pPr>
            <a:endParaRPr lang="en-US" dirty="0"/>
          </a:p>
          <a:p>
            <a:pPr marL="0" indent="0">
              <a:buNone/>
            </a:pPr>
            <a:r>
              <a:rPr lang="en-US" dirty="0" smtClean="0"/>
              <a:t>You should talk to your doctor if you have any of the following:</a:t>
            </a:r>
          </a:p>
          <a:p>
            <a:r>
              <a:rPr lang="en-US" dirty="0" smtClean="0"/>
              <a:t>Trouble keeping up your normal routine, like going to work and cleaning the house</a:t>
            </a:r>
          </a:p>
          <a:p>
            <a:r>
              <a:rPr lang="en-US" dirty="0" smtClean="0"/>
              <a:t>Feelings of depression</a:t>
            </a:r>
          </a:p>
          <a:p>
            <a:r>
              <a:rPr lang="en-US" dirty="0" smtClean="0"/>
              <a:t>Thoughts that life isn’t worth living, or of harming yourself</a:t>
            </a:r>
          </a:p>
          <a:p>
            <a:r>
              <a:rPr lang="en-US" dirty="0" smtClean="0"/>
              <a:t>Any inability to stop blaming yourself</a:t>
            </a:r>
            <a:endParaRPr lang="en-US" dirty="0"/>
          </a:p>
        </p:txBody>
      </p:sp>
      <p:sp>
        <p:nvSpPr>
          <p:cNvPr id="3" name="Title 2"/>
          <p:cNvSpPr>
            <a:spLocks noGrp="1"/>
          </p:cNvSpPr>
          <p:nvPr>
            <p:ph type="title"/>
          </p:nvPr>
        </p:nvSpPr>
        <p:spPr/>
        <p:txBody>
          <a:bodyPr/>
          <a:lstStyle/>
          <a:p>
            <a:r>
              <a:rPr lang="en-US" dirty="0" smtClean="0"/>
              <a:t>Do I Need Professional Help?</a:t>
            </a:r>
            <a:endParaRPr lang="en-US" dirty="0"/>
          </a:p>
        </p:txBody>
      </p:sp>
    </p:spTree>
    <p:extLst>
      <p:ext uri="{BB962C8B-B14F-4D97-AF65-F5344CB8AC3E}">
        <p14:creationId xmlns:p14="http://schemas.microsoft.com/office/powerpoint/2010/main" val="1659489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Teammates, Coaches</a:t>
            </a:r>
          </a:p>
          <a:p>
            <a:pPr marL="0" indent="0">
              <a:buNone/>
            </a:pPr>
            <a:r>
              <a:rPr lang="en-US" dirty="0" smtClean="0"/>
              <a:t>Athletics Administrators</a:t>
            </a:r>
          </a:p>
          <a:p>
            <a:pPr marL="0" indent="0">
              <a:buNone/>
            </a:pPr>
            <a:r>
              <a:rPr lang="en-US" dirty="0" smtClean="0"/>
              <a:t>Athletic Trainer</a:t>
            </a:r>
            <a:endParaRPr lang="en-US" dirty="0"/>
          </a:p>
          <a:p>
            <a:pPr marL="0" indent="0">
              <a:buNone/>
            </a:pPr>
            <a:r>
              <a:rPr lang="en-US" dirty="0" smtClean="0"/>
              <a:t>University Counseling and Wellness Center</a:t>
            </a:r>
          </a:p>
          <a:p>
            <a:pPr marL="0" indent="0">
              <a:buNone/>
            </a:pPr>
            <a:r>
              <a:rPr lang="en-US" dirty="0" smtClean="0"/>
              <a:t>	(202) 274-6000</a:t>
            </a:r>
          </a:p>
          <a:p>
            <a:pPr marL="0" indent="0">
              <a:buNone/>
            </a:pPr>
            <a:r>
              <a:rPr lang="en-US" dirty="0" smtClean="0"/>
              <a:t>	Building 39, Suite 120</a:t>
            </a:r>
          </a:p>
          <a:p>
            <a:pPr marL="0" indent="0">
              <a:buNone/>
            </a:pPr>
            <a:r>
              <a:rPr lang="en-US" dirty="0"/>
              <a:t>National Suicide Prevention Lifeline</a:t>
            </a:r>
          </a:p>
          <a:p>
            <a:pPr marL="0" indent="0">
              <a:buNone/>
            </a:pPr>
            <a:r>
              <a:rPr lang="en-US" dirty="0"/>
              <a:t>	1-800-273</a:t>
            </a:r>
            <a:r>
              <a:rPr lang="en-US" dirty="0" smtClean="0"/>
              <a:t>-TALK (8255)</a:t>
            </a:r>
            <a:endParaRPr lang="en-US" dirty="0"/>
          </a:p>
          <a:p>
            <a:pPr marL="0" indent="0">
              <a:buNone/>
            </a:pPr>
            <a:r>
              <a:rPr lang="en-US" dirty="0" smtClean="0"/>
              <a:t>Substance Abuse and Mental Health Services Administration (SAMHSA) National Helpline</a:t>
            </a:r>
          </a:p>
          <a:p>
            <a:pPr marL="0" indent="0">
              <a:buNone/>
            </a:pPr>
            <a:r>
              <a:rPr lang="en-US" dirty="0"/>
              <a:t>	</a:t>
            </a:r>
            <a:r>
              <a:rPr lang="en-US" dirty="0" smtClean="0"/>
              <a:t>1-800-622-HELP (4357)</a:t>
            </a:r>
          </a:p>
          <a:p>
            <a:pPr marL="0" indent="0">
              <a:buNone/>
            </a:pPr>
            <a:r>
              <a:rPr lang="en-US" dirty="0" smtClean="0"/>
              <a:t>University Campus Public Safety</a:t>
            </a:r>
          </a:p>
          <a:p>
            <a:pPr marL="0" indent="0">
              <a:buNone/>
            </a:pPr>
            <a:r>
              <a:rPr lang="en-US" dirty="0"/>
              <a:t>	</a:t>
            </a:r>
            <a:r>
              <a:rPr lang="en-US" dirty="0" smtClean="0"/>
              <a:t>(202)274-5050</a:t>
            </a:r>
          </a:p>
          <a:p>
            <a:pPr marL="0" indent="0">
              <a:buNone/>
            </a:pPr>
            <a:endParaRPr lang="en-US" dirty="0" smtClean="0"/>
          </a:p>
        </p:txBody>
      </p:sp>
      <p:sp>
        <p:nvSpPr>
          <p:cNvPr id="3" name="Title 2"/>
          <p:cNvSpPr>
            <a:spLocks noGrp="1"/>
          </p:cNvSpPr>
          <p:nvPr>
            <p:ph type="title"/>
          </p:nvPr>
        </p:nvSpPr>
        <p:spPr/>
        <p:txBody>
          <a:bodyPr/>
          <a:lstStyle/>
          <a:p>
            <a:r>
              <a:rPr lang="en-US" dirty="0" smtClean="0"/>
              <a:t>What are Local Resources for Me?</a:t>
            </a:r>
            <a:endParaRPr lang="en-US" dirty="0"/>
          </a:p>
        </p:txBody>
      </p:sp>
    </p:spTree>
    <p:extLst>
      <p:ext uri="{BB962C8B-B14F-4D97-AF65-F5344CB8AC3E}">
        <p14:creationId xmlns:p14="http://schemas.microsoft.com/office/powerpoint/2010/main" val="3066983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Grief</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192598476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Anger is the first stage of grief.</a:t>
            </a:r>
            <a:endParaRPr lang="en-US" dirty="0"/>
          </a:p>
        </p:txBody>
      </p:sp>
    </p:spTree>
    <p:extLst>
      <p:ext uri="{BB962C8B-B14F-4D97-AF65-F5344CB8AC3E}">
        <p14:creationId xmlns:p14="http://schemas.microsoft.com/office/powerpoint/2010/main" val="244407673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Each stage of grief lasts for 3 days.</a:t>
            </a:r>
            <a:endParaRPr lang="en-US" dirty="0"/>
          </a:p>
        </p:txBody>
      </p:sp>
    </p:spTree>
    <p:extLst>
      <p:ext uri="{BB962C8B-B14F-4D97-AF65-F5344CB8AC3E}">
        <p14:creationId xmlns:p14="http://schemas.microsoft.com/office/powerpoint/2010/main" val="411580163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Denial is a defense mechanism for grief.</a:t>
            </a:r>
            <a:endParaRPr lang="en-US" dirty="0"/>
          </a:p>
        </p:txBody>
      </p:sp>
    </p:spTree>
    <p:extLst>
      <p:ext uri="{BB962C8B-B14F-4D97-AF65-F5344CB8AC3E}">
        <p14:creationId xmlns:p14="http://schemas.microsoft.com/office/powerpoint/2010/main" val="157522764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2819400"/>
          </a:xfrm>
          <a:effectLst/>
        </p:spPr>
        <p:txBody>
          <a:bodyPr>
            <a:normAutofit fontScale="90000"/>
          </a:bodyPr>
          <a:lstStyle/>
          <a:p>
            <a:r>
              <a:rPr lang="en-US" dirty="0" smtClean="0"/>
              <a:t>All of the following are resources for me when I am grieving except:</a:t>
            </a:r>
            <a:r>
              <a:rPr lang="en-US" i="0" dirty="0" smtClean="0"/>
              <a:t/>
            </a:r>
            <a:br>
              <a:rPr lang="en-US" i="0" dirty="0" smtClean="0"/>
            </a:br>
            <a:r>
              <a:rPr lang="en-US" i="0" dirty="0" smtClean="0"/>
              <a:t/>
            </a:r>
            <a:br>
              <a:rPr lang="en-US" i="0" dirty="0" smtClean="0"/>
            </a:br>
            <a:r>
              <a:rPr lang="en-US" i="0" dirty="0" smtClean="0"/>
              <a:t>A. Teammates</a:t>
            </a:r>
            <a:br>
              <a:rPr lang="en-US" i="0" dirty="0" smtClean="0"/>
            </a:br>
            <a:r>
              <a:rPr lang="en-US" i="0" dirty="0" smtClean="0"/>
              <a:t>B. Counseling and Wellness Center</a:t>
            </a:r>
            <a:br>
              <a:rPr lang="en-US" i="0" dirty="0" smtClean="0"/>
            </a:br>
            <a:r>
              <a:rPr lang="en-US" i="0" dirty="0" smtClean="0"/>
              <a:t>C. Alcohol and drugs</a:t>
            </a:r>
            <a:br>
              <a:rPr lang="en-US" i="0" dirty="0" smtClean="0"/>
            </a:br>
            <a:r>
              <a:rPr lang="en-US" i="0" dirty="0" smtClean="0"/>
              <a:t>D. Coaches</a:t>
            </a:r>
            <a:endParaRPr lang="en-US" dirty="0">
              <a:effectLst/>
            </a:endParaRPr>
          </a:p>
        </p:txBody>
      </p:sp>
      <p:sp>
        <p:nvSpPr>
          <p:cNvPr id="3" name="Text Placeholder 2"/>
          <p:cNvSpPr>
            <a:spLocks noGrp="1"/>
          </p:cNvSpPr>
          <p:nvPr>
            <p:ph type="body" sz="quarter" idx="14"/>
          </p:nvPr>
        </p:nvSpPr>
        <p:spPr>
          <a:xfrm>
            <a:off x="3505200" y="45720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2735596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you are unable to follow your normal routine, you should speak to your doctor or seek additional help.</a:t>
            </a:r>
            <a:endParaRPr lang="en-US" dirty="0"/>
          </a:p>
        </p:txBody>
      </p:sp>
    </p:spTree>
    <p:extLst>
      <p:ext uri="{BB962C8B-B14F-4D97-AF65-F5344CB8AC3E}">
        <p14:creationId xmlns:p14="http://schemas.microsoft.com/office/powerpoint/2010/main" val="3464332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Grief:</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smtClean="0">
                <a:gradFill flip="none" rotWithShape="1">
                  <a:gsLst>
                    <a:gs pos="50000">
                      <a:srgbClr val="FF6600"/>
                    </a:gs>
                    <a:gs pos="100000">
                      <a:schemeClr val="accent4">
                        <a:lumMod val="60000"/>
                        <a:lumOff val="40000"/>
                      </a:schemeClr>
                    </a:gs>
                  </a:gsLst>
                  <a:lin ang="16080000" scaled="0"/>
                  <a:tileRect/>
                </a:gradFill>
                <a:effectLst/>
              </a:rPr>
              <a:t>#3</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1521</Words>
  <Application>Microsoft Macintosh PowerPoint</Application>
  <PresentationFormat>On-screen Show (4:3)</PresentationFormat>
  <Paragraphs>123</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Quiz Show</vt:lpstr>
      <vt:lpstr>Grief Mental Health Lesson #3</vt:lpstr>
      <vt:lpstr>Overview</vt:lpstr>
      <vt:lpstr>Goals of Lesson</vt:lpstr>
      <vt:lpstr>What is Grief?</vt:lpstr>
      <vt:lpstr>Grief with Athletic Injuries</vt:lpstr>
      <vt:lpstr>Stages of Grief</vt:lpstr>
      <vt:lpstr>Denial</vt:lpstr>
      <vt:lpstr>Denial with Athletic Injuries</vt:lpstr>
      <vt:lpstr>Anger</vt:lpstr>
      <vt:lpstr>Anger with Athletic Injuries</vt:lpstr>
      <vt:lpstr>Bargaining</vt:lpstr>
      <vt:lpstr>Bargaining with Athletic Injuries</vt:lpstr>
      <vt:lpstr>Depression</vt:lpstr>
      <vt:lpstr>Depression with Athletic Injuries</vt:lpstr>
      <vt:lpstr>Acceptance</vt:lpstr>
      <vt:lpstr>Acceptance with Athletic Injuries</vt:lpstr>
      <vt:lpstr>PowerPoint Presentation</vt:lpstr>
      <vt:lpstr>Do I Need Professional Help?</vt:lpstr>
      <vt:lpstr>What are Local Resources for Me?</vt:lpstr>
      <vt:lpstr>Grief Review Q &amp; A</vt:lpstr>
      <vt:lpstr>Anger is the first stage of grief.</vt:lpstr>
      <vt:lpstr>Each stage of grief lasts for 3 days.</vt:lpstr>
      <vt:lpstr>Denial is a defense mechanism for grief.</vt:lpstr>
      <vt:lpstr>All of the following are resources for me when I am grieving except:  A. Teammates B. Counseling and Wellness Center C. Alcohol and drugs D. Coaches</vt:lpstr>
      <vt:lpstr>When you are unable to follow your normal routine, you should speak to your doctor or seek additional help.</vt:lpstr>
      <vt:lpstr>You Have Completed Grief: Mental Health Lesson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2020-06-23T11:12:50Z</dcterms:modified>
</cp:coreProperties>
</file>