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1"/>
  </p:notesMasterIdLst>
  <p:handoutMasterIdLst>
    <p:handoutMasterId r:id="rId32"/>
  </p:handoutMasterIdLst>
  <p:sldIdLst>
    <p:sldId id="273" r:id="rId2"/>
    <p:sldId id="274" r:id="rId3"/>
    <p:sldId id="295" r:id="rId4"/>
    <p:sldId id="314" r:id="rId5"/>
    <p:sldId id="315" r:id="rId6"/>
    <p:sldId id="316" r:id="rId7"/>
    <p:sldId id="317" r:id="rId8"/>
    <p:sldId id="320" r:id="rId9"/>
    <p:sldId id="318" r:id="rId10"/>
    <p:sldId id="319" r:id="rId11"/>
    <p:sldId id="321" r:id="rId12"/>
    <p:sldId id="322" r:id="rId13"/>
    <p:sldId id="323" r:id="rId14"/>
    <p:sldId id="324" r:id="rId15"/>
    <p:sldId id="331" r:id="rId16"/>
    <p:sldId id="332" r:id="rId17"/>
    <p:sldId id="325" r:id="rId18"/>
    <p:sldId id="326" r:id="rId19"/>
    <p:sldId id="327" r:id="rId20"/>
    <p:sldId id="328" r:id="rId21"/>
    <p:sldId id="329" r:id="rId22"/>
    <p:sldId id="330" r:id="rId23"/>
    <p:sldId id="312" r:id="rId24"/>
    <p:sldId id="333" r:id="rId25"/>
    <p:sldId id="334" r:id="rId26"/>
    <p:sldId id="313" r:id="rId27"/>
    <p:sldId id="335" r:id="rId28"/>
    <p:sldId id="336" r:id="rId29"/>
    <p:sldId id="297" r:id="rId30"/>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56" autoAdjust="0"/>
    <p:restoredTop sz="86449" autoAdjust="0"/>
  </p:normalViewPr>
  <p:slideViewPr>
    <p:cSldViewPr>
      <p:cViewPr varScale="1">
        <p:scale>
          <a:sx n="67" d="100"/>
          <a:sy n="67" d="100"/>
        </p:scale>
        <p:origin x="-2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Interviews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#3</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Acing a job interview has as much to do with the way you prepare as it does your poise and confidence in the interview chair. </a:t>
            </a:r>
          </a:p>
          <a:p>
            <a:pPr marL="0" indent="0">
              <a:buNone/>
            </a:pPr>
            <a:endParaRPr lang="en-US" dirty="0"/>
          </a:p>
          <a:p>
            <a:pPr marL="0" indent="0">
              <a:buNone/>
            </a:pPr>
            <a:r>
              <a:rPr lang="en-US" dirty="0" smtClean="0"/>
              <a:t>You should spend the time leading up to your interview learning as much as you can about the company you’re applying to, from the company’s culture to the interview questions that are likely to be asked. If your research is thorough, you will be in a great position to ace your job interview and get the job you’ve been dreaming of. </a:t>
            </a:r>
          </a:p>
          <a:p>
            <a:pPr marL="0" indent="0">
              <a:buNone/>
            </a:pPr>
            <a:endParaRPr lang="en-US" dirty="0"/>
          </a:p>
          <a:p>
            <a:pPr marL="0" indent="0">
              <a:buNone/>
            </a:pPr>
            <a:r>
              <a:rPr lang="en-US" dirty="0" smtClean="0"/>
              <a:t>This lesson covers how to prepare for an interview, how to practice your interview anecdotes, and what to do after your interview.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how to research a company to prepare for a job interview</a:t>
            </a:r>
          </a:p>
          <a:p>
            <a:r>
              <a:rPr lang="en-US" dirty="0" smtClean="0"/>
              <a:t>Learn about different interview styles and how to prepare appropriate answers </a:t>
            </a:r>
          </a:p>
          <a:p>
            <a:endParaRPr lang="en-US" dirty="0" smtClean="0"/>
          </a:p>
          <a:p>
            <a:pPr marL="0" indent="0">
              <a:buNone/>
            </a:pP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An important part of interview preparation is to take the time to analyze the job posting, if you have it. If you don’t, ask them for a copy of the job description and then read it work-by-word. Pay careful attention to:</a:t>
            </a:r>
          </a:p>
          <a:p>
            <a:r>
              <a:rPr lang="en-US" dirty="0" smtClean="0"/>
              <a:t>How they describe themselves- if they describe themselves.</a:t>
            </a:r>
          </a:p>
          <a:p>
            <a:r>
              <a:rPr lang="en-US" dirty="0" smtClean="0"/>
              <a:t>The “requirements” of the job- experience, skills, education needed to do the job.</a:t>
            </a:r>
          </a:p>
          <a:p>
            <a:r>
              <a:rPr lang="en-US" dirty="0" smtClean="0"/>
              <a:t>The “duties” of the job- what the person doing the job will be responsible for.</a:t>
            </a:r>
          </a:p>
          <a:p>
            <a:r>
              <a:rPr lang="en-US" dirty="0" smtClean="0"/>
              <a:t>Any “nice-to-have” or “preferred” needs that aren’t specified as required for the job, but are skills or knowledge that will gain you bonus points.</a:t>
            </a:r>
            <a:endParaRPr lang="en-US" dirty="0"/>
          </a:p>
        </p:txBody>
      </p:sp>
      <p:sp>
        <p:nvSpPr>
          <p:cNvPr id="3" name="Title 2"/>
          <p:cNvSpPr>
            <a:spLocks noGrp="1"/>
          </p:cNvSpPr>
          <p:nvPr>
            <p:ph type="title"/>
          </p:nvPr>
        </p:nvSpPr>
        <p:spPr/>
        <p:txBody>
          <a:bodyPr/>
          <a:lstStyle/>
          <a:p>
            <a:r>
              <a:rPr lang="en-US" dirty="0" smtClean="0"/>
              <a:t>Analyze the Job</a:t>
            </a:r>
            <a:endParaRPr lang="en-US" dirty="0"/>
          </a:p>
        </p:txBody>
      </p:sp>
    </p:spTree>
    <p:extLst>
      <p:ext uri="{BB962C8B-B14F-4D97-AF65-F5344CB8AC3E}">
        <p14:creationId xmlns:p14="http://schemas.microsoft.com/office/powerpoint/2010/main" val="1714800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00200"/>
            <a:ext cx="7467600" cy="2133600"/>
          </a:xfrm>
        </p:spPr>
        <p:txBody>
          <a:bodyPr>
            <a:normAutofit/>
          </a:bodyPr>
          <a:lstStyle/>
          <a:p>
            <a:pPr marL="0" indent="0">
              <a:buNone/>
            </a:pPr>
            <a:r>
              <a:rPr lang="en-US" dirty="0" smtClean="0"/>
              <a:t>Once you have created a list of the qualifications for the job, make a list of your assets and match them to the job requirements.</a:t>
            </a:r>
          </a:p>
          <a:p>
            <a:pPr marL="0" indent="0">
              <a:buNone/>
            </a:pPr>
            <a:endParaRPr lang="en-US" dirty="0"/>
          </a:p>
          <a:p>
            <a:pPr marL="0" indent="0">
              <a:buNone/>
            </a:pPr>
            <a:r>
              <a:rPr lang="en-US" dirty="0" smtClean="0"/>
              <a:t>Create a list of up to 10 of your assets that match the requirements of the job. These might include:</a:t>
            </a:r>
            <a:endParaRPr lang="en-US" dirty="0"/>
          </a:p>
          <a:p>
            <a:pPr marL="0" indent="0">
              <a:buNone/>
            </a:pPr>
            <a:endParaRPr lang="en-US" dirty="0"/>
          </a:p>
        </p:txBody>
      </p:sp>
      <p:sp>
        <p:nvSpPr>
          <p:cNvPr id="3" name="Title 2"/>
          <p:cNvSpPr>
            <a:spLocks noGrp="1"/>
          </p:cNvSpPr>
          <p:nvPr>
            <p:ph type="title"/>
          </p:nvPr>
        </p:nvSpPr>
        <p:spPr>
          <a:xfrm>
            <a:off x="914400" y="304800"/>
            <a:ext cx="7696200" cy="1143000"/>
          </a:xfrm>
        </p:spPr>
        <p:txBody>
          <a:bodyPr/>
          <a:lstStyle/>
          <a:p>
            <a:r>
              <a:rPr lang="en-US" dirty="0" smtClean="0"/>
              <a:t>Make a Match</a:t>
            </a:r>
            <a:endParaRPr lang="en-US" dirty="0"/>
          </a:p>
        </p:txBody>
      </p:sp>
      <p:sp>
        <p:nvSpPr>
          <p:cNvPr id="4" name="Rectangle 3"/>
          <p:cNvSpPr/>
          <p:nvPr/>
        </p:nvSpPr>
        <p:spPr>
          <a:xfrm>
            <a:off x="914400" y="3581400"/>
            <a:ext cx="7467600" cy="2554545"/>
          </a:xfrm>
          <a:prstGeom prst="rect">
            <a:avLst/>
          </a:prstGeom>
        </p:spPr>
        <p:txBody>
          <a:bodyPr wrap="square" numCol="2">
            <a:spAutoFit/>
          </a:bodyPr>
          <a:lstStyle/>
          <a:p>
            <a:pPr marL="342900" indent="-342900">
              <a:buFont typeface="Arial"/>
              <a:buChar char="•"/>
            </a:pPr>
            <a:r>
              <a:rPr lang="en-US" sz="2000" dirty="0"/>
              <a:t>Skills</a:t>
            </a:r>
          </a:p>
          <a:p>
            <a:pPr marL="342900" indent="-342900">
              <a:buFont typeface="Arial"/>
              <a:buChar char="•"/>
            </a:pPr>
            <a:r>
              <a:rPr lang="en-US" sz="2000" dirty="0"/>
              <a:t>Qualities</a:t>
            </a:r>
          </a:p>
          <a:p>
            <a:pPr marL="342900" indent="-342900">
              <a:buFont typeface="Arial"/>
              <a:buChar char="•"/>
            </a:pPr>
            <a:r>
              <a:rPr lang="en-US" sz="2000" dirty="0"/>
              <a:t>Certifications</a:t>
            </a:r>
          </a:p>
          <a:p>
            <a:pPr marL="342900" indent="-342900">
              <a:buFont typeface="Arial"/>
              <a:buChar char="•"/>
            </a:pPr>
            <a:r>
              <a:rPr lang="en-US" sz="2000" dirty="0"/>
              <a:t>Experiences</a:t>
            </a:r>
          </a:p>
          <a:p>
            <a:pPr marL="342900" indent="-342900">
              <a:buFont typeface="Arial"/>
              <a:buChar char="•"/>
            </a:pPr>
            <a:endParaRPr lang="en-US" sz="2000" dirty="0" smtClean="0"/>
          </a:p>
          <a:p>
            <a:pPr marL="342900" indent="-342900">
              <a:buFont typeface="Arial"/>
              <a:buChar char="•"/>
            </a:pPr>
            <a:endParaRPr lang="en-US" sz="2000" dirty="0"/>
          </a:p>
          <a:p>
            <a:pPr marL="342900" indent="-342900">
              <a:buFont typeface="Arial"/>
              <a:buChar char="•"/>
            </a:pPr>
            <a:endParaRPr lang="en-US" sz="2000" dirty="0" smtClean="0"/>
          </a:p>
          <a:p>
            <a:pPr marL="342900" indent="-342900">
              <a:buFont typeface="Arial"/>
              <a:buChar char="•"/>
            </a:pPr>
            <a:endParaRPr lang="en-US" sz="2000" dirty="0"/>
          </a:p>
          <a:p>
            <a:pPr marL="342900" indent="-342900">
              <a:buFont typeface="Arial"/>
              <a:buChar char="•"/>
            </a:pPr>
            <a:r>
              <a:rPr lang="en-US" sz="2000" dirty="0" smtClean="0"/>
              <a:t>Professional </a:t>
            </a:r>
            <a:r>
              <a:rPr lang="en-US" sz="2000" dirty="0"/>
              <a:t>qualifications</a:t>
            </a:r>
          </a:p>
          <a:p>
            <a:pPr marL="342900" indent="-342900">
              <a:buFont typeface="Arial"/>
              <a:buChar char="•"/>
            </a:pPr>
            <a:r>
              <a:rPr lang="en-US" sz="2000" dirty="0"/>
              <a:t>Abilities</a:t>
            </a:r>
          </a:p>
          <a:p>
            <a:pPr marL="342900" indent="-342900">
              <a:buFont typeface="Arial"/>
              <a:buChar char="•"/>
            </a:pPr>
            <a:r>
              <a:rPr lang="en-US" sz="2000" dirty="0"/>
              <a:t>Computer skills</a:t>
            </a:r>
          </a:p>
          <a:p>
            <a:pPr marL="342900" indent="-342900">
              <a:buFont typeface="Arial"/>
              <a:buChar char="•"/>
            </a:pPr>
            <a:r>
              <a:rPr lang="en-US" sz="2000" dirty="0"/>
              <a:t>Knowledge bases</a:t>
            </a:r>
          </a:p>
        </p:txBody>
      </p:sp>
      <p:sp>
        <p:nvSpPr>
          <p:cNvPr id="5" name="Content Placeholder 1"/>
          <p:cNvSpPr txBox="1">
            <a:spLocks/>
          </p:cNvSpPr>
          <p:nvPr/>
        </p:nvSpPr>
        <p:spPr>
          <a:xfrm>
            <a:off x="914400" y="5181600"/>
            <a:ext cx="7467600" cy="1447800"/>
          </a:xfrm>
          <a:prstGeom prst="rect">
            <a:avLst/>
          </a:prstGeom>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buFontTx/>
              <a:buNone/>
            </a:pPr>
            <a:r>
              <a:rPr lang="en-US" dirty="0" smtClean="0"/>
              <a:t>Also, think of examples from past work experiences that show you have these qualities. This way, if the interviewer asks you to describe a time when you demonstrated a particular skill or ability, you will be ready.</a:t>
            </a:r>
            <a:endParaRPr lang="en-US" dirty="0"/>
          </a:p>
        </p:txBody>
      </p:sp>
    </p:spTree>
    <p:extLst>
      <p:ext uri="{BB962C8B-B14F-4D97-AF65-F5344CB8AC3E}">
        <p14:creationId xmlns:p14="http://schemas.microsoft.com/office/powerpoint/2010/main" val="37613343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Before you go on a job interview, it’s important to find out as much as you can about not only the job, but also the company. Company research is a critical part of interview preparation. It will help you prepare to answer interview questions about the company and to ask the interviewer questions about the company. You will also be able to find out whether the company and the company culture are a good fit for you.</a:t>
            </a:r>
          </a:p>
          <a:p>
            <a:pPr marL="0" indent="0">
              <a:buNone/>
            </a:pPr>
            <a:endParaRPr lang="en-US" dirty="0"/>
          </a:p>
          <a:p>
            <a:pPr marL="0" indent="0">
              <a:buNone/>
            </a:pPr>
            <a:r>
              <a:rPr lang="en-US" dirty="0" smtClean="0"/>
              <a:t>For a concise understanding of the company, check out the company website, specifically the “About Us” page. Get a sense of how the company compared to other organizations in the same industry by reading articles about the company in industry magazines or websites. </a:t>
            </a:r>
            <a:endParaRPr lang="en-US" dirty="0"/>
          </a:p>
        </p:txBody>
      </p:sp>
      <p:sp>
        <p:nvSpPr>
          <p:cNvPr id="3" name="Title 2"/>
          <p:cNvSpPr>
            <a:spLocks noGrp="1"/>
          </p:cNvSpPr>
          <p:nvPr>
            <p:ph type="title"/>
          </p:nvPr>
        </p:nvSpPr>
        <p:spPr/>
        <p:txBody>
          <a:bodyPr/>
          <a:lstStyle/>
          <a:p>
            <a:r>
              <a:rPr lang="en-US" dirty="0" smtClean="0"/>
              <a:t>Research the company</a:t>
            </a:r>
            <a:endParaRPr lang="en-US" dirty="0"/>
          </a:p>
        </p:txBody>
      </p:sp>
    </p:spTree>
    <p:extLst>
      <p:ext uri="{BB962C8B-B14F-4D97-AF65-F5344CB8AC3E}">
        <p14:creationId xmlns:p14="http://schemas.microsoft.com/office/powerpoint/2010/main" val="1399999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0" indent="0">
              <a:buNone/>
            </a:pPr>
            <a:r>
              <a:rPr lang="en-US" dirty="0" smtClean="0"/>
              <a:t>Take the time to practice answering interview questions you will probably be asked during a job interview. This will help give you a chance to prepare and practice answers, and will also help calm your nerves because you won’t be scrambling for an answer while you’re in the interview hot seat. </a:t>
            </a:r>
          </a:p>
          <a:p>
            <a:pPr marL="0" indent="0">
              <a:buNone/>
            </a:pPr>
            <a:endParaRPr lang="en-US" dirty="0"/>
          </a:p>
          <a:p>
            <a:pPr marL="0" indent="0">
              <a:buNone/>
            </a:pPr>
            <a:r>
              <a:rPr lang="en-US" dirty="0" smtClean="0"/>
              <a:t>Practice interviewing with a friend or family member ahead of time and it will be much easier when you’re actually in a job interview. </a:t>
            </a:r>
          </a:p>
          <a:p>
            <a:pPr marL="0" indent="0">
              <a:buNone/>
            </a:pPr>
            <a:endParaRPr lang="en-US" dirty="0"/>
          </a:p>
          <a:p>
            <a:pPr marL="0" indent="0">
              <a:buNone/>
            </a:pPr>
            <a:r>
              <a:rPr lang="en-US" dirty="0" smtClean="0"/>
              <a:t>Try to conduct the practice interview in the same format as the real interview. For example, if it is a phone interview, ask a friend to call you to practice answering questions over the phone. If it is a panel interview, ask a couple of friends to pretend to be a panel.</a:t>
            </a:r>
            <a:endParaRPr lang="en-US" dirty="0"/>
          </a:p>
        </p:txBody>
      </p:sp>
      <p:sp>
        <p:nvSpPr>
          <p:cNvPr id="3" name="Title 2"/>
          <p:cNvSpPr>
            <a:spLocks noGrp="1"/>
          </p:cNvSpPr>
          <p:nvPr>
            <p:ph type="title"/>
          </p:nvPr>
        </p:nvSpPr>
        <p:spPr/>
        <p:txBody>
          <a:bodyPr/>
          <a:lstStyle/>
          <a:p>
            <a:r>
              <a:rPr lang="en-US" dirty="0" smtClean="0"/>
              <a:t>Practice Interviewing</a:t>
            </a:r>
            <a:endParaRPr lang="en-US" dirty="0"/>
          </a:p>
        </p:txBody>
      </p:sp>
    </p:spTree>
    <p:extLst>
      <p:ext uri="{BB962C8B-B14F-4D97-AF65-F5344CB8AC3E}">
        <p14:creationId xmlns:p14="http://schemas.microsoft.com/office/powerpoint/2010/main" val="200157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5257800"/>
          </a:xfrm>
        </p:spPr>
        <p:txBody>
          <a:bodyPr>
            <a:normAutofit lnSpcReduction="10000"/>
          </a:bodyPr>
          <a:lstStyle/>
          <a:p>
            <a:r>
              <a:rPr lang="en-US" dirty="0" smtClean="0"/>
              <a:t>Traditional Interview</a:t>
            </a:r>
          </a:p>
          <a:p>
            <a:pPr lvl="1"/>
            <a:r>
              <a:rPr lang="en-US" dirty="0" smtClean="0"/>
              <a:t>You’ll be asked a series of questions which typically have straightforward answers about how you </a:t>
            </a:r>
            <a:r>
              <a:rPr lang="en-US" u="sng" dirty="0" smtClean="0"/>
              <a:t>would behave</a:t>
            </a:r>
            <a:r>
              <a:rPr lang="en-US" dirty="0" smtClean="0"/>
              <a:t>, such as:</a:t>
            </a:r>
          </a:p>
          <a:p>
            <a:pPr lvl="2"/>
            <a:r>
              <a:rPr lang="en-US" dirty="0" smtClean="0"/>
              <a:t>What are your strengths or weaknesses?</a:t>
            </a:r>
          </a:p>
          <a:p>
            <a:pPr lvl="2"/>
            <a:r>
              <a:rPr lang="en-US" dirty="0" smtClean="0"/>
              <a:t>What major challenges and problems did you face?</a:t>
            </a:r>
          </a:p>
          <a:p>
            <a:pPr lvl="2"/>
            <a:r>
              <a:rPr lang="en-US" dirty="0" smtClean="0"/>
              <a:t>Describe a typical work week</a:t>
            </a:r>
          </a:p>
          <a:p>
            <a:r>
              <a:rPr lang="en-US" dirty="0" smtClean="0"/>
              <a:t>Behavioral Interview</a:t>
            </a:r>
          </a:p>
          <a:p>
            <a:pPr lvl="1"/>
            <a:r>
              <a:rPr lang="en-US" dirty="0" smtClean="0"/>
              <a:t>You’ll be asked questions about your skills and ask how you </a:t>
            </a:r>
            <a:r>
              <a:rPr lang="en-US" u="sng" dirty="0" smtClean="0"/>
              <a:t>did behave</a:t>
            </a:r>
            <a:r>
              <a:rPr lang="en-US" dirty="0" smtClean="0"/>
              <a:t>, such as:</a:t>
            </a:r>
          </a:p>
          <a:p>
            <a:pPr lvl="2"/>
            <a:r>
              <a:rPr lang="en-US" dirty="0" smtClean="0"/>
              <a:t>Give an example of an occasion when you used logic to solve a problem.</a:t>
            </a:r>
          </a:p>
          <a:p>
            <a:pPr lvl="2"/>
            <a:r>
              <a:rPr lang="en-US" dirty="0" smtClean="0"/>
              <a:t>Describe a decision you made that was unpopular and how you handled implementing it.</a:t>
            </a:r>
          </a:p>
          <a:p>
            <a:pPr lvl="2"/>
            <a:r>
              <a:rPr lang="en-US" dirty="0" smtClean="0"/>
              <a:t>How have you handled a difficult situation with a co-worker?</a:t>
            </a:r>
            <a:endParaRPr lang="en-US" dirty="0"/>
          </a:p>
        </p:txBody>
      </p:sp>
      <p:sp>
        <p:nvSpPr>
          <p:cNvPr id="3" name="Title 2"/>
          <p:cNvSpPr>
            <a:spLocks noGrp="1"/>
          </p:cNvSpPr>
          <p:nvPr>
            <p:ph type="title"/>
          </p:nvPr>
        </p:nvSpPr>
        <p:spPr>
          <a:xfrm>
            <a:off x="914400" y="152400"/>
            <a:ext cx="7696200" cy="1143000"/>
          </a:xfrm>
        </p:spPr>
        <p:txBody>
          <a:bodyPr/>
          <a:lstStyle/>
          <a:p>
            <a:r>
              <a:rPr lang="en-US" dirty="0" smtClean="0"/>
              <a:t>Types of Interviews to Practice</a:t>
            </a:r>
            <a:endParaRPr lang="en-US" dirty="0"/>
          </a:p>
        </p:txBody>
      </p:sp>
    </p:spTree>
    <p:extLst>
      <p:ext uri="{BB962C8B-B14F-4D97-AF65-F5344CB8AC3E}">
        <p14:creationId xmlns:p14="http://schemas.microsoft.com/office/powerpoint/2010/main" val="359046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If you struggle to give concise answers to interview questions, or are unsure how to share your accomplishments during an interview without sounding boastful, consider using the STAR interview response method, especially for behavioral interview questions.  This allows you to provide concrete examples or proof that you possess the experience and skills for the job at hand. </a:t>
            </a:r>
          </a:p>
          <a:p>
            <a:pPr marL="0" indent="0">
              <a:buNone/>
            </a:pPr>
            <a:endParaRPr lang="en-US" dirty="0"/>
          </a:p>
          <a:p>
            <a:pPr marL="0" indent="0">
              <a:buNone/>
            </a:pPr>
            <a:r>
              <a:rPr lang="en-US" b="1" dirty="0" smtClean="0"/>
              <a:t>S</a:t>
            </a:r>
            <a:r>
              <a:rPr lang="en-US" dirty="0" smtClean="0"/>
              <a:t>- Situation</a:t>
            </a:r>
          </a:p>
          <a:p>
            <a:pPr marL="0" indent="0">
              <a:buNone/>
            </a:pPr>
            <a:r>
              <a:rPr lang="en-US" b="1" dirty="0" smtClean="0"/>
              <a:t>T</a:t>
            </a:r>
            <a:r>
              <a:rPr lang="en-US" dirty="0" smtClean="0"/>
              <a:t>- Task</a:t>
            </a:r>
          </a:p>
          <a:p>
            <a:pPr marL="0" indent="0">
              <a:buNone/>
            </a:pPr>
            <a:r>
              <a:rPr lang="en-US" b="1" dirty="0" smtClean="0"/>
              <a:t>A</a:t>
            </a:r>
            <a:r>
              <a:rPr lang="en-US" dirty="0" smtClean="0"/>
              <a:t>- Action</a:t>
            </a:r>
            <a:endParaRPr lang="en-US" b="1" dirty="0" smtClean="0"/>
          </a:p>
          <a:p>
            <a:pPr marL="0" indent="0">
              <a:buNone/>
            </a:pPr>
            <a:r>
              <a:rPr lang="en-US" b="1" dirty="0" smtClean="0"/>
              <a:t>R</a:t>
            </a:r>
            <a:r>
              <a:rPr lang="en-US" dirty="0" smtClean="0"/>
              <a:t>- Result</a:t>
            </a:r>
          </a:p>
        </p:txBody>
      </p:sp>
      <p:sp>
        <p:nvSpPr>
          <p:cNvPr id="3" name="Title 2"/>
          <p:cNvSpPr>
            <a:spLocks noGrp="1"/>
          </p:cNvSpPr>
          <p:nvPr>
            <p:ph type="title"/>
          </p:nvPr>
        </p:nvSpPr>
        <p:spPr/>
        <p:txBody>
          <a:bodyPr>
            <a:normAutofit fontScale="90000"/>
          </a:bodyPr>
          <a:lstStyle/>
          <a:p>
            <a:r>
              <a:rPr lang="en-US" dirty="0" smtClean="0"/>
              <a:t>Using the STAR Interview Response Method</a:t>
            </a:r>
            <a:endParaRPr lang="en-US" dirty="0"/>
          </a:p>
        </p:txBody>
      </p:sp>
    </p:spTree>
    <p:extLst>
      <p:ext uri="{BB962C8B-B14F-4D97-AF65-F5344CB8AC3E}">
        <p14:creationId xmlns:p14="http://schemas.microsoft.com/office/powerpoint/2010/main" val="10329901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467600" cy="5440363"/>
          </a:xfrm>
        </p:spPr>
        <p:txBody>
          <a:bodyPr/>
          <a:lstStyle/>
          <a:p>
            <a:pPr marL="0" indent="0">
              <a:buNone/>
            </a:pPr>
            <a:r>
              <a:rPr lang="en-US" b="1" dirty="0" smtClean="0"/>
              <a:t>Situation</a:t>
            </a:r>
            <a:endParaRPr lang="en-US" dirty="0"/>
          </a:p>
          <a:p>
            <a:r>
              <a:rPr lang="en-US" dirty="0" smtClean="0"/>
              <a:t>Describe the context within which you performed a job or faced a challenge at work. </a:t>
            </a:r>
          </a:p>
          <a:p>
            <a:r>
              <a:rPr lang="en-US" dirty="0" smtClean="0"/>
              <a:t>For example, perhaps you were working on a group project, or you had a conflict with a coworker. This situation can be drawn from a work experience, a volunteer position, or any other relevant event. </a:t>
            </a:r>
          </a:p>
          <a:p>
            <a:r>
              <a:rPr lang="en-US" dirty="0" smtClean="0"/>
              <a:t>Be as specific as possible. </a:t>
            </a:r>
          </a:p>
          <a:p>
            <a:pPr marL="0" indent="0">
              <a:buNone/>
            </a:pPr>
            <a:endParaRPr lang="en-US" b="1" dirty="0"/>
          </a:p>
          <a:p>
            <a:pPr marL="0" indent="0">
              <a:buNone/>
            </a:pPr>
            <a:r>
              <a:rPr lang="en-US" b="1" dirty="0" smtClean="0"/>
              <a:t>Task</a:t>
            </a:r>
            <a:r>
              <a:rPr lang="en-US" dirty="0" smtClean="0"/>
              <a:t>: </a:t>
            </a:r>
          </a:p>
          <a:p>
            <a:r>
              <a:rPr lang="en-US" dirty="0" smtClean="0"/>
              <a:t>Describe your responsibility in that situation. </a:t>
            </a:r>
          </a:p>
          <a:p>
            <a:r>
              <a:rPr lang="en-US" dirty="0" smtClean="0"/>
              <a:t>Perhaps you had to help your group complete a project within a tight deadline, resolve a conflict with a coworker, or hit a sales target. </a:t>
            </a:r>
            <a:endParaRPr lang="en-US" b="1" dirty="0"/>
          </a:p>
        </p:txBody>
      </p:sp>
    </p:spTree>
    <p:extLst>
      <p:ext uri="{BB962C8B-B14F-4D97-AF65-F5344CB8AC3E}">
        <p14:creationId xmlns:p14="http://schemas.microsoft.com/office/powerpoint/2010/main" val="1510291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219200"/>
            <a:ext cx="7467600" cy="4906963"/>
          </a:xfrm>
        </p:spPr>
        <p:txBody>
          <a:bodyPr/>
          <a:lstStyle/>
          <a:p>
            <a:pPr marL="0" indent="0">
              <a:buNone/>
            </a:pPr>
            <a:r>
              <a:rPr lang="en-US" b="1" dirty="0" smtClean="0"/>
              <a:t>Action</a:t>
            </a:r>
            <a:endParaRPr lang="en-US" dirty="0" smtClean="0"/>
          </a:p>
          <a:p>
            <a:r>
              <a:rPr lang="en-US" b="1" dirty="0" smtClean="0"/>
              <a:t>Describe how you completed the task or endeavor to meet the challenge.</a:t>
            </a:r>
          </a:p>
          <a:p>
            <a:r>
              <a:rPr lang="en-US" b="1" dirty="0" smtClean="0"/>
              <a:t>Focus on what you did, rather than what your team, boss, or coworker did.</a:t>
            </a:r>
          </a:p>
          <a:p>
            <a:pPr marL="0" indent="0">
              <a:buNone/>
            </a:pPr>
            <a:endParaRPr lang="en-US" b="1" dirty="0"/>
          </a:p>
          <a:p>
            <a:pPr marL="0" indent="0">
              <a:buNone/>
            </a:pPr>
            <a:r>
              <a:rPr lang="en-US" b="1" dirty="0" smtClean="0"/>
              <a:t>Result</a:t>
            </a:r>
            <a:endParaRPr lang="en-US" dirty="0" smtClean="0"/>
          </a:p>
          <a:p>
            <a:r>
              <a:rPr lang="en-US" b="1" dirty="0" smtClean="0"/>
              <a:t>Explain the outcomes or results generated by the action taken. </a:t>
            </a:r>
          </a:p>
          <a:p>
            <a:r>
              <a:rPr lang="en-US" b="1" dirty="0" smtClean="0"/>
              <a:t>It may be helpful to emphasize what you accomplished, or what you learned.</a:t>
            </a:r>
          </a:p>
        </p:txBody>
      </p:sp>
    </p:spTree>
    <p:extLst>
      <p:ext uri="{BB962C8B-B14F-4D97-AF65-F5344CB8AC3E}">
        <p14:creationId xmlns:p14="http://schemas.microsoft.com/office/powerpoint/2010/main" val="4112989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Ex Question 1: Tell me about a time you had to complete a task within a tight deadline. Describe the situation, and explain how you handled it. </a:t>
            </a:r>
          </a:p>
          <a:p>
            <a:pPr marL="0" indent="0">
              <a:buNone/>
            </a:pPr>
            <a:endParaRPr lang="en-US" dirty="0"/>
          </a:p>
          <a:p>
            <a:pPr marL="0" indent="0">
              <a:buNone/>
            </a:pPr>
            <a:r>
              <a:rPr lang="en-US" dirty="0" smtClean="0"/>
              <a:t>Ex Answer 1: While I typically like to plan out my work in stages and complete it piece by piece, I can also achieve high-quality work results under tight deadlines. Once, at a former company, an employee left days before the imminent deadline of one of his projects. I was asked to assume responsibility for it, with only a few days to learn about and complete the project. I created a task force and delegated work, and we all completed the assignment with a day to spare. In fact, I believe I thrive when working under tight deadlines.</a:t>
            </a:r>
            <a:endParaRPr lang="en-US" dirty="0"/>
          </a:p>
        </p:txBody>
      </p:sp>
      <p:sp>
        <p:nvSpPr>
          <p:cNvPr id="3" name="Title 2"/>
          <p:cNvSpPr>
            <a:spLocks noGrp="1"/>
          </p:cNvSpPr>
          <p:nvPr>
            <p:ph type="title"/>
          </p:nvPr>
        </p:nvSpPr>
        <p:spPr/>
        <p:txBody>
          <a:bodyPr>
            <a:normAutofit fontScale="90000"/>
          </a:bodyPr>
          <a:lstStyle/>
          <a:p>
            <a:r>
              <a:rPr lang="en-US" dirty="0" smtClean="0"/>
              <a:t>Examples of Interview Questions and Answers Using STAR</a:t>
            </a:r>
            <a:endParaRPr lang="en-US" dirty="0"/>
          </a:p>
        </p:txBody>
      </p:sp>
    </p:spTree>
    <p:extLst>
      <p:ext uri="{BB962C8B-B14F-4D97-AF65-F5344CB8AC3E}">
        <p14:creationId xmlns:p14="http://schemas.microsoft.com/office/powerpoint/2010/main" val="3321343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467600" cy="4906963"/>
          </a:xfrm>
        </p:spPr>
        <p:txBody>
          <a:bodyPr/>
          <a:lstStyle/>
          <a:p>
            <a:pPr marL="0" indent="0">
              <a:buNone/>
            </a:pPr>
            <a:r>
              <a:rPr lang="en-US" dirty="0" smtClean="0"/>
              <a:t>Ex Question 2: What do you do when a team member refuses to complete his or her quota of the work?</a:t>
            </a:r>
          </a:p>
          <a:p>
            <a:pPr marL="0" indent="0">
              <a:buNone/>
            </a:pPr>
            <a:endParaRPr lang="en-US" dirty="0"/>
          </a:p>
          <a:p>
            <a:pPr marL="0" indent="0">
              <a:buNone/>
            </a:pPr>
            <a:r>
              <a:rPr lang="en-US" dirty="0" smtClean="0"/>
              <a:t>Ex Answer 2: When there are team conflicts or issues, I always try my best to step up as team leader if needed. I think my communication skills make me an effective leader and moderator. For example, one time, when I was working on a team project, two of the team members got embroiled in an argument, both refusing to complete their assignments. They were both dissatisfied with their workloads, so I arranged a team meeting where we reallocated all the assignments among the team members. This made everyone happier and more productive, and our project was a success.</a:t>
            </a:r>
            <a:endParaRPr lang="en-US" dirty="0"/>
          </a:p>
        </p:txBody>
      </p:sp>
    </p:spTree>
    <p:extLst>
      <p:ext uri="{BB962C8B-B14F-4D97-AF65-F5344CB8AC3E}">
        <p14:creationId xmlns:p14="http://schemas.microsoft.com/office/powerpoint/2010/main" val="78947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Don’t wait until the last minute to make sure your interview clothes are ready. Have an interview outfit ready to wear at all times, so you don’t have to think about what you’re going to wear while you’re scrambling to get ready for a job interview. </a:t>
            </a:r>
          </a:p>
          <a:p>
            <a:pPr marL="0" indent="0">
              <a:buNone/>
            </a:pPr>
            <a:endParaRPr lang="en-US" dirty="0"/>
          </a:p>
          <a:p>
            <a:pPr marL="0" indent="0">
              <a:buNone/>
            </a:pPr>
            <a:r>
              <a:rPr lang="en-US" dirty="0" smtClean="0"/>
              <a:t>Regardless of the type of job you’re interviewing for, that first impression should be a great one. When dressing for an interview for a professional position, dress accordingly in business attire. </a:t>
            </a:r>
          </a:p>
          <a:p>
            <a:pPr marL="0" indent="0">
              <a:buNone/>
            </a:pPr>
            <a:endParaRPr lang="en-US" dirty="0"/>
          </a:p>
          <a:p>
            <a:pPr marL="0" indent="0">
              <a:buNone/>
            </a:pPr>
            <a:r>
              <a:rPr lang="en-US" dirty="0" smtClean="0"/>
              <a:t>If you’re applying for a job in a more casual environment, such as a store or restaurant, it’s still important to be neat, tidy, and well groomed, and to present a positive image to the employer. </a:t>
            </a:r>
            <a:endParaRPr lang="en-US" dirty="0"/>
          </a:p>
        </p:txBody>
      </p:sp>
      <p:sp>
        <p:nvSpPr>
          <p:cNvPr id="3" name="Title 2"/>
          <p:cNvSpPr>
            <a:spLocks noGrp="1"/>
          </p:cNvSpPr>
          <p:nvPr>
            <p:ph type="title"/>
          </p:nvPr>
        </p:nvSpPr>
        <p:spPr/>
        <p:txBody>
          <a:bodyPr/>
          <a:lstStyle/>
          <a:p>
            <a:r>
              <a:rPr lang="en-US" dirty="0" smtClean="0"/>
              <a:t>Get Your Interview Clothes Ready</a:t>
            </a:r>
            <a:endParaRPr lang="en-US" dirty="0"/>
          </a:p>
        </p:txBody>
      </p:sp>
    </p:spTree>
    <p:extLst>
      <p:ext uri="{BB962C8B-B14F-4D97-AF65-F5344CB8AC3E}">
        <p14:creationId xmlns:p14="http://schemas.microsoft.com/office/powerpoint/2010/main" val="242259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a:bodyPr>
          <a:lstStyle/>
          <a:p>
            <a:pPr marL="0" indent="0">
              <a:buNone/>
            </a:pPr>
            <a:r>
              <a:rPr lang="en-US" dirty="0" smtClean="0"/>
              <a:t>While you should not bring up salary on an initial interview first, you should be prepared to discuss if the interviewer brings it up. </a:t>
            </a:r>
          </a:p>
          <a:p>
            <a:pPr marL="0" indent="0">
              <a:buNone/>
            </a:pPr>
            <a:endParaRPr lang="en-US" dirty="0"/>
          </a:p>
          <a:p>
            <a:pPr marL="457200" indent="-457200">
              <a:buFont typeface="+mj-lt"/>
              <a:buAutoNum type="arabicPeriod"/>
            </a:pPr>
            <a:r>
              <a:rPr lang="en-US" dirty="0" smtClean="0"/>
              <a:t>Know your target salary</a:t>
            </a:r>
          </a:p>
          <a:p>
            <a:pPr marL="857250" lvl="1" indent="-457200"/>
            <a:r>
              <a:rPr lang="en-US" dirty="0"/>
              <a:t>B</a:t>
            </a:r>
            <a:r>
              <a:rPr lang="en-US" dirty="0" smtClean="0"/>
              <a:t>ase that number on your research into </a:t>
            </a:r>
            <a:r>
              <a:rPr lang="en-US" i="1" dirty="0" smtClean="0"/>
              <a:t>this job</a:t>
            </a:r>
            <a:r>
              <a:rPr lang="en-US" dirty="0" smtClean="0"/>
              <a:t> and </a:t>
            </a:r>
            <a:r>
              <a:rPr lang="en-US" i="1" dirty="0" smtClean="0"/>
              <a:t>this employer</a:t>
            </a:r>
            <a:r>
              <a:rPr lang="en-US" dirty="0" smtClean="0"/>
              <a:t>, not on your salary history. </a:t>
            </a:r>
          </a:p>
          <a:p>
            <a:pPr marL="857250" lvl="1" indent="-457200"/>
            <a:r>
              <a:rPr lang="en-US" dirty="0" smtClean="0"/>
              <a:t>Your current or recent salary is NOT relevant. </a:t>
            </a:r>
            <a:r>
              <a:rPr lang="en-US" i="1" dirty="0" smtClean="0"/>
              <a:t>What a different employer paid you to do a different job according to their requirements, processes, and resources is not germane– even if the job title is the same with both employers. </a:t>
            </a:r>
          </a:p>
        </p:txBody>
      </p:sp>
      <p:sp>
        <p:nvSpPr>
          <p:cNvPr id="3" name="Title 2"/>
          <p:cNvSpPr>
            <a:spLocks noGrp="1"/>
          </p:cNvSpPr>
          <p:nvPr>
            <p:ph type="title"/>
          </p:nvPr>
        </p:nvSpPr>
        <p:spPr/>
        <p:txBody>
          <a:bodyPr>
            <a:normAutofit fontScale="90000"/>
          </a:bodyPr>
          <a:lstStyle/>
          <a:p>
            <a:r>
              <a:rPr lang="en-US" dirty="0" smtClean="0"/>
              <a:t>Prepare for the Salary Expectation Question &amp; Negotiation</a:t>
            </a:r>
            <a:endParaRPr lang="en-US" dirty="0"/>
          </a:p>
        </p:txBody>
      </p:sp>
    </p:spTree>
    <p:extLst>
      <p:ext uri="{BB962C8B-B14F-4D97-AF65-F5344CB8AC3E}">
        <p14:creationId xmlns:p14="http://schemas.microsoft.com/office/powerpoint/2010/main" val="1089530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467600" cy="5287963"/>
          </a:xfrm>
        </p:spPr>
        <p:txBody>
          <a:bodyPr>
            <a:normAutofit/>
          </a:bodyPr>
          <a:lstStyle/>
          <a:p>
            <a:pPr marL="457200" indent="-457200">
              <a:buFont typeface="+mj-lt"/>
              <a:buAutoNum type="arabicPeriod" startAt="2"/>
            </a:pPr>
            <a:r>
              <a:rPr lang="en-US" dirty="0"/>
              <a:t>Prepare options to increase your income or offset some expenses</a:t>
            </a:r>
            <a:r>
              <a:rPr lang="en-US" dirty="0" smtClean="0"/>
              <a:t>.</a:t>
            </a:r>
          </a:p>
          <a:p>
            <a:pPr marL="857250" lvl="1" indent="-457200"/>
            <a:r>
              <a:rPr lang="en-US" dirty="0" smtClean="0"/>
              <a:t>Your salary is only one part of “total compensation” which </a:t>
            </a:r>
            <a:r>
              <a:rPr lang="en-US" dirty="0" err="1" smtClean="0"/>
              <a:t>usualy</a:t>
            </a:r>
            <a:r>
              <a:rPr lang="en-US" dirty="0" smtClean="0"/>
              <a:t> includes vacation, sick days, personal days, insurance, stock, 401K contributions, and more. </a:t>
            </a:r>
          </a:p>
          <a:p>
            <a:pPr marL="857250" lvl="1" indent="-457200"/>
            <a:r>
              <a:rPr lang="en-US" dirty="0" smtClean="0"/>
              <a:t>Think of other forms of compensation which would be acceptable to you in place of a higher salary.</a:t>
            </a:r>
          </a:p>
          <a:p>
            <a:pPr marL="857250" lvl="1" indent="-457200"/>
            <a:endParaRPr lang="en-US" dirty="0"/>
          </a:p>
          <a:p>
            <a:pPr marL="457200" indent="-457200">
              <a:buFont typeface="+mj-lt"/>
              <a:buAutoNum type="arabicPeriod" startAt="2"/>
            </a:pPr>
            <a:r>
              <a:rPr lang="en-US" dirty="0" smtClean="0"/>
              <a:t>Know your “walk-away number”. </a:t>
            </a:r>
          </a:p>
          <a:p>
            <a:pPr marL="857250" lvl="1" indent="-457200"/>
            <a:r>
              <a:rPr lang="en-US" dirty="0" smtClean="0"/>
              <a:t>Your walk-away number is </a:t>
            </a:r>
            <a:r>
              <a:rPr lang="en-US" i="1" dirty="0" smtClean="0"/>
              <a:t>your minimum</a:t>
            </a:r>
            <a:r>
              <a:rPr lang="en-US" dirty="0" smtClean="0"/>
              <a:t> acceptable salary, and at the point where you turn down their offer or end the negotiation.</a:t>
            </a:r>
          </a:p>
          <a:p>
            <a:pPr marL="857250" lvl="1" indent="-457200"/>
            <a:r>
              <a:rPr lang="en-US" dirty="0" smtClean="0"/>
              <a:t>This is a very powerful negotiating position, but one you must be prepared to fulfill– bluffing about walking away isn’t a good idea because they </a:t>
            </a:r>
            <a:r>
              <a:rPr lang="en-US" i="1" dirty="0" smtClean="0"/>
              <a:t>may</a:t>
            </a:r>
            <a:r>
              <a:rPr lang="en-US" dirty="0" smtClean="0"/>
              <a:t> let you walk.</a:t>
            </a:r>
            <a:endParaRPr lang="en-US" dirty="0"/>
          </a:p>
        </p:txBody>
      </p:sp>
    </p:spTree>
    <p:extLst>
      <p:ext uri="{BB962C8B-B14F-4D97-AF65-F5344CB8AC3E}">
        <p14:creationId xmlns:p14="http://schemas.microsoft.com/office/powerpoint/2010/main" val="3864973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19600"/>
          </a:xfrm>
        </p:spPr>
        <p:txBody>
          <a:bodyPr>
            <a:normAutofit/>
          </a:bodyPr>
          <a:lstStyle/>
          <a:p>
            <a:pPr marL="0" indent="0">
              <a:buNone/>
            </a:pPr>
            <a:r>
              <a:rPr lang="en-US" dirty="0" smtClean="0"/>
              <a:t>How you style your hair for a job interview is almost as important as the interview clothes you wear. After all, the interviewer is going to notice everything about you including your interview attire, hairstyle, and makeup, and you only have seconds to make a great impression. </a:t>
            </a:r>
          </a:p>
          <a:p>
            <a:pPr marL="0" indent="0">
              <a:buNone/>
            </a:pPr>
            <a:endParaRPr lang="en-US" dirty="0"/>
          </a:p>
          <a:p>
            <a:pPr marL="0" indent="0">
              <a:buNone/>
            </a:pPr>
            <a:r>
              <a:rPr lang="en-US" dirty="0" smtClean="0"/>
              <a:t>Research hairstyles for short, medium and long hair for inspiration for what to do with your hair when you’re interviewing. </a:t>
            </a:r>
          </a:p>
          <a:p>
            <a:pPr marL="0" indent="0">
              <a:buNone/>
            </a:pPr>
            <a:endParaRPr lang="en-US" dirty="0"/>
          </a:p>
          <a:p>
            <a:pPr marL="0" indent="0">
              <a:buNone/>
            </a:pPr>
            <a:r>
              <a:rPr lang="en-US" dirty="0" smtClean="0"/>
              <a:t>If you wear your hair down/long, consider putting it up so you will be less likely to fidget and play with it during your interview.</a:t>
            </a:r>
            <a:endParaRPr lang="en-US" dirty="0"/>
          </a:p>
        </p:txBody>
      </p:sp>
      <p:sp>
        <p:nvSpPr>
          <p:cNvPr id="3" name="Title 2"/>
          <p:cNvSpPr>
            <a:spLocks noGrp="1"/>
          </p:cNvSpPr>
          <p:nvPr>
            <p:ph type="title"/>
          </p:nvPr>
        </p:nvSpPr>
        <p:spPr/>
        <p:txBody>
          <a:bodyPr/>
          <a:lstStyle/>
          <a:p>
            <a:r>
              <a:rPr lang="en-US" dirty="0" smtClean="0"/>
              <a:t>Decide What to Do With Your Hair</a:t>
            </a:r>
            <a:endParaRPr lang="en-US" dirty="0"/>
          </a:p>
        </p:txBody>
      </p:sp>
    </p:spTree>
    <p:extLst>
      <p:ext uri="{BB962C8B-B14F-4D97-AF65-F5344CB8AC3E}">
        <p14:creationId xmlns:p14="http://schemas.microsoft.com/office/powerpoint/2010/main" val="3638202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5410200"/>
          </a:xfrm>
        </p:spPr>
        <p:txBody>
          <a:bodyPr>
            <a:noAutofit/>
          </a:bodyPr>
          <a:lstStyle/>
          <a:p>
            <a:pPr marL="0" indent="0">
              <a:buNone/>
            </a:pPr>
            <a:r>
              <a:rPr lang="en-US" dirty="0" smtClean="0"/>
              <a:t>It’s important to know what to bring (and what not to bring) to a job interview.</a:t>
            </a:r>
          </a:p>
          <a:p>
            <a:pPr marL="0" indent="0">
              <a:buNone/>
            </a:pPr>
            <a:endParaRPr lang="en-US" dirty="0" smtClean="0"/>
          </a:p>
          <a:p>
            <a:pPr marL="0" indent="0">
              <a:buNone/>
            </a:pPr>
            <a:r>
              <a:rPr lang="en-US" dirty="0" smtClean="0"/>
              <a:t>Items to bring include:</a:t>
            </a:r>
          </a:p>
          <a:p>
            <a:r>
              <a:rPr lang="en-US" dirty="0" smtClean="0"/>
              <a:t>Portfolio with extra copies of your resume</a:t>
            </a:r>
          </a:p>
          <a:p>
            <a:r>
              <a:rPr lang="en-US" dirty="0" smtClean="0"/>
              <a:t>A list of references</a:t>
            </a:r>
          </a:p>
          <a:p>
            <a:r>
              <a:rPr lang="en-US" dirty="0" smtClean="0"/>
              <a:t>A list of questions to ask the interviewer</a:t>
            </a:r>
          </a:p>
          <a:p>
            <a:r>
              <a:rPr lang="en-US" dirty="0" smtClean="0"/>
              <a:t>Something to write with, and on. </a:t>
            </a:r>
            <a:endParaRPr lang="en-US" dirty="0"/>
          </a:p>
          <a:p>
            <a:endParaRPr lang="en-US" dirty="0" smtClean="0"/>
          </a:p>
          <a:p>
            <a:pPr marL="0" indent="0">
              <a:buNone/>
            </a:pPr>
            <a:r>
              <a:rPr lang="en-US" dirty="0" smtClean="0"/>
              <a:t>Items to </a:t>
            </a:r>
            <a:r>
              <a:rPr lang="en-US" u="sng" dirty="0" smtClean="0"/>
              <a:t>not</a:t>
            </a:r>
            <a:r>
              <a:rPr lang="en-US" dirty="0" smtClean="0"/>
              <a:t> bring:</a:t>
            </a:r>
          </a:p>
          <a:p>
            <a:r>
              <a:rPr lang="en-US" dirty="0" smtClean="0"/>
              <a:t>Your cellphone (at least turn it off)</a:t>
            </a:r>
          </a:p>
          <a:p>
            <a:r>
              <a:rPr lang="en-US" dirty="0" smtClean="0"/>
              <a:t>A cup of coffee or water</a:t>
            </a:r>
          </a:p>
          <a:p>
            <a:r>
              <a:rPr lang="en-US" dirty="0" smtClean="0"/>
              <a:t>Gum </a:t>
            </a:r>
          </a:p>
          <a:p>
            <a:pPr marL="0" indent="0">
              <a:buNone/>
            </a:pPr>
            <a:endParaRPr lang="en-US" dirty="0"/>
          </a:p>
          <a:p>
            <a:pPr marL="0" indent="0">
              <a:buNone/>
            </a:pPr>
            <a:r>
              <a:rPr lang="en-US" dirty="0" smtClean="0"/>
              <a:t>Bottom line: Only bring yourself and your credentials!</a:t>
            </a:r>
            <a:endParaRPr lang="en-US" dirty="0"/>
          </a:p>
        </p:txBody>
      </p:sp>
      <p:sp>
        <p:nvSpPr>
          <p:cNvPr id="3" name="Title 2"/>
          <p:cNvSpPr>
            <a:spLocks noGrp="1"/>
          </p:cNvSpPr>
          <p:nvPr>
            <p:ph type="title"/>
          </p:nvPr>
        </p:nvSpPr>
        <p:spPr>
          <a:xfrm>
            <a:off x="914400" y="-152400"/>
            <a:ext cx="7696200" cy="1143000"/>
          </a:xfrm>
        </p:spPr>
        <p:txBody>
          <a:bodyPr/>
          <a:lstStyle/>
          <a:p>
            <a:r>
              <a:rPr lang="en-US" dirty="0" smtClean="0"/>
              <a:t>What to Bring to a Job Interview</a:t>
            </a:r>
            <a:endParaRPr lang="en-US" dirty="0"/>
          </a:p>
        </p:txBody>
      </p:sp>
    </p:spTree>
    <p:extLst>
      <p:ext uri="{BB962C8B-B14F-4D97-AF65-F5344CB8AC3E}">
        <p14:creationId xmlns:p14="http://schemas.microsoft.com/office/powerpoint/2010/main" val="3972703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Proper interview etiquette is important. Remember to greet the receptionist, your interviewer, and everyone else you meet politely, pleasantly, and enthusiastically. </a:t>
            </a:r>
          </a:p>
          <a:p>
            <a:pPr marL="0" indent="0">
              <a:buNone/>
            </a:pPr>
            <a:endParaRPr lang="en-US" dirty="0"/>
          </a:p>
          <a:p>
            <a:pPr marL="0" indent="0">
              <a:buNone/>
            </a:pPr>
            <a:r>
              <a:rPr lang="en-US" dirty="0" smtClean="0"/>
              <a:t>During the interview, watch your body language; shake hands firmly and make eye contact as you articulate your points. Pay attention, be attentive, and look interested. This is something you can work on in your practice interviews. </a:t>
            </a:r>
          </a:p>
          <a:p>
            <a:pPr marL="0" indent="0">
              <a:buNone/>
            </a:pPr>
            <a:endParaRPr lang="en-US" dirty="0"/>
          </a:p>
          <a:p>
            <a:pPr marL="0" indent="0">
              <a:buNone/>
            </a:pPr>
            <a:r>
              <a:rPr lang="en-US" dirty="0" smtClean="0"/>
              <a:t>The more positive an impression you make, the better you’ll do during the job interview. </a:t>
            </a:r>
            <a:endParaRPr lang="en-US" dirty="0"/>
          </a:p>
        </p:txBody>
      </p:sp>
      <p:sp>
        <p:nvSpPr>
          <p:cNvPr id="3" name="Title 2"/>
          <p:cNvSpPr>
            <a:spLocks noGrp="1"/>
          </p:cNvSpPr>
          <p:nvPr>
            <p:ph type="title"/>
          </p:nvPr>
        </p:nvSpPr>
        <p:spPr/>
        <p:txBody>
          <a:bodyPr/>
          <a:lstStyle/>
          <a:p>
            <a:r>
              <a:rPr lang="en-US" dirty="0" smtClean="0"/>
              <a:t>Practice Interview Etiquette</a:t>
            </a:r>
            <a:endParaRPr lang="en-US" dirty="0"/>
          </a:p>
        </p:txBody>
      </p:sp>
    </p:spTree>
    <p:extLst>
      <p:ext uri="{BB962C8B-B14F-4D97-AF65-F5344CB8AC3E}">
        <p14:creationId xmlns:p14="http://schemas.microsoft.com/office/powerpoint/2010/main" val="278891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0" indent="0">
              <a:buNone/>
            </a:pPr>
            <a:r>
              <a:rPr lang="en-US" dirty="0" smtClean="0"/>
              <a:t>It’s important to know where you need to go for your job interview- ahead of time. That way, you’ll avoid running late to the interview. Use Google Maps or another app to get directions if you’re not sure where you are going. Write down directions ahead of time incase you don’t have cellphone reception or lose battery. </a:t>
            </a:r>
          </a:p>
          <a:p>
            <a:pPr marL="0" indent="0">
              <a:buNone/>
            </a:pPr>
            <a:endParaRPr lang="en-US" dirty="0"/>
          </a:p>
          <a:p>
            <a:pPr marL="0" indent="0">
              <a:buNone/>
            </a:pPr>
            <a:r>
              <a:rPr lang="en-US" dirty="0" smtClean="0"/>
              <a:t>If you have the time, it’s a good idea to do a practice run a day or two before the interview. That way, you’ll be sure about where you are going and how long it will take to get there, as well as figuring out the parking situation. Give yourself a few extra minutes and arrive a little early to the interview. </a:t>
            </a:r>
          </a:p>
          <a:p>
            <a:pPr marL="0" indent="0">
              <a:buNone/>
            </a:pPr>
            <a:endParaRPr lang="en-US" dirty="0"/>
          </a:p>
          <a:p>
            <a:pPr marL="0" indent="0">
              <a:buNone/>
            </a:pPr>
            <a:r>
              <a:rPr lang="en-US" dirty="0" smtClean="0"/>
              <a:t>You also may want to confirm the interview time and place, just to be sure you’re heading in the right direction.</a:t>
            </a:r>
            <a:endParaRPr lang="en-US" dirty="0"/>
          </a:p>
        </p:txBody>
      </p:sp>
      <p:sp>
        <p:nvSpPr>
          <p:cNvPr id="3" name="Title 2"/>
          <p:cNvSpPr>
            <a:spLocks noGrp="1"/>
          </p:cNvSpPr>
          <p:nvPr>
            <p:ph type="title"/>
          </p:nvPr>
        </p:nvSpPr>
        <p:spPr/>
        <p:txBody>
          <a:bodyPr/>
          <a:lstStyle/>
          <a:p>
            <a:r>
              <a:rPr lang="en-US" dirty="0" smtClean="0"/>
              <a:t>Get Directions</a:t>
            </a:r>
            <a:endParaRPr lang="en-US" dirty="0"/>
          </a:p>
        </p:txBody>
      </p:sp>
    </p:spTree>
    <p:extLst>
      <p:ext uri="{BB962C8B-B14F-4D97-AF65-F5344CB8AC3E}">
        <p14:creationId xmlns:p14="http://schemas.microsoft.com/office/powerpoint/2010/main" val="102037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During a job interview, listening is just as important as answering questions. If you’re not paying attention, you’re not going to be able to give a good response. </a:t>
            </a:r>
          </a:p>
          <a:p>
            <a:pPr marL="0" indent="0">
              <a:buNone/>
            </a:pPr>
            <a:endParaRPr lang="en-US" dirty="0"/>
          </a:p>
          <a:p>
            <a:pPr marL="0" indent="0">
              <a:buNone/>
            </a:pPr>
            <a:r>
              <a:rPr lang="en-US" dirty="0" smtClean="0"/>
              <a:t>It’s important to listen to the interviewer, pay attention, and take time, if you need it, to compose an appropriate answer. It’s also important to discuss your qualifications in a way that will impress the interviewer. </a:t>
            </a:r>
          </a:p>
          <a:p>
            <a:pPr marL="0" indent="0">
              <a:buNone/>
            </a:pPr>
            <a:endParaRPr lang="en-US" dirty="0"/>
          </a:p>
          <a:p>
            <a:pPr marL="0" indent="0">
              <a:buNone/>
            </a:pPr>
            <a:r>
              <a:rPr lang="en-US" dirty="0" smtClean="0"/>
              <a:t>Be ready to engage the interviewer. You want there to be a give and take in the conversation, so you’re building a relationship with the interviewer rather than just providing rote responses to questions. Have questions of your own ready to ask the interviewer. </a:t>
            </a:r>
            <a:endParaRPr lang="en-US" dirty="0"/>
          </a:p>
        </p:txBody>
      </p:sp>
      <p:sp>
        <p:nvSpPr>
          <p:cNvPr id="3" name="Title 2"/>
          <p:cNvSpPr>
            <a:spLocks noGrp="1"/>
          </p:cNvSpPr>
          <p:nvPr>
            <p:ph type="title"/>
          </p:nvPr>
        </p:nvSpPr>
        <p:spPr/>
        <p:txBody>
          <a:bodyPr/>
          <a:lstStyle/>
          <a:p>
            <a:r>
              <a:rPr lang="en-US" dirty="0" smtClean="0"/>
              <a:t>Listen and Ask Questions</a:t>
            </a:r>
            <a:endParaRPr lang="en-US" dirty="0"/>
          </a:p>
        </p:txBody>
      </p:sp>
    </p:spTree>
    <p:extLst>
      <p:ext uri="{BB962C8B-B14F-4D97-AF65-F5344CB8AC3E}">
        <p14:creationId xmlns:p14="http://schemas.microsoft.com/office/powerpoint/2010/main" val="2450515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Follow up a job interview with a thank you note reiterating your interest in the job. </a:t>
            </a:r>
          </a:p>
          <a:p>
            <a:pPr marL="0" indent="0">
              <a:buNone/>
            </a:pPr>
            <a:endParaRPr lang="en-US" dirty="0"/>
          </a:p>
          <a:p>
            <a:pPr marL="0" indent="0">
              <a:buNone/>
            </a:pPr>
            <a:r>
              <a:rPr lang="en-US" dirty="0" smtClean="0"/>
              <a:t>Consider your thank you letter as a follow-up “sales” letter. Restate why you want the job, what your qualifications are, how you might make significant contributions, and so on. </a:t>
            </a:r>
          </a:p>
          <a:p>
            <a:pPr marL="0" indent="0">
              <a:buNone/>
            </a:pPr>
            <a:endParaRPr lang="en-US" dirty="0"/>
          </a:p>
          <a:p>
            <a:pPr marL="0" indent="0">
              <a:buNone/>
            </a:pPr>
            <a:r>
              <a:rPr lang="en-US" dirty="0" smtClean="0"/>
              <a:t>This thank you letter is also the perfect opportunity to discuss anything of importance that your interviewer neglected to ask or that you neglected to answer as thoroughly, or as well, as you would have liked. </a:t>
            </a:r>
            <a:endParaRPr lang="en-US" dirty="0"/>
          </a:p>
        </p:txBody>
      </p:sp>
      <p:sp>
        <p:nvSpPr>
          <p:cNvPr id="3" name="Title 2"/>
          <p:cNvSpPr>
            <a:spLocks noGrp="1"/>
          </p:cNvSpPr>
          <p:nvPr>
            <p:ph type="title"/>
          </p:nvPr>
        </p:nvSpPr>
        <p:spPr/>
        <p:txBody>
          <a:bodyPr/>
          <a:lstStyle/>
          <a:p>
            <a:r>
              <a:rPr lang="en-US" dirty="0" smtClean="0"/>
              <a:t>Follow Up With a Thank You Note</a:t>
            </a:r>
            <a:endParaRPr lang="en-US" dirty="0"/>
          </a:p>
        </p:txBody>
      </p:sp>
    </p:spTree>
    <p:extLst>
      <p:ext uri="{BB962C8B-B14F-4D97-AF65-F5344CB8AC3E}">
        <p14:creationId xmlns:p14="http://schemas.microsoft.com/office/powerpoint/2010/main" val="2101190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Interviews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Bringing a cup of coffee with you to an interview is the best way to stay alert and attentive.</a:t>
            </a:r>
            <a:endParaRPr lang="en-US" dirty="0"/>
          </a:p>
        </p:txBody>
      </p:sp>
    </p:spTree>
    <p:extLst>
      <p:ext uri="{BB962C8B-B14F-4D97-AF65-F5344CB8AC3E}">
        <p14:creationId xmlns:p14="http://schemas.microsoft.com/office/powerpoint/2010/main" val="822077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STAR method is a structured manner of responding to behavioral-based interview questions.</a:t>
            </a:r>
            <a:endParaRPr lang="en-US" dirty="0"/>
          </a:p>
        </p:txBody>
      </p:sp>
    </p:spTree>
    <p:extLst>
      <p:ext uri="{BB962C8B-B14F-4D97-AF65-F5344CB8AC3E}">
        <p14:creationId xmlns:p14="http://schemas.microsoft.com/office/powerpoint/2010/main" val="398088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What item should you not bring to an interview?</a:t>
            </a:r>
            <a:br>
              <a:rPr lang="en-US" dirty="0" smtClean="0">
                <a:effectLst/>
              </a:rPr>
            </a:br>
            <a:r>
              <a:rPr lang="en-US" dirty="0"/>
              <a:t/>
            </a:r>
            <a:br>
              <a:rPr lang="en-US" dirty="0"/>
            </a:br>
            <a:r>
              <a:rPr lang="en-US" i="0" dirty="0" smtClean="0"/>
              <a:t>A. Copies of resume</a:t>
            </a:r>
            <a:br>
              <a:rPr lang="en-US" i="0" dirty="0" smtClean="0"/>
            </a:br>
            <a:r>
              <a:rPr lang="en-US" i="0" dirty="0" smtClean="0"/>
              <a:t>B. List of references</a:t>
            </a:r>
            <a:br>
              <a:rPr lang="en-US" i="0" dirty="0" smtClean="0"/>
            </a:br>
            <a:r>
              <a:rPr lang="en-US" i="0" dirty="0" smtClean="0"/>
              <a:t>C. Gum</a:t>
            </a:r>
            <a:br>
              <a:rPr lang="en-US" i="0" dirty="0" smtClean="0"/>
            </a:br>
            <a:r>
              <a:rPr lang="en-US" i="0" dirty="0" smtClean="0"/>
              <a:t>D. Pen and pad of paper</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77798784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good way to practice a phone interview is by asking yourself questions in a mirror.</a:t>
            </a:r>
            <a:endParaRPr lang="en-US" dirty="0"/>
          </a:p>
        </p:txBody>
      </p:sp>
    </p:spTree>
    <p:extLst>
      <p:ext uri="{BB962C8B-B14F-4D97-AF65-F5344CB8AC3E}">
        <p14:creationId xmlns:p14="http://schemas.microsoft.com/office/powerpoint/2010/main" val="1791823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Company research is an important step in preparing for a job interview.</a:t>
            </a:r>
            <a:endParaRPr lang="en-US" dirty="0"/>
          </a:p>
        </p:txBody>
      </p:sp>
    </p:spTree>
    <p:extLst>
      <p:ext uri="{BB962C8B-B14F-4D97-AF65-F5344CB8AC3E}">
        <p14:creationId xmlns:p14="http://schemas.microsoft.com/office/powerpoint/2010/main" val="1238197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Interviews:</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#3</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2413</Words>
  <Application>Microsoft Macintosh PowerPoint</Application>
  <PresentationFormat>On-screen Show (4:3)</PresentationFormat>
  <Paragraphs>155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Quiz Show</vt:lpstr>
      <vt:lpstr>Interviews Professional Prep Lesson #3</vt:lpstr>
      <vt:lpstr>Overview</vt:lpstr>
      <vt:lpstr>Goals of Lesson</vt:lpstr>
      <vt:lpstr>Analyze the Job</vt:lpstr>
      <vt:lpstr>Make a Match</vt:lpstr>
      <vt:lpstr>Research the company</vt:lpstr>
      <vt:lpstr>Practice Interviewing</vt:lpstr>
      <vt:lpstr>Types of Interviews to Practice</vt:lpstr>
      <vt:lpstr>Using the STAR Interview Response Method</vt:lpstr>
      <vt:lpstr>PowerPoint Presentation</vt:lpstr>
      <vt:lpstr>PowerPoint Presentation</vt:lpstr>
      <vt:lpstr>Examples of Interview Questions and Answers Using STAR</vt:lpstr>
      <vt:lpstr>PowerPoint Presentation</vt:lpstr>
      <vt:lpstr>Get Your Interview Clothes Ready</vt:lpstr>
      <vt:lpstr>Prepare for the Salary Expectation Question &amp; Negotiation</vt:lpstr>
      <vt:lpstr>PowerPoint Presentation</vt:lpstr>
      <vt:lpstr>Decide What to Do With Your Hair</vt:lpstr>
      <vt:lpstr>What to Bring to a Job Interview</vt:lpstr>
      <vt:lpstr>Practice Interview Etiquette</vt:lpstr>
      <vt:lpstr>Get Directions</vt:lpstr>
      <vt:lpstr>Listen and Ask Questions</vt:lpstr>
      <vt:lpstr>Follow Up With a Thank You Note</vt:lpstr>
      <vt:lpstr>Interviews Review Q &amp; A</vt:lpstr>
      <vt:lpstr>Bringing a cup of coffee with you to an interview is the best way to stay alert and attentive.</vt:lpstr>
      <vt:lpstr>The STAR method is a structured manner of responding to behavioral-based interview questions.</vt:lpstr>
      <vt:lpstr>What item should you not bring to an interview?  A. Copies of resume B. List of references C. Gum D. Pen and pad of paper</vt:lpstr>
      <vt:lpstr>A good way to practice a phone interview is by asking yourself questions in a mirror.</vt:lpstr>
      <vt:lpstr>Company research is an important step in preparing for a job interview.</vt:lpstr>
      <vt:lpstr>You Have Completed Interviews: Professional Prep Lesson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2020-06-08T15:48:28Z</dcterms:modified>
</cp:coreProperties>
</file>