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handoutMasterIdLst>
    <p:handoutMasterId r:id="rId28"/>
  </p:handoutMasterIdLst>
  <p:sldIdLst>
    <p:sldId id="273" r:id="rId2"/>
    <p:sldId id="274" r:id="rId3"/>
    <p:sldId id="295" r:id="rId4"/>
    <p:sldId id="320" r:id="rId5"/>
    <p:sldId id="321" r:id="rId6"/>
    <p:sldId id="322" r:id="rId7"/>
    <p:sldId id="323" r:id="rId8"/>
    <p:sldId id="328" r:id="rId9"/>
    <p:sldId id="324" r:id="rId10"/>
    <p:sldId id="325" r:id="rId11"/>
    <p:sldId id="326" r:id="rId12"/>
    <p:sldId id="335" r:id="rId13"/>
    <p:sldId id="327" r:id="rId14"/>
    <p:sldId id="329" r:id="rId15"/>
    <p:sldId id="330" r:id="rId16"/>
    <p:sldId id="331" r:id="rId17"/>
    <p:sldId id="332" r:id="rId18"/>
    <p:sldId id="334" r:id="rId19"/>
    <p:sldId id="296" r:id="rId20"/>
    <p:sldId id="339" r:id="rId21"/>
    <p:sldId id="336" r:id="rId22"/>
    <p:sldId id="292" r:id="rId23"/>
    <p:sldId id="337" r:id="rId24"/>
    <p:sldId id="338" r:id="rId25"/>
    <p:sldId id="297" r:id="rId26"/>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099" autoAdjust="0"/>
  </p:normalViewPr>
  <p:slideViewPr>
    <p:cSldViewPr>
      <p:cViewPr varScale="1">
        <p:scale>
          <a:sx n="61" d="100"/>
          <a:sy n="61" d="100"/>
        </p:scale>
        <p:origin x="-104" y="-120"/>
      </p:cViewPr>
      <p:guideLst>
        <p:guide orient="horz" pos="2160"/>
        <p:guide pos="2880"/>
      </p:guideLst>
    </p:cSldViewPr>
  </p:slideViewPr>
  <p:outlineViewPr>
    <p:cViewPr>
      <p:scale>
        <a:sx n="33" d="100"/>
        <a:sy n="33" d="100"/>
      </p:scale>
      <p:origin x="0" y="207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www.anxiety.org</a:t>
            </a:r>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18</a:t>
            </a:fld>
            <a:endParaRPr lang="en-US"/>
          </a:p>
        </p:txBody>
      </p:sp>
    </p:spTree>
    <p:extLst>
      <p:ext uri="{BB962C8B-B14F-4D97-AF65-F5344CB8AC3E}">
        <p14:creationId xmlns:p14="http://schemas.microsoft.com/office/powerpoint/2010/main" val="1915218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807874-5299-41B2-A37A-6AA3547857F4}" type="slidenum">
              <a:rPr lang="en-US" smtClean="0"/>
              <a:pPr/>
              <a:t>22</a:t>
            </a:fld>
            <a:endParaRPr lang="en-US"/>
          </a:p>
        </p:txBody>
      </p:sp>
    </p:spTree>
    <p:extLst>
      <p:ext uri="{BB962C8B-B14F-4D97-AF65-F5344CB8AC3E}">
        <p14:creationId xmlns:p14="http://schemas.microsoft.com/office/powerpoint/2010/main" val="410764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Anxiety</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#4</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Overview</a:t>
            </a:r>
            <a:endParaRPr lang="en-US" b="1" dirty="0"/>
          </a:p>
        </p:txBody>
      </p:sp>
      <p:sp>
        <p:nvSpPr>
          <p:cNvPr id="4" name="Content Placeholder 3"/>
          <p:cNvSpPr>
            <a:spLocks noGrp="1"/>
          </p:cNvSpPr>
          <p:nvPr>
            <p:ph idx="1"/>
          </p:nvPr>
        </p:nvSpPr>
        <p:spPr/>
        <p:txBody>
          <a:bodyPr/>
          <a:lstStyle/>
          <a:p>
            <a:pPr marL="0" indent="0">
              <a:buNone/>
            </a:pPr>
            <a:r>
              <a:rPr lang="en-US" dirty="0" smtClean="0"/>
              <a:t>Everyone feels anxiety to some degree regularly throughout their life. Fear and anxiety are helpful emotions that can function to help us notice danger or threats that keep us safe and help us adapt to our environment. Anxiety disorders occur when significant distress impairs your ability to function in important facets of life, such as work, school, or relationships. There are many ways to cope with anxiety depending on what type you are experiencing.</a:t>
            </a:r>
            <a:endParaRPr lang="en-US"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Goals of Lesson</a:t>
            </a:r>
            <a:endParaRPr lang="en-US" dirty="0"/>
          </a:p>
        </p:txBody>
      </p:sp>
      <p:sp>
        <p:nvSpPr>
          <p:cNvPr id="4" name="Content Placeholder 3"/>
          <p:cNvSpPr>
            <a:spLocks noGrp="1"/>
          </p:cNvSpPr>
          <p:nvPr>
            <p:ph idx="1"/>
          </p:nvPr>
        </p:nvSpPr>
        <p:spPr/>
        <p:txBody>
          <a:bodyPr/>
          <a:lstStyle/>
          <a:p>
            <a:r>
              <a:rPr lang="en-US" dirty="0" smtClean="0"/>
              <a:t>Understand what anxiety is</a:t>
            </a:r>
          </a:p>
          <a:p>
            <a:r>
              <a:rPr lang="en-US" dirty="0" smtClean="0"/>
              <a:t>Learn about the different types of anxiety</a:t>
            </a:r>
          </a:p>
          <a:p>
            <a:r>
              <a:rPr lang="en-US" dirty="0" smtClean="0"/>
              <a:t>Identify coping strategies for anxiety</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Anxiety is the mind and body’s reaction to stressful, dangerous, or unfamiliar situations. It’s the sense of uneasiness, distress, or dread you feel before a significant event. </a:t>
            </a:r>
          </a:p>
          <a:p>
            <a:pPr marL="0" indent="0">
              <a:buNone/>
            </a:pPr>
            <a:endParaRPr lang="en-US" dirty="0"/>
          </a:p>
          <a:p>
            <a:pPr marL="0" indent="0">
              <a:buNone/>
            </a:pPr>
            <a:r>
              <a:rPr lang="en-US" dirty="0" smtClean="0"/>
              <a:t>A certain level of anxiety helps us stay alert and aware, but for those suffering from an anxiety disorder, it feels far from normal- it can be completely debilitating.</a:t>
            </a:r>
          </a:p>
          <a:p>
            <a:pPr marL="0" indent="0">
              <a:buNone/>
            </a:pPr>
            <a:endParaRPr lang="en-US" dirty="0"/>
          </a:p>
          <a:p>
            <a:pPr marL="0" indent="0">
              <a:buNone/>
            </a:pPr>
            <a:r>
              <a:rPr lang="en-US" dirty="0" smtClean="0"/>
              <a:t>Anxiety vs. Fear?</a:t>
            </a:r>
          </a:p>
          <a:p>
            <a:r>
              <a:rPr lang="en-US" dirty="0"/>
              <a:t>Anxiety is worrying about a future </a:t>
            </a:r>
            <a:r>
              <a:rPr lang="en-US" dirty="0" smtClean="0"/>
              <a:t>threat</a:t>
            </a:r>
          </a:p>
          <a:p>
            <a:r>
              <a:rPr lang="en-US" dirty="0"/>
              <a:t>F</a:t>
            </a:r>
            <a:r>
              <a:rPr lang="en-US" dirty="0" smtClean="0"/>
              <a:t>ear </a:t>
            </a:r>
            <a:r>
              <a:rPr lang="en-US" dirty="0"/>
              <a:t>is the response to a perceived or real threat</a:t>
            </a:r>
          </a:p>
          <a:p>
            <a:pPr mar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dirty="0" smtClean="0"/>
              <a:t>Anxiety</a:t>
            </a:r>
            <a:endParaRPr lang="en-US" dirty="0"/>
          </a:p>
        </p:txBody>
      </p:sp>
    </p:spTree>
    <p:extLst>
      <p:ext uri="{BB962C8B-B14F-4D97-AF65-F5344CB8AC3E}">
        <p14:creationId xmlns:p14="http://schemas.microsoft.com/office/powerpoint/2010/main" val="1650641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5410200"/>
          </a:xfrm>
        </p:spPr>
        <p:txBody>
          <a:bodyPr>
            <a:normAutofit lnSpcReduction="10000"/>
          </a:bodyPr>
          <a:lstStyle/>
          <a:p>
            <a:pPr marL="0" indent="0">
              <a:buNone/>
            </a:pPr>
            <a:r>
              <a:rPr lang="en-US" dirty="0" smtClean="0"/>
              <a:t>Anxiety-related disordered are categorized into three main categories:</a:t>
            </a:r>
          </a:p>
          <a:p>
            <a:pPr marL="0" indent="0">
              <a:buNone/>
            </a:pPr>
            <a:endParaRPr lang="en-US" dirty="0"/>
          </a:p>
          <a:p>
            <a:pPr marL="457200" indent="-457200">
              <a:buFont typeface="+mj-lt"/>
              <a:buAutoNum type="arabicPeriod"/>
            </a:pPr>
            <a:r>
              <a:rPr lang="en-US" dirty="0" smtClean="0"/>
              <a:t>Anxiety disorders</a:t>
            </a:r>
          </a:p>
          <a:p>
            <a:pPr marL="857250" lvl="1" indent="-457200"/>
            <a:r>
              <a:rPr lang="en-US" dirty="0" smtClean="0"/>
              <a:t>Characterized by a general feature of excessive fear and/or anxiety and can have negative behavioral and emotional consequences</a:t>
            </a:r>
          </a:p>
          <a:p>
            <a:pPr marL="457200" indent="-457200">
              <a:buFont typeface="+mj-lt"/>
              <a:buAutoNum type="arabicPeriod"/>
            </a:pPr>
            <a:r>
              <a:rPr lang="en-US" dirty="0" smtClean="0"/>
              <a:t>Obsessive-compulsive and related disorders</a:t>
            </a:r>
          </a:p>
          <a:p>
            <a:pPr marL="857250" lvl="1" indent="-457200"/>
            <a:r>
              <a:rPr lang="en-US" dirty="0" smtClean="0"/>
              <a:t>Characterized by obsessive, intrusive thoughts that trigger related, compulsive behaviors</a:t>
            </a:r>
          </a:p>
          <a:p>
            <a:pPr marL="457200" indent="-457200">
              <a:buFont typeface="+mj-lt"/>
              <a:buAutoNum type="arabicPeriod"/>
            </a:pPr>
            <a:r>
              <a:rPr lang="en-US" dirty="0" smtClean="0"/>
              <a:t>Trauma- and stressor- related disorders</a:t>
            </a:r>
          </a:p>
          <a:p>
            <a:pPr marL="857250" lvl="1" indent="-457200"/>
            <a:r>
              <a:rPr lang="en-US" dirty="0"/>
              <a:t>Related to the experience of a trauma or </a:t>
            </a:r>
            <a:r>
              <a:rPr lang="en-US" dirty="0" smtClean="0"/>
              <a:t>stressor</a:t>
            </a:r>
          </a:p>
          <a:p>
            <a:pPr marL="0" indent="0">
              <a:buNone/>
            </a:pPr>
            <a:endParaRPr lang="en-US" dirty="0"/>
          </a:p>
          <a:p>
            <a:pPr marL="0" indent="0">
              <a:buNone/>
            </a:pPr>
            <a:r>
              <a:rPr lang="en-US" dirty="0" smtClean="0"/>
              <a:t>Other categories include: Separation Anxiety Disorder, Selective </a:t>
            </a:r>
            <a:r>
              <a:rPr lang="en-US" dirty="0" err="1" smtClean="0"/>
              <a:t>Mutism</a:t>
            </a:r>
            <a:r>
              <a:rPr lang="en-US" dirty="0" smtClean="0"/>
              <a:t>, and Agoraphobia as well as disorders that are substance-induced or are a result of other medical conditions</a:t>
            </a:r>
          </a:p>
        </p:txBody>
      </p:sp>
      <p:sp>
        <p:nvSpPr>
          <p:cNvPr id="3" name="Title 2"/>
          <p:cNvSpPr>
            <a:spLocks noGrp="1"/>
          </p:cNvSpPr>
          <p:nvPr>
            <p:ph type="title"/>
          </p:nvPr>
        </p:nvSpPr>
        <p:spPr>
          <a:xfrm>
            <a:off x="914400" y="76200"/>
            <a:ext cx="7696200" cy="1143000"/>
          </a:xfrm>
        </p:spPr>
        <p:txBody>
          <a:bodyPr/>
          <a:lstStyle/>
          <a:p>
            <a:r>
              <a:rPr lang="en-US" dirty="0" smtClean="0"/>
              <a:t>Anxiety-related Disorders</a:t>
            </a:r>
            <a:endParaRPr lang="en-US" dirty="0"/>
          </a:p>
        </p:txBody>
      </p:sp>
    </p:spTree>
    <p:extLst>
      <p:ext uri="{BB962C8B-B14F-4D97-AF65-F5344CB8AC3E}">
        <p14:creationId xmlns:p14="http://schemas.microsoft.com/office/powerpoint/2010/main" val="62578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Your anxiety disorder may be a specific phobia if you have a persistent and excessive fear of a specific object or situation, such as flying, heights, animals, toilets, or seeing blood. </a:t>
            </a:r>
          </a:p>
          <a:p>
            <a:pPr marL="0" indent="0">
              <a:buNone/>
            </a:pPr>
            <a:endParaRPr lang="en-US" dirty="0"/>
          </a:p>
          <a:p>
            <a:pPr marL="0" indent="0">
              <a:buNone/>
            </a:pPr>
            <a:r>
              <a:rPr lang="en-US" dirty="0" smtClean="0"/>
              <a:t>Fear is cued by the presence or anticipation of the object/situation and exposure to the phobic stimulus results in an immediate fear response or panic attack. </a:t>
            </a:r>
          </a:p>
          <a:p>
            <a:pPr marL="0" indent="0">
              <a:buNone/>
            </a:pPr>
            <a:endParaRPr lang="en-US" dirty="0"/>
          </a:p>
          <a:p>
            <a:pPr marL="0" indent="0">
              <a:buNone/>
            </a:pPr>
            <a:r>
              <a:rPr lang="en-US" dirty="0" smtClean="0"/>
              <a:t>The fear is disproportionate to the actual danger posed by the object or situation. Commonly, adults with specific phobias will recognize that their fear is excessive or unreasonable.</a:t>
            </a:r>
            <a:endParaRPr lang="en-US" dirty="0"/>
          </a:p>
        </p:txBody>
      </p:sp>
      <p:sp>
        <p:nvSpPr>
          <p:cNvPr id="3" name="Title 2"/>
          <p:cNvSpPr>
            <a:spLocks noGrp="1"/>
          </p:cNvSpPr>
          <p:nvPr>
            <p:ph type="title"/>
          </p:nvPr>
        </p:nvSpPr>
        <p:spPr/>
        <p:txBody>
          <a:bodyPr/>
          <a:lstStyle/>
          <a:p>
            <a:r>
              <a:rPr lang="en-US" dirty="0" smtClean="0"/>
              <a:t>Anxiety Disorders</a:t>
            </a:r>
            <a:endParaRPr lang="en-US" dirty="0"/>
          </a:p>
        </p:txBody>
      </p:sp>
    </p:spTree>
    <p:extLst>
      <p:ext uri="{BB962C8B-B14F-4D97-AF65-F5344CB8AC3E}">
        <p14:creationId xmlns:p14="http://schemas.microsoft.com/office/powerpoint/2010/main" val="1906367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457200"/>
            <a:ext cx="7467600" cy="6172200"/>
          </a:xfrm>
        </p:spPr>
        <p:txBody>
          <a:bodyPr>
            <a:normAutofit lnSpcReduction="10000"/>
          </a:bodyPr>
          <a:lstStyle/>
          <a:p>
            <a:pPr marL="0" indent="0">
              <a:buNone/>
            </a:pPr>
            <a:r>
              <a:rPr lang="en-US" dirty="0" smtClean="0"/>
              <a:t>An excessive fear of becoming embarrassed or humiliated in social situations, which often leads to significant avoidance behaviors, may be an indicator of Social Anxiety Disorder (SAD). </a:t>
            </a:r>
          </a:p>
          <a:p>
            <a:pPr marL="0" indent="0">
              <a:buNone/>
            </a:pPr>
            <a:endParaRPr lang="en-US" dirty="0"/>
          </a:p>
          <a:p>
            <a:pPr marL="0" indent="0">
              <a:buNone/>
            </a:pPr>
            <a:r>
              <a:rPr lang="en-US" dirty="0" smtClean="0"/>
              <a:t>While it’s normal to feel some anxiety in some social situations, those afflicted by SAD experience intense distress, self-consciousness, and fear of judgment in everyday social interactions. SAD often prevents people from having normal friendships, interactions, or romantic relationships, and can keep sufferers from functioning in daily life, at work, or at school. </a:t>
            </a:r>
          </a:p>
          <a:p>
            <a:pPr marL="0" indent="0">
              <a:buNone/>
            </a:pPr>
            <a:endParaRPr lang="en-US" dirty="0"/>
          </a:p>
          <a:p>
            <a:pPr marL="0" indent="0">
              <a:buNone/>
            </a:pPr>
            <a:r>
              <a:rPr lang="en-US" dirty="0" smtClean="0"/>
              <a:t>Additionally, people with SAD sometimes experience intense worry, fear, or dread about a social situation days or weeks in advance.</a:t>
            </a:r>
          </a:p>
          <a:p>
            <a:pPr marL="0" indent="0">
              <a:buNone/>
            </a:pPr>
            <a:endParaRPr lang="en-US" dirty="0"/>
          </a:p>
          <a:p>
            <a:pPr marL="0" indent="0">
              <a:buNone/>
            </a:pPr>
            <a:r>
              <a:rPr lang="en-US" dirty="0" smtClean="0"/>
              <a:t>Social anxiety disorder affects over 19 million people across the US. It is the third most common mental health disorder in the US and the most common anxiety disorder.</a:t>
            </a:r>
            <a:endParaRPr lang="en-US" dirty="0"/>
          </a:p>
        </p:txBody>
      </p:sp>
    </p:spTree>
    <p:extLst>
      <p:ext uri="{BB962C8B-B14F-4D97-AF65-F5344CB8AC3E}">
        <p14:creationId xmlns:p14="http://schemas.microsoft.com/office/powerpoint/2010/main" val="704469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762000"/>
            <a:ext cx="7467600" cy="5364163"/>
          </a:xfrm>
        </p:spPr>
        <p:txBody>
          <a:bodyPr>
            <a:normAutofit/>
          </a:bodyPr>
          <a:lstStyle/>
          <a:p>
            <a:pPr marL="0" indent="0">
              <a:buNone/>
            </a:pPr>
            <a:r>
              <a:rPr lang="en-US" dirty="0" smtClean="0"/>
              <a:t>Generalized Anxiety Disorder (GAD) is characterized by excessive, uncontrollable worry about events and activities and potential negative outcomes. </a:t>
            </a:r>
          </a:p>
          <a:p>
            <a:pPr marL="0" indent="0">
              <a:buNone/>
            </a:pPr>
            <a:endParaRPr lang="en-US" dirty="0"/>
          </a:p>
          <a:p>
            <a:pPr marL="0" indent="0">
              <a:buNone/>
            </a:pPr>
            <a:r>
              <a:rPr lang="en-US" dirty="0" smtClean="0"/>
              <a:t>The anxiety and worry must cause significant distress or interfere with the individual’s daily life, occupational, academic, or social functioning to meet diagnosis. </a:t>
            </a:r>
          </a:p>
          <a:p>
            <a:pPr marL="0" indent="0">
              <a:buNone/>
            </a:pPr>
            <a:endParaRPr lang="en-US" dirty="0"/>
          </a:p>
          <a:p>
            <a:pPr marL="0" indent="0">
              <a:buNone/>
            </a:pPr>
            <a:r>
              <a:rPr lang="en-US" dirty="0" smtClean="0"/>
              <a:t>The symptoms cannot be better accounted for by another mental disorder or be caused by substances, medications, or medical illness.</a:t>
            </a:r>
          </a:p>
          <a:p>
            <a:pPr marL="0" indent="0">
              <a:buNone/>
            </a:pPr>
            <a:endParaRPr lang="en-US" dirty="0"/>
          </a:p>
          <a:p>
            <a:pPr marL="0" indent="0">
              <a:buNone/>
            </a:pPr>
            <a:r>
              <a:rPr lang="en-US" dirty="0" smtClean="0"/>
              <a:t>People with GAD may experience feelings of dread, distress, or agitation for no discernible reason. Psychiatrists refer to this unexplained, trigger-less, general feeling of anxiety as “free floating anxiety”.</a:t>
            </a:r>
            <a:endParaRPr lang="en-US" dirty="0"/>
          </a:p>
        </p:txBody>
      </p:sp>
    </p:spTree>
    <p:extLst>
      <p:ext uri="{BB962C8B-B14F-4D97-AF65-F5344CB8AC3E}">
        <p14:creationId xmlns:p14="http://schemas.microsoft.com/office/powerpoint/2010/main" val="1370180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PTSD is the most well-known trauma- and stressor related disorder. </a:t>
            </a:r>
          </a:p>
          <a:p>
            <a:pPr marL="0" indent="0">
              <a:buNone/>
            </a:pPr>
            <a:endParaRPr lang="en-US" dirty="0"/>
          </a:p>
          <a:p>
            <a:pPr marL="0" indent="0">
              <a:buNone/>
            </a:pPr>
            <a:r>
              <a:rPr lang="en-US" dirty="0" smtClean="0"/>
              <a:t>These are disorders that are related to the experience of a trauma (e.g., unexpected death of a loved one, a car accident, combat, or a violent incident) or stressor (e.g., divorce, beginning college, moving).</a:t>
            </a:r>
          </a:p>
          <a:p>
            <a:pPr marL="0" indent="0">
              <a:buNone/>
            </a:pPr>
            <a:endParaRPr lang="en-US" dirty="0"/>
          </a:p>
          <a:p>
            <a:pPr marL="0" indent="0">
              <a:buNone/>
            </a:pPr>
            <a:r>
              <a:rPr lang="en-US" dirty="0" smtClean="0"/>
              <a:t>This category includes Acute Stress Disorder and Adjustment Disorder. </a:t>
            </a:r>
            <a:endParaRPr lang="en-US" dirty="0"/>
          </a:p>
        </p:txBody>
      </p:sp>
      <p:sp>
        <p:nvSpPr>
          <p:cNvPr id="3" name="Title 2"/>
          <p:cNvSpPr>
            <a:spLocks noGrp="1"/>
          </p:cNvSpPr>
          <p:nvPr>
            <p:ph type="title"/>
          </p:nvPr>
        </p:nvSpPr>
        <p:spPr/>
        <p:txBody>
          <a:bodyPr>
            <a:normAutofit/>
          </a:bodyPr>
          <a:lstStyle/>
          <a:p>
            <a:r>
              <a:rPr lang="en-US" dirty="0" smtClean="0"/>
              <a:t>Post-Traumatic Stress Disorder</a:t>
            </a:r>
            <a:endParaRPr lang="en-US" dirty="0"/>
          </a:p>
        </p:txBody>
      </p:sp>
    </p:spTree>
    <p:extLst>
      <p:ext uri="{BB962C8B-B14F-4D97-AF65-F5344CB8AC3E}">
        <p14:creationId xmlns:p14="http://schemas.microsoft.com/office/powerpoint/2010/main" val="3734792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381000"/>
            <a:ext cx="7467600" cy="6324600"/>
          </a:xfrm>
        </p:spPr>
        <p:txBody>
          <a:bodyPr>
            <a:normAutofit lnSpcReduction="10000"/>
          </a:bodyPr>
          <a:lstStyle/>
          <a:p>
            <a:pPr marL="0" indent="0">
              <a:buNone/>
            </a:pPr>
            <a:r>
              <a:rPr lang="en-US" dirty="0" smtClean="0"/>
              <a:t>It is common and expected for most people to experience fear and anxiety during and immediately following a traumatic event, and most people tend to naturally recover from these reactions as time goes on. </a:t>
            </a:r>
          </a:p>
          <a:p>
            <a:pPr marL="0" indent="0">
              <a:buNone/>
            </a:pPr>
            <a:endParaRPr lang="en-US" dirty="0"/>
          </a:p>
          <a:p>
            <a:pPr marL="0" indent="0">
              <a:buNone/>
            </a:pPr>
            <a:r>
              <a:rPr lang="en-US" dirty="0" smtClean="0"/>
              <a:t>However, when a person continues to experience persistent trauma and stress-related symptoms for more than six months, a diagnosis of PTSD should be considered. These symptoms include re-experiencing the traumatic memory in an unwanted and disturbing way, avoiding thoughts, feelings and situations that remind the individual of the event, experiencing intense negative moods or having negative thoughts associated with (e.g. thinking it’s your fault or feeling depressed), as well as feeling overly aroused since the event (e.g. feeling </a:t>
            </a:r>
            <a:r>
              <a:rPr lang="en-US" dirty="0" err="1" smtClean="0"/>
              <a:t>hypervigilant</a:t>
            </a:r>
            <a:r>
              <a:rPr lang="en-US" dirty="0" smtClean="0"/>
              <a:t>). </a:t>
            </a:r>
          </a:p>
          <a:p>
            <a:pPr marL="0" indent="0">
              <a:buNone/>
            </a:pPr>
            <a:endParaRPr lang="en-US" dirty="0"/>
          </a:p>
          <a:p>
            <a:pPr marL="0" indent="0">
              <a:buNone/>
            </a:pPr>
            <a:r>
              <a:rPr lang="en-US" dirty="0" smtClean="0"/>
              <a:t>PTSD symptoms can develop immediately following trauma or have a delayed onset and is most likely to run a chronic course. Unfortunately it is quite common for individuals with PTSD to a co-occurring psychiatric condition like an anxiety disorder or substance abuse problem.</a:t>
            </a:r>
            <a:endParaRPr lang="en-US" dirty="0"/>
          </a:p>
        </p:txBody>
      </p:sp>
    </p:spTree>
    <p:extLst>
      <p:ext uri="{BB962C8B-B14F-4D97-AF65-F5344CB8AC3E}">
        <p14:creationId xmlns:p14="http://schemas.microsoft.com/office/powerpoint/2010/main" val="1321555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5410200"/>
          </a:xfrm>
        </p:spPr>
        <p:txBody>
          <a:bodyPr>
            <a:normAutofit/>
          </a:bodyPr>
          <a:lstStyle/>
          <a:p>
            <a:pPr marL="0" indent="0">
              <a:buNone/>
            </a:pPr>
            <a:r>
              <a:rPr lang="en-US" dirty="0" smtClean="0"/>
              <a:t>OCD is one of a number of related disorders that share certain characteristics. Repeated and persistent thoughts (“obsessions”) that typically cause distress and that an individual attempts to alleviate by repeatedly performing specific actions (“compulsions”). </a:t>
            </a:r>
          </a:p>
          <a:p>
            <a:pPr marL="0" indent="0">
              <a:buNone/>
            </a:pPr>
            <a:endParaRPr lang="en-US" dirty="0"/>
          </a:p>
          <a:p>
            <a:pPr marL="0" indent="0">
              <a:buNone/>
            </a:pPr>
            <a:r>
              <a:rPr lang="en-US" dirty="0" smtClean="0"/>
              <a:t>Common obsessions include: fear that failing to do things in a particular way will cause harm to self or others, extreme anxiety about being dirty or contaminated by germs, concern about forgetting to do something important that may result in bad outcomes, or obsessions around exactness or symmetry. </a:t>
            </a:r>
          </a:p>
          <a:p>
            <a:pPr marL="0" indent="0">
              <a:buNone/>
            </a:pPr>
            <a:endParaRPr lang="en-US" dirty="0"/>
          </a:p>
          <a:p>
            <a:pPr marL="0" indent="0">
              <a:buNone/>
            </a:pPr>
            <a:r>
              <a:rPr lang="en-US" dirty="0" smtClean="0"/>
              <a:t>Common compulsions include: checking, counting, ordering/organizing, and performing a mental action such as praying. Other disorders include skin-picking, hoarding, body </a:t>
            </a:r>
            <a:r>
              <a:rPr lang="en-US" dirty="0" err="1" smtClean="0"/>
              <a:t>dysmorphic</a:t>
            </a:r>
            <a:r>
              <a:rPr lang="en-US" dirty="0" smtClean="0"/>
              <a:t> disorder, and hair pulling.</a:t>
            </a:r>
            <a:endParaRPr lang="en-US" dirty="0"/>
          </a:p>
        </p:txBody>
      </p:sp>
      <p:sp>
        <p:nvSpPr>
          <p:cNvPr id="3" name="Title 2"/>
          <p:cNvSpPr>
            <a:spLocks noGrp="1"/>
          </p:cNvSpPr>
          <p:nvPr>
            <p:ph type="title"/>
          </p:nvPr>
        </p:nvSpPr>
        <p:spPr>
          <a:xfrm>
            <a:off x="914400" y="-76200"/>
            <a:ext cx="7696200" cy="1143000"/>
          </a:xfrm>
        </p:spPr>
        <p:txBody>
          <a:bodyPr/>
          <a:lstStyle/>
          <a:p>
            <a:r>
              <a:rPr lang="en-US" dirty="0" smtClean="0"/>
              <a:t>Obsessive-Compulsive Disorder</a:t>
            </a:r>
            <a:endParaRPr lang="en-US" dirty="0"/>
          </a:p>
        </p:txBody>
      </p:sp>
    </p:spTree>
    <p:extLst>
      <p:ext uri="{BB962C8B-B14F-4D97-AF65-F5344CB8AC3E}">
        <p14:creationId xmlns:p14="http://schemas.microsoft.com/office/powerpoint/2010/main" val="2002789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4953000"/>
          </a:xfrm>
        </p:spPr>
        <p:txBody>
          <a:bodyPr>
            <a:normAutofit/>
          </a:bodyPr>
          <a:lstStyle/>
          <a:p>
            <a:pPr marL="0" indent="0">
              <a:buNone/>
            </a:pPr>
            <a:r>
              <a:rPr lang="en-US" dirty="0" smtClean="0"/>
              <a:t>Panic disorder is characterized by repeated panic attacks.</a:t>
            </a:r>
          </a:p>
          <a:p>
            <a:pPr marL="0" indent="0">
              <a:buNone/>
            </a:pPr>
            <a:endParaRPr lang="en-US" dirty="0"/>
          </a:p>
          <a:p>
            <a:pPr marL="0" indent="0">
              <a:buNone/>
            </a:pPr>
            <a:r>
              <a:rPr lang="en-US" dirty="0" smtClean="0"/>
              <a:t>A panic attack is a sudden rush of strong fear or discomfort that is accompanied by a cluster of physical and cognitive symptoms, including heart palpitations, shortness of breath, dizziness, trembling, and fears of dying, going crazy, or losing control.</a:t>
            </a:r>
          </a:p>
          <a:p>
            <a:pPr marL="0" indent="0">
              <a:buNone/>
            </a:pPr>
            <a:endParaRPr lang="en-US" dirty="0"/>
          </a:p>
          <a:p>
            <a:pPr marL="0" indent="0">
              <a:buNone/>
            </a:pPr>
            <a:r>
              <a:rPr lang="en-US" dirty="0" smtClean="0"/>
              <a:t>Panic attacks are common among all anxiety disorders but what sets panic disorder apart is that panic attacks are unexpected and occur “out of the blue” without an obvious trigger. These unexpected panic attacks must be associated with a significant change in behavior or be followed by at least one month of persistent worry about having another attack or about what will happen if you have another panic attack.</a:t>
            </a:r>
            <a:endParaRPr lang="en-US" dirty="0"/>
          </a:p>
        </p:txBody>
      </p:sp>
      <p:sp>
        <p:nvSpPr>
          <p:cNvPr id="3" name="Title 2"/>
          <p:cNvSpPr>
            <a:spLocks noGrp="1"/>
          </p:cNvSpPr>
          <p:nvPr>
            <p:ph type="title"/>
          </p:nvPr>
        </p:nvSpPr>
        <p:spPr>
          <a:xfrm>
            <a:off x="914400" y="228600"/>
            <a:ext cx="7696200" cy="1143000"/>
          </a:xfrm>
        </p:spPr>
        <p:txBody>
          <a:bodyPr/>
          <a:lstStyle/>
          <a:p>
            <a:r>
              <a:rPr lang="en-US" dirty="0" smtClean="0"/>
              <a:t>Panic Disorder</a:t>
            </a:r>
            <a:endParaRPr lang="en-US" dirty="0"/>
          </a:p>
        </p:txBody>
      </p:sp>
    </p:spTree>
    <p:extLst>
      <p:ext uri="{BB962C8B-B14F-4D97-AF65-F5344CB8AC3E}">
        <p14:creationId xmlns:p14="http://schemas.microsoft.com/office/powerpoint/2010/main" val="3260778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5105400"/>
          </a:xfrm>
        </p:spPr>
        <p:txBody>
          <a:bodyPr>
            <a:normAutofit lnSpcReduction="10000"/>
          </a:bodyPr>
          <a:lstStyle/>
          <a:p>
            <a:pPr marL="0" indent="0">
              <a:buNone/>
            </a:pPr>
            <a:r>
              <a:rPr lang="en-US" dirty="0" smtClean="0"/>
              <a:t>There are many highly effective treatment options available for anxiety and anxiety-related disorders. </a:t>
            </a:r>
          </a:p>
          <a:p>
            <a:pPr marL="0" indent="0">
              <a:buNone/>
            </a:pPr>
            <a:endParaRPr lang="en-US" dirty="0"/>
          </a:p>
          <a:p>
            <a:pPr marL="0" indent="0">
              <a:buNone/>
            </a:pPr>
            <a:r>
              <a:rPr lang="en-US" dirty="0" smtClean="0"/>
              <a:t>These treatments can be broadly categorized as:</a:t>
            </a:r>
          </a:p>
          <a:p>
            <a:pPr marL="457200" indent="-457200">
              <a:buFont typeface="+mj-lt"/>
              <a:buAutoNum type="arabicPeriod"/>
            </a:pPr>
            <a:r>
              <a:rPr lang="en-US" dirty="0" smtClean="0"/>
              <a:t>Psychotherapy</a:t>
            </a:r>
          </a:p>
          <a:p>
            <a:pPr marL="857250" lvl="1" indent="-457200"/>
            <a:r>
              <a:rPr lang="en-US" dirty="0" smtClean="0"/>
              <a:t>Long-term counseling to help patient regulate their emotions, manage stress, and understand patterns in behavior</a:t>
            </a:r>
          </a:p>
          <a:p>
            <a:pPr marL="457200" indent="-457200">
              <a:buFont typeface="+mj-lt"/>
              <a:buAutoNum type="arabicPeriod"/>
            </a:pPr>
            <a:r>
              <a:rPr lang="en-US" dirty="0" smtClean="0"/>
              <a:t>Medications</a:t>
            </a:r>
          </a:p>
          <a:p>
            <a:pPr marL="857250" lvl="1" indent="-457200"/>
            <a:r>
              <a:rPr lang="en-US" dirty="0" smtClean="0"/>
              <a:t>Determined by providers based on patient’s specific symptoms and other factors like general health</a:t>
            </a:r>
          </a:p>
          <a:p>
            <a:pPr marL="457200" indent="-457200">
              <a:buFont typeface="+mj-lt"/>
              <a:buAutoNum type="arabicPeriod"/>
            </a:pPr>
            <a:r>
              <a:rPr lang="en-US" dirty="0" smtClean="0"/>
              <a:t>Complementary and Alternative Therapies</a:t>
            </a:r>
          </a:p>
          <a:p>
            <a:pPr marL="857250" lvl="1" indent="-457200"/>
            <a:r>
              <a:rPr lang="en-US" dirty="0" smtClean="0"/>
              <a:t>Stress management</a:t>
            </a:r>
          </a:p>
          <a:p>
            <a:pPr marL="857250" lvl="1" indent="-457200"/>
            <a:r>
              <a:rPr lang="en-US" dirty="0" smtClean="0"/>
              <a:t>Meditation</a:t>
            </a:r>
          </a:p>
          <a:p>
            <a:pPr marL="857250" lvl="1" indent="-457200"/>
            <a:r>
              <a:rPr lang="en-US" dirty="0" smtClean="0"/>
              <a:t>Yoga</a:t>
            </a:r>
          </a:p>
        </p:txBody>
      </p:sp>
      <p:sp>
        <p:nvSpPr>
          <p:cNvPr id="3" name="Title 2"/>
          <p:cNvSpPr>
            <a:spLocks noGrp="1"/>
          </p:cNvSpPr>
          <p:nvPr>
            <p:ph type="title"/>
          </p:nvPr>
        </p:nvSpPr>
        <p:spPr/>
        <p:txBody>
          <a:bodyPr/>
          <a:lstStyle/>
          <a:p>
            <a:r>
              <a:rPr lang="en-US" dirty="0" smtClean="0"/>
              <a:t>Treatment Options</a:t>
            </a:r>
            <a:endParaRPr lang="en-US" dirty="0"/>
          </a:p>
        </p:txBody>
      </p:sp>
    </p:spTree>
    <p:extLst>
      <p:ext uri="{BB962C8B-B14F-4D97-AF65-F5344CB8AC3E}">
        <p14:creationId xmlns:p14="http://schemas.microsoft.com/office/powerpoint/2010/main" val="4173500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a:bodyPr>
          <a:lstStyle/>
          <a:p>
            <a:pPr marL="0" indent="0">
              <a:buNone/>
            </a:pPr>
            <a:r>
              <a:rPr lang="en-US" dirty="0" smtClean="0"/>
              <a:t>The  following are strategies for general anxiety management when you have moments- no diagnosis- of anxiety. </a:t>
            </a:r>
          </a:p>
          <a:p>
            <a:pPr marL="0" indent="0">
              <a:buNone/>
            </a:pPr>
            <a:endParaRPr lang="en-US" dirty="0"/>
          </a:p>
          <a:p>
            <a:pPr marL="457200" indent="-457200">
              <a:buFont typeface="+mj-lt"/>
              <a:buAutoNum type="arabicPeriod"/>
            </a:pPr>
            <a:r>
              <a:rPr lang="en-US" dirty="0" smtClean="0"/>
              <a:t>Slow breathing. When you’re anxious, your breathing becomes faster and shallower. Try deliberately slowing down your breathing. Count to three as you breathe in slowly- then count to three as you breathe out slowly. </a:t>
            </a:r>
          </a:p>
          <a:p>
            <a:pPr marL="457200" indent="-457200">
              <a:buFont typeface="+mj-lt"/>
              <a:buAutoNum type="arabicPeriod"/>
            </a:pPr>
            <a:endParaRPr lang="en-US" dirty="0" smtClean="0"/>
          </a:p>
          <a:p>
            <a:pPr marL="457200" indent="-457200">
              <a:buFont typeface="+mj-lt"/>
              <a:buAutoNum type="arabicPeriod"/>
            </a:pPr>
            <a:r>
              <a:rPr lang="en-US" dirty="0" smtClean="0"/>
              <a:t>Progressive muscle relaxation. Find a quiet location. Close your eyes and slowly tense and then relax each of your muscle groups from your toes to your head. Hold the tension for three seconds and then release quickly. This can help reduce the feelings of muscle tension that often comes with anxiety. </a:t>
            </a:r>
            <a:endParaRPr lang="en-US" dirty="0"/>
          </a:p>
        </p:txBody>
      </p:sp>
      <p:sp>
        <p:nvSpPr>
          <p:cNvPr id="3" name="Title 2"/>
          <p:cNvSpPr>
            <a:spLocks noGrp="1"/>
          </p:cNvSpPr>
          <p:nvPr>
            <p:ph type="title"/>
          </p:nvPr>
        </p:nvSpPr>
        <p:spPr/>
        <p:txBody>
          <a:bodyPr/>
          <a:lstStyle/>
          <a:p>
            <a:r>
              <a:rPr lang="en-US" dirty="0" smtClean="0"/>
              <a:t>Strategies for Anxiety Management</a:t>
            </a:r>
            <a:endParaRPr lang="en-US" dirty="0"/>
          </a:p>
        </p:txBody>
      </p:sp>
    </p:spTree>
    <p:extLst>
      <p:ext uri="{BB962C8B-B14F-4D97-AF65-F5344CB8AC3E}">
        <p14:creationId xmlns:p14="http://schemas.microsoft.com/office/powerpoint/2010/main" val="2549034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609600"/>
            <a:ext cx="7467600" cy="5867400"/>
          </a:xfrm>
        </p:spPr>
        <p:txBody>
          <a:bodyPr>
            <a:normAutofit/>
          </a:bodyPr>
          <a:lstStyle/>
          <a:p>
            <a:pPr marL="457200" indent="-457200">
              <a:buFont typeface="+mj-lt"/>
              <a:buAutoNum type="arabicPeriod" startAt="3"/>
            </a:pPr>
            <a:r>
              <a:rPr lang="en-US" dirty="0" smtClean="0"/>
              <a:t>Stay in the present moment. Anxiety can make your thoughts live in a terrible future that hasn’t happened yet. Try to bring yourself back to where you are. Practicing meditation can help.</a:t>
            </a:r>
          </a:p>
          <a:p>
            <a:pPr marL="457200" indent="-457200">
              <a:buFont typeface="+mj-lt"/>
              <a:buAutoNum type="arabicPeriod" startAt="3"/>
            </a:pPr>
            <a:endParaRPr lang="en-US" dirty="0"/>
          </a:p>
          <a:p>
            <a:pPr marL="457200" indent="-457200">
              <a:buFont typeface="+mj-lt"/>
              <a:buAutoNum type="arabicPeriod" startAt="3"/>
            </a:pPr>
            <a:r>
              <a:rPr lang="en-US" dirty="0" smtClean="0"/>
              <a:t>Healthy lifestyle. Keeping active, eating well, going out into nature, spending time with family and friends, reducing stress and doing the activities you enjoy are all effective in reducing anxiety and improving your wellbeing.</a:t>
            </a:r>
          </a:p>
          <a:p>
            <a:pPr marL="457200" indent="-457200">
              <a:buFont typeface="+mj-lt"/>
              <a:buAutoNum type="arabicPeriod" startAt="3"/>
            </a:pPr>
            <a:endParaRPr lang="en-US" dirty="0"/>
          </a:p>
          <a:p>
            <a:pPr marL="457200" indent="-457200">
              <a:buFont typeface="+mj-lt"/>
              <a:buAutoNum type="arabicPeriod" startAt="3"/>
            </a:pPr>
            <a:r>
              <a:rPr lang="en-US" dirty="0" smtClean="0"/>
              <a:t>Take small acts of bravery. Avoiding what makes you anxious provides some relief in the short term, but can make you more anxious in the long term. Try approaching something that makes you anxious- even in a small way. The way through anxiety is by learning that what you fear isn’t likely to happen- and if it does, you’ll be able to cope with it.</a:t>
            </a:r>
          </a:p>
        </p:txBody>
      </p:sp>
    </p:spTree>
    <p:extLst>
      <p:ext uri="{BB962C8B-B14F-4D97-AF65-F5344CB8AC3E}">
        <p14:creationId xmlns:p14="http://schemas.microsoft.com/office/powerpoint/2010/main" val="308620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1600"/>
            <a:ext cx="7467600" cy="5745163"/>
          </a:xfrm>
        </p:spPr>
        <p:txBody>
          <a:bodyPr/>
          <a:lstStyle/>
          <a:p>
            <a:pPr marL="457200" indent="-457200">
              <a:buFont typeface="+mj-lt"/>
              <a:buAutoNum type="arabicPeriod" startAt="6"/>
            </a:pPr>
            <a:r>
              <a:rPr lang="en-US" dirty="0" smtClean="0"/>
              <a:t>Challenge your self-talk. How you think affects how you feel. Anxiety can make you overestimate the danger in a situation and underestimate your ability to handle it. Try to think of different interpretations to a situation that’s making you anxious, rather than jumping to the worst-case scenario. Look at the facts for and against your thought being true. </a:t>
            </a:r>
          </a:p>
          <a:p>
            <a:pPr marL="457200" indent="-457200">
              <a:buFont typeface="+mj-lt"/>
              <a:buAutoNum type="arabicPeriod" startAt="6"/>
            </a:pPr>
            <a:endParaRPr lang="en-US" dirty="0"/>
          </a:p>
          <a:p>
            <a:pPr marL="457200" indent="-457200">
              <a:buFont typeface="+mj-lt"/>
              <a:buAutoNum type="arabicPeriod" startAt="6"/>
            </a:pPr>
            <a:r>
              <a:rPr lang="en-US" dirty="0" smtClean="0"/>
              <a:t>Plan worry time. It’s hard to stop worrying entirely so set aside some time to indulge your worries. Even 10 minutes each evening to write them down or go over them in your head can help stop your worries from taking over at other times. </a:t>
            </a:r>
          </a:p>
          <a:p>
            <a:pPr marL="0" indent="0">
              <a:buNone/>
            </a:pPr>
            <a:endParaRPr lang="en-US" dirty="0"/>
          </a:p>
        </p:txBody>
      </p:sp>
    </p:spTree>
    <p:extLst>
      <p:ext uri="{BB962C8B-B14F-4D97-AF65-F5344CB8AC3E}">
        <p14:creationId xmlns:p14="http://schemas.microsoft.com/office/powerpoint/2010/main" val="2741527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4678363"/>
          </a:xfrm>
        </p:spPr>
        <p:txBody>
          <a:bodyPr/>
          <a:lstStyle/>
          <a:p>
            <a:pPr marL="457200" indent="-457200">
              <a:buFont typeface="+mj-lt"/>
              <a:buAutoNum type="arabicPeriod" startAt="8"/>
            </a:pPr>
            <a:r>
              <a:rPr lang="en-US" dirty="0"/>
              <a:t>Get to know your anxiety.  Keep a diary of when it’s at </a:t>
            </a:r>
            <a:r>
              <a:rPr lang="en-US" dirty="0" smtClean="0"/>
              <a:t>its </a:t>
            </a:r>
            <a:r>
              <a:rPr lang="en-US" dirty="0"/>
              <a:t>best- and worst. Find the patterns and plan your week- or day- to proactively manage your anxiety</a:t>
            </a:r>
            <a:r>
              <a:rPr lang="en-US" dirty="0" smtClean="0"/>
              <a:t>.</a:t>
            </a:r>
          </a:p>
          <a:p>
            <a:pPr marL="457200" indent="-457200">
              <a:buFont typeface="+mj-lt"/>
              <a:buAutoNum type="arabicPeriod" startAt="8"/>
            </a:pPr>
            <a:endParaRPr lang="en-US" dirty="0"/>
          </a:p>
          <a:p>
            <a:pPr marL="457200" indent="-457200">
              <a:buFont typeface="+mj-lt"/>
              <a:buAutoNum type="arabicPeriod" startAt="8"/>
            </a:pPr>
            <a:r>
              <a:rPr lang="en-US" dirty="0" smtClean="0"/>
              <a:t>Learn from others. Talking with others who also experience anxiety- or are going through something similar- can help you feel less alone.</a:t>
            </a:r>
          </a:p>
          <a:p>
            <a:pPr marL="457200" indent="-457200">
              <a:buFont typeface="+mj-lt"/>
              <a:buAutoNum type="arabicPeriod" startAt="8"/>
            </a:pPr>
            <a:endParaRPr lang="en-US" dirty="0"/>
          </a:p>
          <a:p>
            <a:pPr marL="457200" indent="-457200">
              <a:buFont typeface="+mj-lt"/>
              <a:buAutoNum type="arabicPeriod" startAt="8"/>
            </a:pPr>
            <a:r>
              <a:rPr lang="en-US" dirty="0" smtClean="0"/>
              <a:t>Be kind to yourself. Remember that you are not your anxiety. You are not weak. You are not inferior. You have a mental health condition, it’s called anxiety. </a:t>
            </a:r>
            <a:endParaRPr lang="en-US" dirty="0"/>
          </a:p>
        </p:txBody>
      </p:sp>
    </p:spTree>
    <p:extLst>
      <p:ext uri="{BB962C8B-B14F-4D97-AF65-F5344CB8AC3E}">
        <p14:creationId xmlns:p14="http://schemas.microsoft.com/office/powerpoint/2010/main" val="3082072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24000"/>
            <a:ext cx="7467600" cy="4953000"/>
          </a:xfrm>
        </p:spPr>
        <p:txBody>
          <a:bodyPr>
            <a:normAutofit fontScale="92500" lnSpcReduction="20000"/>
          </a:bodyPr>
          <a:lstStyle/>
          <a:p>
            <a:pPr marL="0" indent="0">
              <a:buNone/>
            </a:pPr>
            <a:r>
              <a:rPr lang="en-US" dirty="0" smtClean="0"/>
              <a:t>Teammates, Coaches</a:t>
            </a:r>
          </a:p>
          <a:p>
            <a:pPr marL="0" indent="0">
              <a:buNone/>
            </a:pPr>
            <a:r>
              <a:rPr lang="en-US" dirty="0" smtClean="0"/>
              <a:t>Athletics Administrators</a:t>
            </a:r>
          </a:p>
          <a:p>
            <a:pPr marL="0" indent="0">
              <a:buNone/>
            </a:pPr>
            <a:r>
              <a:rPr lang="en-US" dirty="0" smtClean="0"/>
              <a:t>Athletic Trainer</a:t>
            </a:r>
            <a:endParaRPr lang="en-US" dirty="0"/>
          </a:p>
          <a:p>
            <a:pPr marL="0" indent="0">
              <a:buNone/>
            </a:pPr>
            <a:r>
              <a:rPr lang="en-US" dirty="0" smtClean="0"/>
              <a:t>University Counseling and Wellness Center</a:t>
            </a:r>
          </a:p>
          <a:p>
            <a:pPr marL="0" indent="0">
              <a:buNone/>
            </a:pPr>
            <a:r>
              <a:rPr lang="en-US" dirty="0" smtClean="0"/>
              <a:t>	(202) 274-6000</a:t>
            </a:r>
          </a:p>
          <a:p>
            <a:pPr marL="0" indent="0">
              <a:buNone/>
            </a:pPr>
            <a:r>
              <a:rPr lang="en-US" dirty="0" smtClean="0"/>
              <a:t>	Building 39, Suite 120</a:t>
            </a:r>
          </a:p>
          <a:p>
            <a:pPr marL="0" indent="0">
              <a:buNone/>
            </a:pPr>
            <a:r>
              <a:rPr lang="en-US" dirty="0" smtClean="0"/>
              <a:t>National Alliance on Mental Illness (NAMI) Helpline</a:t>
            </a:r>
          </a:p>
          <a:p>
            <a:pPr marL="0" indent="0">
              <a:buNone/>
            </a:pPr>
            <a:r>
              <a:rPr lang="en-US" dirty="0" smtClean="0"/>
              <a:t>	1-800-950-NAMI (6264)</a:t>
            </a:r>
          </a:p>
          <a:p>
            <a:pPr marL="0" indent="0">
              <a:buNone/>
            </a:pPr>
            <a:r>
              <a:rPr lang="en-US" dirty="0" smtClean="0"/>
              <a:t>Panic Disorder Information Hotline</a:t>
            </a:r>
          </a:p>
          <a:p>
            <a:pPr marL="0" indent="0">
              <a:buNone/>
            </a:pPr>
            <a:r>
              <a:rPr lang="en-US" dirty="0"/>
              <a:t>	</a:t>
            </a:r>
            <a:r>
              <a:rPr lang="en-US" dirty="0" smtClean="0"/>
              <a:t>1-800-64-PANIC (72642)</a:t>
            </a:r>
          </a:p>
          <a:p>
            <a:pPr marL="0" indent="0">
              <a:buNone/>
            </a:pPr>
            <a:r>
              <a:rPr lang="en-US" dirty="0"/>
              <a:t>National Suicide Prevention Lifeline</a:t>
            </a:r>
          </a:p>
          <a:p>
            <a:pPr marL="0" indent="0">
              <a:buNone/>
            </a:pPr>
            <a:r>
              <a:rPr lang="en-US" dirty="0"/>
              <a:t>	1-800-273-TALK (8255)</a:t>
            </a:r>
          </a:p>
          <a:p>
            <a:pPr marL="0" indent="0">
              <a:buNone/>
            </a:pPr>
            <a:r>
              <a:rPr lang="en-US" dirty="0"/>
              <a:t>Substance Abuse and Mental Health Services Administration (SAMHSA) National Helpline</a:t>
            </a:r>
          </a:p>
          <a:p>
            <a:pPr marL="0" indent="0">
              <a:buNone/>
            </a:pPr>
            <a:r>
              <a:rPr lang="en-US" dirty="0"/>
              <a:t>	1-800-622-HELP (4357)</a:t>
            </a:r>
          </a:p>
          <a:p>
            <a:pPr marL="0" indent="0">
              <a:buNone/>
            </a:pPr>
            <a:r>
              <a:rPr lang="en-US" dirty="0"/>
              <a:t>University Campus Public Safety</a:t>
            </a:r>
          </a:p>
          <a:p>
            <a:pPr marL="0" indent="0">
              <a:buNone/>
            </a:pPr>
            <a:r>
              <a:rPr lang="en-US" dirty="0"/>
              <a:t>	(202)274-5050</a:t>
            </a:r>
          </a:p>
          <a:p>
            <a:pPr marL="0" indent="0">
              <a:buNone/>
            </a:pPr>
            <a:endParaRPr lang="en-US" dirty="0" smtClean="0"/>
          </a:p>
        </p:txBody>
      </p:sp>
      <p:sp>
        <p:nvSpPr>
          <p:cNvPr id="3" name="Title 2"/>
          <p:cNvSpPr>
            <a:spLocks noGrp="1"/>
          </p:cNvSpPr>
          <p:nvPr>
            <p:ph type="title"/>
          </p:nvPr>
        </p:nvSpPr>
        <p:spPr>
          <a:xfrm>
            <a:off x="914400" y="76200"/>
            <a:ext cx="7696200" cy="1143000"/>
          </a:xfrm>
        </p:spPr>
        <p:txBody>
          <a:bodyPr>
            <a:normAutofit fontScale="90000"/>
          </a:bodyPr>
          <a:lstStyle/>
          <a:p>
            <a:r>
              <a:rPr lang="en-US" dirty="0" smtClean="0"/>
              <a:t>I’m feeling anxious, who can I talk to?</a:t>
            </a:r>
            <a:endParaRPr lang="en-US" dirty="0"/>
          </a:p>
        </p:txBody>
      </p:sp>
    </p:spTree>
    <p:extLst>
      <p:ext uri="{BB962C8B-B14F-4D97-AF65-F5344CB8AC3E}">
        <p14:creationId xmlns:p14="http://schemas.microsoft.com/office/powerpoint/2010/main" val="2007579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Anxiety</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PTSD is only for veterans who experienced combat.</a:t>
            </a:r>
            <a:endParaRPr lang="en-US" dirty="0"/>
          </a:p>
        </p:txBody>
      </p:sp>
    </p:spTree>
    <p:extLst>
      <p:ext uri="{BB962C8B-B14F-4D97-AF65-F5344CB8AC3E}">
        <p14:creationId xmlns:p14="http://schemas.microsoft.com/office/powerpoint/2010/main" val="1140747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Hoarding is an example of Obsessive-Compulsive Disorder.</a:t>
            </a:r>
            <a:endParaRPr lang="en-US" dirty="0"/>
          </a:p>
        </p:txBody>
      </p:sp>
    </p:spTree>
    <p:extLst>
      <p:ext uri="{BB962C8B-B14F-4D97-AF65-F5344CB8AC3E}">
        <p14:creationId xmlns:p14="http://schemas.microsoft.com/office/powerpoint/2010/main" val="3752520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2819400"/>
          </a:xfrm>
          <a:effectLst/>
        </p:spPr>
        <p:txBody>
          <a:bodyPr>
            <a:normAutofit fontScale="90000"/>
          </a:bodyPr>
          <a:lstStyle/>
          <a:p>
            <a:r>
              <a:rPr lang="en-US" dirty="0" smtClean="0"/>
              <a:t>All of the following are resources for me when I am grieving except:</a:t>
            </a:r>
            <a:r>
              <a:rPr lang="en-US" i="0" dirty="0" smtClean="0"/>
              <a:t/>
            </a:r>
            <a:br>
              <a:rPr lang="en-US" i="0" dirty="0" smtClean="0"/>
            </a:br>
            <a:r>
              <a:rPr lang="en-US" i="0" dirty="0" smtClean="0"/>
              <a:t/>
            </a:r>
            <a:br>
              <a:rPr lang="en-US" i="0" dirty="0" smtClean="0"/>
            </a:br>
            <a:r>
              <a:rPr lang="en-US" i="0" dirty="0" smtClean="0"/>
              <a:t>A. Teammates</a:t>
            </a:r>
            <a:br>
              <a:rPr lang="en-US" i="0" dirty="0" smtClean="0"/>
            </a:br>
            <a:r>
              <a:rPr lang="en-US" i="0" dirty="0" smtClean="0"/>
              <a:t>B. Counseling and Wellness Center</a:t>
            </a:r>
            <a:br>
              <a:rPr lang="en-US" i="0" dirty="0" smtClean="0"/>
            </a:br>
            <a:r>
              <a:rPr lang="en-US" i="0" dirty="0" smtClean="0"/>
              <a:t>C. Alcohol and drugs</a:t>
            </a:r>
            <a:br>
              <a:rPr lang="en-US" i="0" dirty="0" smtClean="0"/>
            </a:br>
            <a:r>
              <a:rPr lang="en-US" i="0" dirty="0" smtClean="0"/>
              <a:t>D. Coaches</a:t>
            </a:r>
            <a:endParaRPr lang="en-US" dirty="0">
              <a:effectLst/>
            </a:endParaRPr>
          </a:p>
        </p:txBody>
      </p:sp>
      <p:sp>
        <p:nvSpPr>
          <p:cNvPr id="3" name="Text Placeholder 2"/>
          <p:cNvSpPr>
            <a:spLocks noGrp="1"/>
          </p:cNvSpPr>
          <p:nvPr>
            <p:ph type="body" sz="quarter" idx="14"/>
          </p:nvPr>
        </p:nvSpPr>
        <p:spPr>
          <a:xfrm>
            <a:off x="3505200" y="45720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2735596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Anxiety is worrying about a future threat.</a:t>
            </a:r>
            <a:endParaRPr lang="en-US" dirty="0"/>
          </a:p>
        </p:txBody>
      </p:sp>
    </p:spTree>
    <p:extLst>
      <p:ext uri="{BB962C8B-B14F-4D97-AF65-F5344CB8AC3E}">
        <p14:creationId xmlns:p14="http://schemas.microsoft.com/office/powerpoint/2010/main" val="3085536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Generalized Anxiety Disorder is when you experience panic attacks out of the blue.</a:t>
            </a:r>
            <a:endParaRPr lang="en-US" dirty="0"/>
          </a:p>
        </p:txBody>
      </p:sp>
    </p:spTree>
    <p:extLst>
      <p:ext uri="{BB962C8B-B14F-4D97-AF65-F5344CB8AC3E}">
        <p14:creationId xmlns:p14="http://schemas.microsoft.com/office/powerpoint/2010/main" val="675875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Anxiety:</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smtClean="0">
                <a:gradFill flip="none" rotWithShape="1">
                  <a:gsLst>
                    <a:gs pos="50000">
                      <a:srgbClr val="FF6600"/>
                    </a:gs>
                    <a:gs pos="100000">
                      <a:schemeClr val="accent4">
                        <a:lumMod val="60000"/>
                        <a:lumOff val="40000"/>
                      </a:schemeClr>
                    </a:gs>
                  </a:gsLst>
                  <a:lin ang="16080000" scaled="0"/>
                  <a:tileRect/>
                </a:gradFill>
                <a:effectLst/>
              </a:rPr>
              <a:t>#4</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1818</Words>
  <Application>Microsoft Macintosh PowerPoint</Application>
  <PresentationFormat>On-screen Show (4:3)</PresentationFormat>
  <Paragraphs>128</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Quiz Show</vt:lpstr>
      <vt:lpstr>Anxiety Mental Health Lesson #4</vt:lpstr>
      <vt:lpstr>Overview</vt:lpstr>
      <vt:lpstr>Goals of Lesson</vt:lpstr>
      <vt:lpstr>Anxiety</vt:lpstr>
      <vt:lpstr>Anxiety-related Disorders</vt:lpstr>
      <vt:lpstr>Anxiety Disorders</vt:lpstr>
      <vt:lpstr>PowerPoint Presentation</vt:lpstr>
      <vt:lpstr>PowerPoint Presentation</vt:lpstr>
      <vt:lpstr>Post-Traumatic Stress Disorder</vt:lpstr>
      <vt:lpstr>PowerPoint Presentation</vt:lpstr>
      <vt:lpstr>Obsessive-Compulsive Disorder</vt:lpstr>
      <vt:lpstr>Panic Disorder</vt:lpstr>
      <vt:lpstr>Treatment Options</vt:lpstr>
      <vt:lpstr>Strategies for Anxiety Management</vt:lpstr>
      <vt:lpstr>PowerPoint Presentation</vt:lpstr>
      <vt:lpstr>PowerPoint Presentation</vt:lpstr>
      <vt:lpstr>PowerPoint Presentation</vt:lpstr>
      <vt:lpstr>I’m feeling anxious, who can I talk to?</vt:lpstr>
      <vt:lpstr>Anxiety Review Q &amp; A</vt:lpstr>
      <vt:lpstr>PTSD is only for veterans who experienced combat.</vt:lpstr>
      <vt:lpstr>Hoarding is an example of Obsessive-Compulsive Disorder.</vt:lpstr>
      <vt:lpstr>All of the following are resources for me when I am grieving except:  A. Teammates B. Counseling and Wellness Center C. Alcohol and drugs D. Coaches</vt:lpstr>
      <vt:lpstr>Anxiety is worrying about a future threat.</vt:lpstr>
      <vt:lpstr>Generalized Anxiety Disorder is when you experience panic attacks out of the blue.</vt:lpstr>
      <vt:lpstr>You Have Completed Anxiety: Mental Health Lesson #4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2020-06-23T11:12:32Z</dcterms:modified>
</cp:coreProperties>
</file>