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handoutMasterIdLst>
    <p:handoutMasterId r:id="rId28"/>
  </p:handoutMasterIdLst>
  <p:sldIdLst>
    <p:sldId id="273" r:id="rId2"/>
    <p:sldId id="274" r:id="rId3"/>
    <p:sldId id="295"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297" r:id="rId20"/>
    <p:sldId id="314" r:id="rId21"/>
    <p:sldId id="316" r:id="rId22"/>
    <p:sldId id="317" r:id="rId23"/>
    <p:sldId id="318" r:id="rId24"/>
    <p:sldId id="319" r:id="rId25"/>
    <p:sldId id="313" r:id="rId26"/>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9" autoAdjust="0"/>
    <p:restoredTop sz="86449" autoAdjust="0"/>
  </p:normalViewPr>
  <p:slideViewPr>
    <p:cSldViewPr>
      <p:cViewPr varScale="1">
        <p:scale>
          <a:sx n="61" d="100"/>
          <a:sy n="61" d="100"/>
        </p:scale>
        <p:origin x="-10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Employee</a:t>
            </a: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t>
            </a:r>
            <a:b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Benefits &amp; Perks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#4</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lnSpcReduction="10000"/>
          </a:bodyPr>
          <a:lstStyle/>
          <a:p>
            <a:pPr marL="0" indent="0">
              <a:buNone/>
            </a:pPr>
            <a:r>
              <a:rPr lang="en-US" dirty="0" smtClean="0"/>
              <a:t>What are employee benefits? What benefits are perks can you expect to receive when you’re hired by a company? An employee benefits package includes all the non-wage benefits, such as health insurance and paid time off, provided by an employer. </a:t>
            </a:r>
          </a:p>
          <a:p>
            <a:pPr marL="0" indent="0">
              <a:buNone/>
            </a:pPr>
            <a:endParaRPr lang="en-US" dirty="0"/>
          </a:p>
          <a:p>
            <a:pPr marL="0" indent="0">
              <a:buNone/>
            </a:pPr>
            <a:r>
              <a:rPr lang="en-US" dirty="0" smtClean="0"/>
              <a:t>There are some types of employee benefits that are mandated by federal or state law, including minimum wage, overtime, leave under the Family Medical Leave Act, unemployment, and workers’ compensation and disability insurance. </a:t>
            </a:r>
          </a:p>
          <a:p>
            <a:pPr marL="0" indent="0">
              <a:buNone/>
            </a:pPr>
            <a:endParaRPr lang="en-US" dirty="0"/>
          </a:p>
          <a:p>
            <a:pPr marL="0" indent="0">
              <a:buNone/>
            </a:pPr>
            <a:r>
              <a:rPr lang="en-US" dirty="0" smtClean="0"/>
              <a:t>There are other types of employee benefits that companies are not required to offer but may choose to provide to their employees. There are also some benefits and perks you may be able to negotiate as part of your compensation package when you’ve been offered a new job.</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the different types of employee benefits</a:t>
            </a:r>
          </a:p>
          <a:p>
            <a:r>
              <a:rPr lang="en-US" dirty="0" smtClean="0"/>
              <a:t>Learn what perks could be negotiated</a:t>
            </a: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Employee benefits are non-salary compensation that can vary from company to company.</a:t>
            </a:r>
          </a:p>
          <a:p>
            <a:pPr marL="0" indent="0">
              <a:buNone/>
            </a:pPr>
            <a:endParaRPr lang="en-US" dirty="0"/>
          </a:p>
          <a:p>
            <a:r>
              <a:rPr lang="en-US" dirty="0" smtClean="0"/>
              <a:t>Benefits are indirect and non-cash payments within a compensation package. </a:t>
            </a:r>
          </a:p>
          <a:p>
            <a:pPr marL="0" indent="0">
              <a:buNone/>
            </a:pPr>
            <a:endParaRPr lang="en-US" dirty="0"/>
          </a:p>
          <a:p>
            <a:r>
              <a:rPr lang="en-US" dirty="0" smtClean="0"/>
              <a:t>They are provided by organizations in addition to salary to create a competitive package for the potential employee.</a:t>
            </a:r>
            <a:endParaRPr lang="en-US" dirty="0"/>
          </a:p>
        </p:txBody>
      </p:sp>
      <p:sp>
        <p:nvSpPr>
          <p:cNvPr id="3" name="Title 2"/>
          <p:cNvSpPr>
            <a:spLocks noGrp="1"/>
          </p:cNvSpPr>
          <p:nvPr>
            <p:ph type="title"/>
          </p:nvPr>
        </p:nvSpPr>
        <p:spPr/>
        <p:txBody>
          <a:bodyPr/>
          <a:lstStyle/>
          <a:p>
            <a:r>
              <a:rPr lang="en-US" dirty="0" smtClean="0"/>
              <a:t>What are Employee Benefits?</a:t>
            </a:r>
            <a:endParaRPr lang="en-US" dirty="0"/>
          </a:p>
        </p:txBody>
      </p:sp>
    </p:spTree>
    <p:extLst>
      <p:ext uri="{BB962C8B-B14F-4D97-AF65-F5344CB8AC3E}">
        <p14:creationId xmlns:p14="http://schemas.microsoft.com/office/powerpoint/2010/main" val="299860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a:bodyPr>
          <a:lstStyle/>
          <a:p>
            <a:pPr marL="0" indent="0">
              <a:buNone/>
            </a:pPr>
            <a:r>
              <a:rPr lang="en-US" dirty="0" smtClean="0"/>
              <a:t>The following are compensation and benefits that employers are required by federal or state law to provide. Be sure to confirm what is required in your state.</a:t>
            </a:r>
          </a:p>
          <a:p>
            <a:pPr marL="0" indent="0">
              <a:buNone/>
            </a:pPr>
            <a:endParaRPr lang="en-US" dirty="0"/>
          </a:p>
          <a:p>
            <a:pPr marL="0" indent="0">
              <a:buNone/>
            </a:pPr>
            <a:r>
              <a:rPr lang="en-US" dirty="0" smtClean="0"/>
              <a:t>Consolidated Omni-Budget Reconciliation Act (COBRA)</a:t>
            </a:r>
          </a:p>
          <a:p>
            <a:r>
              <a:rPr lang="en-US" dirty="0" smtClean="0"/>
              <a:t>The federal government requires that companies with 20 or more employees continue to provide extended medical benefits to former employees (and their families) for up to 18 months (sometimes longer).</a:t>
            </a:r>
          </a:p>
          <a:p>
            <a:r>
              <a:rPr lang="en-US" dirty="0" smtClean="0"/>
              <a:t>States may have additional requirements for extended medical benefits. </a:t>
            </a:r>
          </a:p>
          <a:p>
            <a:pPr lvl="1"/>
            <a:r>
              <a:rPr lang="en-US" dirty="0" smtClean="0"/>
              <a:t>Make sure to check your state for “mini COBRA” laws that will protect you and your family in the event that you lose your job. </a:t>
            </a:r>
            <a:endParaRPr lang="en-US" dirty="0"/>
          </a:p>
        </p:txBody>
      </p:sp>
      <p:sp>
        <p:nvSpPr>
          <p:cNvPr id="3" name="Title 2"/>
          <p:cNvSpPr>
            <a:spLocks noGrp="1"/>
          </p:cNvSpPr>
          <p:nvPr>
            <p:ph type="title"/>
          </p:nvPr>
        </p:nvSpPr>
        <p:spPr/>
        <p:txBody>
          <a:bodyPr/>
          <a:lstStyle/>
          <a:p>
            <a:r>
              <a:rPr lang="en-US" dirty="0" smtClean="0"/>
              <a:t>Employee Benefits Mandated by Law</a:t>
            </a:r>
            <a:endParaRPr lang="en-US" dirty="0"/>
          </a:p>
        </p:txBody>
      </p:sp>
    </p:spTree>
    <p:extLst>
      <p:ext uri="{BB962C8B-B14F-4D97-AF65-F5344CB8AC3E}">
        <p14:creationId xmlns:p14="http://schemas.microsoft.com/office/powerpoint/2010/main" val="249266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467600" cy="5029200"/>
          </a:xfrm>
        </p:spPr>
        <p:txBody>
          <a:bodyPr/>
          <a:lstStyle/>
          <a:p>
            <a:pPr marL="0" indent="0">
              <a:buNone/>
            </a:pPr>
            <a:r>
              <a:rPr lang="en-US" dirty="0" smtClean="0"/>
              <a:t>Disability and Workers Compensation</a:t>
            </a:r>
          </a:p>
          <a:p>
            <a:r>
              <a:rPr lang="en-US" dirty="0" smtClean="0"/>
              <a:t>The purpose of both workers’ compensation and disability is to make sure that an injured or sick employee continues to get paid (usually a portion of their normal pay) until they are well enough to return to work. </a:t>
            </a:r>
          </a:p>
          <a:p>
            <a:r>
              <a:rPr lang="en-US" dirty="0" smtClean="0"/>
              <a:t>Every state has its own workers’ compensation and disability requirements for employers. </a:t>
            </a:r>
          </a:p>
          <a:p>
            <a:r>
              <a:rPr lang="en-US" dirty="0" smtClean="0"/>
              <a:t>While some businesses are exempt from providing workers’ compensation, most payroll employees are eligible if they are injured on the job. </a:t>
            </a:r>
          </a:p>
          <a:p>
            <a:r>
              <a:rPr lang="en-US" dirty="0" smtClean="0"/>
              <a:t>Only a few states require employers to provide disability coverage. </a:t>
            </a:r>
          </a:p>
          <a:p>
            <a:pPr lvl="1"/>
            <a:r>
              <a:rPr lang="en-US" dirty="0" smtClean="0"/>
              <a:t>However, many employers offer this benefit to employees of their own accord.</a:t>
            </a:r>
            <a:endParaRPr lang="en-US" dirty="0"/>
          </a:p>
        </p:txBody>
      </p:sp>
    </p:spTree>
    <p:extLst>
      <p:ext uri="{BB962C8B-B14F-4D97-AF65-F5344CB8AC3E}">
        <p14:creationId xmlns:p14="http://schemas.microsoft.com/office/powerpoint/2010/main" val="3655290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14400"/>
            <a:ext cx="7467600" cy="5211763"/>
          </a:xfrm>
        </p:spPr>
        <p:txBody>
          <a:bodyPr/>
          <a:lstStyle/>
          <a:p>
            <a:pPr marL="0" indent="0">
              <a:buNone/>
            </a:pPr>
            <a:r>
              <a:rPr lang="en-US" dirty="0" smtClean="0"/>
              <a:t>Family and Medical Leave Act (FMLA)</a:t>
            </a:r>
          </a:p>
          <a:p>
            <a:r>
              <a:rPr lang="en-US" dirty="0" smtClean="0"/>
              <a:t>The FMLA requires some employers to provide maternity, paternity, and adoption leave, but it isn’t required to be paid leave. </a:t>
            </a:r>
          </a:p>
          <a:p>
            <a:r>
              <a:rPr lang="en-US" dirty="0" smtClean="0"/>
              <a:t>Most states have their own labor laws pertaining to family additions or medical issues that include paid leave. </a:t>
            </a:r>
          </a:p>
          <a:p>
            <a:r>
              <a:rPr lang="en-US" dirty="0" smtClean="0"/>
              <a:t>Beyond federal and state laws, many employers choose to be generous with paid leave for new parents. </a:t>
            </a:r>
          </a:p>
          <a:p>
            <a:pPr marL="0" indent="0">
              <a:buNone/>
            </a:pPr>
            <a:endParaRPr lang="en-US" dirty="0"/>
          </a:p>
          <a:p>
            <a:pPr marL="0" indent="0">
              <a:buNone/>
            </a:pPr>
            <a:r>
              <a:rPr lang="en-US" dirty="0" smtClean="0"/>
              <a:t>Minimum Wage</a:t>
            </a:r>
          </a:p>
          <a:p>
            <a:r>
              <a:rPr lang="en-US" dirty="0" smtClean="0"/>
              <a:t>The Fair Labor Standards Act sets the current federal minimum wage at $7.25 an hour.</a:t>
            </a:r>
          </a:p>
          <a:p>
            <a:r>
              <a:rPr lang="en-US" dirty="0" smtClean="0"/>
              <a:t>Many states have their own minimum wage laws.</a:t>
            </a:r>
          </a:p>
          <a:p>
            <a:r>
              <a:rPr lang="en-US" dirty="0" smtClean="0"/>
              <a:t>The law stipulates that whichever minimum wage law is highest overrides the other.</a:t>
            </a:r>
          </a:p>
        </p:txBody>
      </p:sp>
    </p:spTree>
    <p:extLst>
      <p:ext uri="{BB962C8B-B14F-4D97-AF65-F5344CB8AC3E}">
        <p14:creationId xmlns:p14="http://schemas.microsoft.com/office/powerpoint/2010/main" val="254071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467600" cy="5562600"/>
          </a:xfrm>
        </p:spPr>
        <p:txBody>
          <a:bodyPr>
            <a:normAutofit lnSpcReduction="10000"/>
          </a:bodyPr>
          <a:lstStyle/>
          <a:p>
            <a:pPr marL="0" indent="0">
              <a:buNone/>
            </a:pPr>
            <a:r>
              <a:rPr lang="en-US" dirty="0" smtClean="0"/>
              <a:t>Overtime</a:t>
            </a:r>
          </a:p>
          <a:p>
            <a:r>
              <a:rPr lang="en-US" dirty="0" smtClean="0"/>
              <a:t>Overtime laws vary by state as well</a:t>
            </a:r>
          </a:p>
          <a:p>
            <a:r>
              <a:rPr lang="en-US" dirty="0" smtClean="0"/>
              <a:t>The Fair Labor Standards Act also stipulates overtime pay requirements.</a:t>
            </a:r>
          </a:p>
          <a:p>
            <a:r>
              <a:rPr lang="en-US" dirty="0" smtClean="0"/>
              <a:t>Whichever law (state or federal) benefits an employee the most takes precedence.</a:t>
            </a:r>
          </a:p>
          <a:p>
            <a:pPr marL="0" indent="0">
              <a:buNone/>
            </a:pPr>
            <a:endParaRPr lang="en-US" dirty="0"/>
          </a:p>
          <a:p>
            <a:pPr marL="0" indent="0">
              <a:buNone/>
            </a:pPr>
            <a:r>
              <a:rPr lang="en-US" dirty="0" smtClean="0"/>
              <a:t>Unemployment Benefits</a:t>
            </a:r>
          </a:p>
          <a:p>
            <a:r>
              <a:rPr lang="en-US" dirty="0" smtClean="0"/>
              <a:t>The federal government requires states to manage all unemployment benefits for workers. </a:t>
            </a:r>
          </a:p>
          <a:p>
            <a:r>
              <a:rPr lang="en-US" dirty="0" smtClean="0"/>
              <a:t>If an employee worked a qualifying job and was laid-off due to a layoff, they are entitled to unemployment pay for a period of time. </a:t>
            </a:r>
          </a:p>
          <a:p>
            <a:r>
              <a:rPr lang="en-US" dirty="0" smtClean="0"/>
              <a:t>The amount of unemployment pay varies by state and job title. </a:t>
            </a:r>
          </a:p>
          <a:p>
            <a:r>
              <a:rPr lang="en-US" dirty="0" smtClean="0"/>
              <a:t>Employees who resigned or were fired for their misconduct are typically not eligible for unemployment benefits.</a:t>
            </a:r>
            <a:endParaRPr lang="en-US" dirty="0"/>
          </a:p>
        </p:txBody>
      </p:sp>
    </p:spTree>
    <p:extLst>
      <p:ext uri="{BB962C8B-B14F-4D97-AF65-F5344CB8AC3E}">
        <p14:creationId xmlns:p14="http://schemas.microsoft.com/office/powerpoint/2010/main" val="623291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1"/>
            <a:ext cx="7924800" cy="1371600"/>
          </a:xfrm>
        </p:spPr>
        <p:txBody>
          <a:bodyPr>
            <a:normAutofit/>
          </a:bodyPr>
          <a:lstStyle/>
          <a:p>
            <a:pPr marL="0" indent="0">
              <a:buNone/>
            </a:pPr>
            <a:r>
              <a:rPr lang="en-US" dirty="0" smtClean="0"/>
              <a:t>In addition to benefits required by law, other benefits are provided by companies because they feel socially responsible to their employees and opt to offer them beyond the level required by law. They may include:</a:t>
            </a:r>
          </a:p>
        </p:txBody>
      </p:sp>
      <p:sp>
        <p:nvSpPr>
          <p:cNvPr id="3" name="Title 2"/>
          <p:cNvSpPr>
            <a:spLocks noGrp="1"/>
          </p:cNvSpPr>
          <p:nvPr>
            <p:ph type="title"/>
          </p:nvPr>
        </p:nvSpPr>
        <p:spPr>
          <a:xfrm>
            <a:off x="152400" y="228600"/>
            <a:ext cx="8839200" cy="1143000"/>
          </a:xfrm>
        </p:spPr>
        <p:txBody>
          <a:bodyPr>
            <a:normAutofit fontScale="90000"/>
          </a:bodyPr>
          <a:lstStyle/>
          <a:p>
            <a:r>
              <a:rPr lang="en-US" dirty="0" smtClean="0"/>
              <a:t>Types of Employer-Provided Benefits and Perks</a:t>
            </a:r>
            <a:endParaRPr lang="en-US" dirty="0"/>
          </a:p>
        </p:txBody>
      </p:sp>
      <p:sp>
        <p:nvSpPr>
          <p:cNvPr id="4" name="Content Placeholder 1"/>
          <p:cNvSpPr txBox="1">
            <a:spLocks/>
          </p:cNvSpPr>
          <p:nvPr/>
        </p:nvSpPr>
        <p:spPr>
          <a:xfrm>
            <a:off x="457200" y="3124200"/>
            <a:ext cx="8077200" cy="2362200"/>
          </a:xfrm>
          <a:prstGeom prst="rect">
            <a:avLst/>
          </a:prstGeom>
        </p:spPr>
        <p:txBody>
          <a:bodyPr vert="horz" numCol="2">
            <a:no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r>
              <a:rPr lang="en-US" dirty="0" smtClean="0"/>
              <a:t>Health insurance</a:t>
            </a:r>
          </a:p>
          <a:p>
            <a:r>
              <a:rPr lang="en-US" dirty="0" smtClean="0"/>
              <a:t>Dental insurance</a:t>
            </a:r>
          </a:p>
          <a:p>
            <a:r>
              <a:rPr lang="en-US" dirty="0" smtClean="0"/>
              <a:t>Vision care</a:t>
            </a:r>
          </a:p>
          <a:p>
            <a:r>
              <a:rPr lang="en-US" dirty="0" smtClean="0"/>
              <a:t>Life insurance</a:t>
            </a:r>
          </a:p>
          <a:p>
            <a:r>
              <a:rPr lang="en-US" dirty="0" smtClean="0"/>
              <a:t>Paid vacation leave</a:t>
            </a:r>
          </a:p>
          <a:p>
            <a:r>
              <a:rPr lang="en-US" dirty="0" smtClean="0"/>
              <a:t>Personal leave</a:t>
            </a:r>
          </a:p>
          <a:p>
            <a:r>
              <a:rPr lang="en-US" dirty="0" smtClean="0"/>
              <a:t>Sick leave</a:t>
            </a:r>
          </a:p>
          <a:p>
            <a:r>
              <a:rPr lang="en-US" dirty="0" smtClean="0"/>
              <a:t>Child care</a:t>
            </a:r>
          </a:p>
          <a:p>
            <a:r>
              <a:rPr lang="en-US" dirty="0" smtClean="0"/>
              <a:t>Fitness</a:t>
            </a:r>
          </a:p>
          <a:p>
            <a:r>
              <a:rPr lang="en-US" dirty="0" smtClean="0"/>
              <a:t>Retirement benefits and planning services</a:t>
            </a:r>
          </a:p>
          <a:p>
            <a:r>
              <a:rPr lang="en-US" dirty="0" smtClean="0"/>
              <a:t>College debt relief</a:t>
            </a:r>
          </a:p>
          <a:p>
            <a:pPr marL="0" indent="0">
              <a:buNone/>
            </a:pPr>
            <a:endParaRPr lang="en-US" dirty="0" smtClean="0"/>
          </a:p>
          <a:p>
            <a:pPr marL="0" indent="0">
              <a:buFontTx/>
              <a:buNone/>
            </a:pPr>
            <a:endParaRPr lang="en-US" dirty="0" smtClean="0"/>
          </a:p>
        </p:txBody>
      </p:sp>
      <p:sp>
        <p:nvSpPr>
          <p:cNvPr id="5" name="Content Placeholder 1"/>
          <p:cNvSpPr txBox="1">
            <a:spLocks/>
          </p:cNvSpPr>
          <p:nvPr/>
        </p:nvSpPr>
        <p:spPr>
          <a:xfrm>
            <a:off x="457200" y="5486400"/>
            <a:ext cx="7924800" cy="1371600"/>
          </a:xfrm>
          <a:prstGeom prst="rect">
            <a:avLst/>
          </a:prstGeom>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buFontTx/>
              <a:buNone/>
            </a:pPr>
            <a:r>
              <a:rPr lang="en-US" dirty="0" smtClean="0"/>
              <a:t>These types of employee benefits are offered at the discretion of the employer or are covered under a labor agreement, so they will vary from company to company.</a:t>
            </a:r>
          </a:p>
          <a:p>
            <a:pPr marL="0" indent="0">
              <a:buFontTx/>
              <a:buNone/>
            </a:pPr>
            <a:endParaRPr lang="en-US" dirty="0" smtClean="0"/>
          </a:p>
        </p:txBody>
      </p:sp>
    </p:spTree>
    <p:extLst>
      <p:ext uri="{BB962C8B-B14F-4D97-AF65-F5344CB8AC3E}">
        <p14:creationId xmlns:p14="http://schemas.microsoft.com/office/powerpoint/2010/main" val="2216815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According to the Bureau of Labor Statistics (BLS), the average number of annual paid holidays is 8 for workers in private industry. Federal government employees are entitled to 10 paid holidays. </a:t>
            </a:r>
          </a:p>
          <a:p>
            <a:pPr marL="0" indent="0">
              <a:buNone/>
            </a:pPr>
            <a:endParaRPr lang="en-US" dirty="0"/>
          </a:p>
          <a:p>
            <a:pPr marL="0" indent="0">
              <a:buNone/>
            </a:pPr>
            <a:r>
              <a:rPr lang="en-US" dirty="0" smtClean="0"/>
              <a:t>On average, workers received 10 paid vacation days after one year of service. This average increases with tenure- that is, the longer the employee stays with their employer. </a:t>
            </a:r>
          </a:p>
          <a:p>
            <a:pPr marL="0" indent="0">
              <a:buNone/>
            </a:pPr>
            <a:endParaRPr lang="en-US" dirty="0"/>
          </a:p>
          <a:p>
            <a:pPr marL="0" indent="0">
              <a:buNone/>
            </a:pPr>
            <a:r>
              <a:rPr lang="en-US" dirty="0" smtClean="0"/>
              <a:t>Among non-government employers, 87% offered health benefits according to the BLS. Another 67% offered their employees a pension or retirement program.</a:t>
            </a:r>
            <a:endParaRPr lang="en-US" dirty="0"/>
          </a:p>
        </p:txBody>
      </p:sp>
      <p:sp>
        <p:nvSpPr>
          <p:cNvPr id="3" name="Title 2"/>
          <p:cNvSpPr>
            <a:spLocks noGrp="1"/>
          </p:cNvSpPr>
          <p:nvPr>
            <p:ph type="title"/>
          </p:nvPr>
        </p:nvSpPr>
        <p:spPr/>
        <p:txBody>
          <a:bodyPr/>
          <a:lstStyle/>
          <a:p>
            <a:r>
              <a:rPr lang="en-US" dirty="0" smtClean="0"/>
              <a:t>Who Gets Employee Benefits?</a:t>
            </a:r>
            <a:endParaRPr lang="en-US" dirty="0"/>
          </a:p>
        </p:txBody>
      </p:sp>
    </p:spTree>
    <p:extLst>
      <p:ext uri="{BB962C8B-B14F-4D97-AF65-F5344CB8AC3E}">
        <p14:creationId xmlns:p14="http://schemas.microsoft.com/office/powerpoint/2010/main" val="3821812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05000"/>
            <a:ext cx="7848600" cy="4800600"/>
          </a:xfrm>
        </p:spPr>
        <p:txBody>
          <a:bodyPr>
            <a:normAutofit lnSpcReduction="10000"/>
          </a:bodyPr>
          <a:lstStyle/>
          <a:p>
            <a:r>
              <a:rPr lang="en-US" dirty="0" smtClean="0"/>
              <a:t>Under the Patient Protection and Affordable Care Act (</a:t>
            </a:r>
            <a:r>
              <a:rPr lang="en-US" dirty="0" err="1" smtClean="0"/>
              <a:t>Obamacare</a:t>
            </a:r>
            <a:r>
              <a:rPr lang="en-US" dirty="0" smtClean="0"/>
              <a:t>), minimum standards are set for health insurance companies regarding services and coverage. Most employers with 50 or more employees are required to offer healthcare plans or pay a fine.</a:t>
            </a:r>
          </a:p>
          <a:p>
            <a:r>
              <a:rPr lang="en-US" dirty="0" smtClean="0"/>
              <a:t>Healthcare exchanges have been set up for employees who aren’t covered by employers or who elect to seek coverage outside their employer plans.</a:t>
            </a:r>
          </a:p>
          <a:p>
            <a:r>
              <a:rPr lang="en-US" dirty="0" smtClean="0"/>
              <a:t>Most plans provide coverage for visits to primary care physicians and specialists, hospitalization, and emergency care. Alternative medical care, wellness, prescription, vision, and dental care coverage will vary by the plan and employer. </a:t>
            </a:r>
          </a:p>
          <a:p>
            <a:r>
              <a:rPr lang="en-US" dirty="0" smtClean="0"/>
              <a:t>Employers are required to provide healthcare to employees who work at least 30 hours per week. Some (though not many) part-time workers are covered by employer plans.</a:t>
            </a:r>
            <a:endParaRPr lang="en-US" dirty="0"/>
          </a:p>
        </p:txBody>
      </p:sp>
      <p:sp>
        <p:nvSpPr>
          <p:cNvPr id="3" name="Title 2"/>
          <p:cNvSpPr>
            <a:spLocks noGrp="1"/>
          </p:cNvSpPr>
          <p:nvPr>
            <p:ph type="title"/>
          </p:nvPr>
        </p:nvSpPr>
        <p:spPr>
          <a:xfrm>
            <a:off x="533400" y="457200"/>
            <a:ext cx="7696200" cy="1143000"/>
          </a:xfrm>
        </p:spPr>
        <p:txBody>
          <a:bodyPr>
            <a:normAutofit fontScale="90000"/>
          </a:bodyPr>
          <a:lstStyle/>
          <a:p>
            <a:r>
              <a:rPr lang="en-US" dirty="0" smtClean="0"/>
              <a:t>Employer-Provided Health Insurance Requirements</a:t>
            </a:r>
            <a:endParaRPr lang="en-US" dirty="0"/>
          </a:p>
        </p:txBody>
      </p:sp>
    </p:spTree>
    <p:extLst>
      <p:ext uri="{BB962C8B-B14F-4D97-AF65-F5344CB8AC3E}">
        <p14:creationId xmlns:p14="http://schemas.microsoft.com/office/powerpoint/2010/main" val="1192222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001000" cy="5257800"/>
          </a:xfrm>
        </p:spPr>
        <p:txBody>
          <a:bodyPr>
            <a:normAutofit lnSpcReduction="10000"/>
          </a:bodyPr>
          <a:lstStyle/>
          <a:p>
            <a:pPr marL="0" indent="0">
              <a:buNone/>
            </a:pPr>
            <a:r>
              <a:rPr lang="en-US" dirty="0" smtClean="0"/>
              <a:t>Dental Care Plan Coverage: Companies with dental care benefits offer insurance that helps pay a portion of the cost for dental treatment and care. Depending on the company’s policy for dental care benefits, dental coverage includes a range of treatments and procedures. </a:t>
            </a:r>
          </a:p>
          <a:p>
            <a:pPr marL="0" indent="0">
              <a:buNone/>
            </a:pPr>
            <a:endParaRPr lang="en-US" dirty="0"/>
          </a:p>
          <a:p>
            <a:pPr marL="0" indent="0">
              <a:buNone/>
            </a:pPr>
            <a:r>
              <a:rPr lang="en-US" dirty="0" smtClean="0"/>
              <a:t>Paid Holidays: The law does not require employers to provide their employees with paid leave holidays. However, many employers make sure that their employees get time off for holidays (paid and unpaid) or provide overtime pay for those willing to work on a holiday.</a:t>
            </a:r>
          </a:p>
          <a:p>
            <a:pPr marL="0" indent="0">
              <a:buNone/>
            </a:pPr>
            <a:endParaRPr lang="en-US" dirty="0"/>
          </a:p>
          <a:p>
            <a:pPr marL="0" indent="0">
              <a:buNone/>
            </a:pPr>
            <a:r>
              <a:rPr lang="en-US" dirty="0" smtClean="0"/>
              <a:t>Pay Raises: Some employers increase wages for everyone a certain amount each year to keep up with inflation. There are also different types of incentive pay that allow employees a chance to earn more on a merit system. A common type of incentive pay is commission.</a:t>
            </a:r>
            <a:endParaRPr lang="en-US" dirty="0"/>
          </a:p>
        </p:txBody>
      </p:sp>
      <p:sp>
        <p:nvSpPr>
          <p:cNvPr id="3" name="Title 2"/>
          <p:cNvSpPr>
            <a:spLocks noGrp="1"/>
          </p:cNvSpPr>
          <p:nvPr>
            <p:ph type="title"/>
          </p:nvPr>
        </p:nvSpPr>
        <p:spPr>
          <a:xfrm>
            <a:off x="228600" y="-76200"/>
            <a:ext cx="8382000" cy="1143000"/>
          </a:xfrm>
        </p:spPr>
        <p:txBody>
          <a:bodyPr>
            <a:normAutofit fontScale="90000"/>
          </a:bodyPr>
          <a:lstStyle/>
          <a:p>
            <a:r>
              <a:rPr lang="en-US" dirty="0" smtClean="0"/>
              <a:t>More Company-Provided Employee Benefits</a:t>
            </a:r>
            <a:endParaRPr lang="en-US" dirty="0"/>
          </a:p>
        </p:txBody>
      </p:sp>
    </p:spTree>
    <p:extLst>
      <p:ext uri="{BB962C8B-B14F-4D97-AF65-F5344CB8AC3E}">
        <p14:creationId xmlns:p14="http://schemas.microsoft.com/office/powerpoint/2010/main" val="56146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533400"/>
            <a:ext cx="8001000" cy="5867400"/>
          </a:xfrm>
        </p:spPr>
        <p:txBody>
          <a:bodyPr/>
          <a:lstStyle/>
          <a:p>
            <a:pPr marL="0" indent="0">
              <a:buNone/>
            </a:pPr>
            <a:r>
              <a:rPr lang="en-US" dirty="0" smtClean="0"/>
              <a:t>Severance Pay: Employers are not required to provide severance to employees that they lay off due to downsizing or redundancies. However, many employers want to help these employees who they would otherwise want to keep if their budget permitted. Therefore, they choose to offer severance pay and benefits to these employees. </a:t>
            </a:r>
          </a:p>
          <a:p>
            <a:pPr marL="0" indent="0">
              <a:buNone/>
            </a:pPr>
            <a:endParaRPr lang="en-US" dirty="0"/>
          </a:p>
          <a:p>
            <a:pPr marL="0" indent="0">
              <a:buNone/>
            </a:pPr>
            <a:r>
              <a:rPr lang="en-US" dirty="0" smtClean="0"/>
              <a:t>Breaks and Flexible Schedules: To attract top talent, some employers offer flexible paid work schedules that include 30-minute (or longer) breaks for rest, fitness, and recreation. Also, employers may compensate employees for meals and events that include face-to-face time with prospects and customers.</a:t>
            </a:r>
          </a:p>
          <a:p>
            <a:pPr marL="0" indent="0">
              <a:buNone/>
            </a:pPr>
            <a:endParaRPr lang="en-US" dirty="0"/>
          </a:p>
          <a:p>
            <a:pPr marL="0" indent="0">
              <a:buNone/>
            </a:pPr>
            <a:r>
              <a:rPr lang="en-US" dirty="0" smtClean="0"/>
              <a:t>Hazard Pay: Jobs in security, construction, military, or other dangerous professions usually provide hazard pay to any employees that must work in unsafe conditions. These may include extreme weather, dangerous equipment, violent environments, or working at extreme heights, for example.</a:t>
            </a:r>
            <a:endParaRPr lang="en-US" dirty="0"/>
          </a:p>
        </p:txBody>
      </p:sp>
    </p:spTree>
    <p:extLst>
      <p:ext uri="{BB962C8B-B14F-4D97-AF65-F5344CB8AC3E}">
        <p14:creationId xmlns:p14="http://schemas.microsoft.com/office/powerpoint/2010/main" val="1807744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05000"/>
            <a:ext cx="8001000" cy="4221163"/>
          </a:xfrm>
        </p:spPr>
        <p:txBody>
          <a:bodyPr/>
          <a:lstStyle/>
          <a:p>
            <a:pPr marL="0" indent="0">
              <a:buNone/>
            </a:pPr>
            <a:r>
              <a:rPr lang="en-US" dirty="0" smtClean="0"/>
              <a:t>College Debt Assistance: Because of the growing student debt crisis, some employers are granting debt repayment assistance. There are no current laws requiring employers to do this, but it is a great perk for employees struggling to make ends meet as they begin their professional careers.</a:t>
            </a:r>
            <a:endParaRPr lang="en-US" dirty="0"/>
          </a:p>
        </p:txBody>
      </p:sp>
    </p:spTree>
    <p:extLst>
      <p:ext uri="{BB962C8B-B14F-4D97-AF65-F5344CB8AC3E}">
        <p14:creationId xmlns:p14="http://schemas.microsoft.com/office/powerpoint/2010/main" val="3184063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001000" cy="1066800"/>
          </a:xfrm>
        </p:spPr>
        <p:txBody>
          <a:bodyPr/>
          <a:lstStyle/>
          <a:p>
            <a:pPr marL="0" indent="0">
              <a:buNone/>
            </a:pPr>
            <a:r>
              <a:rPr lang="en-US" dirty="0" smtClean="0"/>
              <a:t>Other benefits can vary between industries and businesses and are sometimes referred to as “fringe” benefits. These perks, also known as “benefits in kind” can include:</a:t>
            </a:r>
            <a:endParaRPr lang="en-US" dirty="0"/>
          </a:p>
        </p:txBody>
      </p:sp>
      <p:sp>
        <p:nvSpPr>
          <p:cNvPr id="3" name="Title 2"/>
          <p:cNvSpPr>
            <a:spLocks noGrp="1"/>
          </p:cNvSpPr>
          <p:nvPr>
            <p:ph type="title"/>
          </p:nvPr>
        </p:nvSpPr>
        <p:spPr>
          <a:xfrm>
            <a:off x="381000" y="-148464"/>
            <a:ext cx="7696200" cy="944628"/>
          </a:xfrm>
        </p:spPr>
        <p:txBody>
          <a:bodyPr/>
          <a:lstStyle/>
          <a:p>
            <a:r>
              <a:rPr lang="en-US" dirty="0" smtClean="0"/>
              <a:t>Fringe Benefits and Perks</a:t>
            </a:r>
            <a:endParaRPr lang="en-US" dirty="0"/>
          </a:p>
        </p:txBody>
      </p:sp>
      <p:sp>
        <p:nvSpPr>
          <p:cNvPr id="4" name="Content Placeholder 1"/>
          <p:cNvSpPr txBox="1">
            <a:spLocks/>
          </p:cNvSpPr>
          <p:nvPr/>
        </p:nvSpPr>
        <p:spPr>
          <a:xfrm>
            <a:off x="381000" y="5791200"/>
            <a:ext cx="8001000" cy="838200"/>
          </a:xfrm>
          <a:prstGeom prst="rect">
            <a:avLst/>
          </a:prstGeom>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buFontTx/>
              <a:buNone/>
            </a:pPr>
            <a:r>
              <a:rPr lang="en-US" dirty="0" smtClean="0"/>
              <a:t>Fringe benefits are not required by law and vary from employer to employer.</a:t>
            </a:r>
            <a:endParaRPr lang="en-US" dirty="0"/>
          </a:p>
        </p:txBody>
      </p:sp>
      <p:sp>
        <p:nvSpPr>
          <p:cNvPr id="5" name="Content Placeholder 1"/>
          <p:cNvSpPr txBox="1">
            <a:spLocks/>
          </p:cNvSpPr>
          <p:nvPr/>
        </p:nvSpPr>
        <p:spPr>
          <a:xfrm>
            <a:off x="381000" y="2209800"/>
            <a:ext cx="8001000" cy="3429000"/>
          </a:xfrm>
          <a:prstGeom prst="rect">
            <a:avLst/>
          </a:prstGeom>
        </p:spPr>
        <p:txBody>
          <a:bodyPr vert="horz" numCol="2">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r>
              <a:rPr lang="en-US" dirty="0" smtClean="0"/>
              <a:t>Bonuses</a:t>
            </a:r>
          </a:p>
          <a:p>
            <a:r>
              <a:rPr lang="en-US" dirty="0" smtClean="0"/>
              <a:t>Profit sharing</a:t>
            </a:r>
          </a:p>
          <a:p>
            <a:r>
              <a:rPr lang="en-US" dirty="0" smtClean="0"/>
              <a:t>Medical, Disability and Life Insurance</a:t>
            </a:r>
          </a:p>
          <a:p>
            <a:r>
              <a:rPr lang="en-US" dirty="0" smtClean="0"/>
              <a:t>Paid vacations</a:t>
            </a:r>
          </a:p>
          <a:p>
            <a:r>
              <a:rPr lang="en-US" dirty="0" smtClean="0"/>
              <a:t>Free meals</a:t>
            </a:r>
          </a:p>
          <a:p>
            <a:r>
              <a:rPr lang="en-US" dirty="0" smtClean="0"/>
              <a:t>Use of company car</a:t>
            </a:r>
          </a:p>
          <a:p>
            <a:r>
              <a:rPr lang="en-US" dirty="0" smtClean="0"/>
              <a:t>Pensions</a:t>
            </a:r>
          </a:p>
          <a:p>
            <a:r>
              <a:rPr lang="en-US" dirty="0" smtClean="0"/>
              <a:t>Stock options</a:t>
            </a:r>
          </a:p>
          <a:p>
            <a:r>
              <a:rPr lang="en-US" dirty="0" smtClean="0"/>
              <a:t>Childcare</a:t>
            </a:r>
          </a:p>
          <a:p>
            <a:r>
              <a:rPr lang="en-US" dirty="0" smtClean="0"/>
              <a:t>Gratuity</a:t>
            </a:r>
          </a:p>
          <a:p>
            <a:r>
              <a:rPr lang="en-US" dirty="0" smtClean="0"/>
              <a:t>Company holidays</a:t>
            </a:r>
          </a:p>
          <a:p>
            <a:r>
              <a:rPr lang="en-US" dirty="0" smtClean="0"/>
              <a:t>Personal days</a:t>
            </a:r>
          </a:p>
          <a:p>
            <a:r>
              <a:rPr lang="en-US" dirty="0" smtClean="0"/>
              <a:t>Housing</a:t>
            </a:r>
          </a:p>
          <a:p>
            <a:r>
              <a:rPr lang="en-US" dirty="0" smtClean="0"/>
              <a:t>Tuition assistance or reimbursement</a:t>
            </a:r>
          </a:p>
          <a:p>
            <a:r>
              <a:rPr lang="en-US" dirty="0" smtClean="0"/>
              <a:t>Discounts on company products and services</a:t>
            </a:r>
          </a:p>
        </p:txBody>
      </p:sp>
    </p:spTree>
    <p:extLst>
      <p:ext uri="{BB962C8B-B14F-4D97-AF65-F5344CB8AC3E}">
        <p14:creationId xmlns:p14="http://schemas.microsoft.com/office/powerpoint/2010/main" val="4241009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Whether you are job searching, deciding on a job offer, or happily employed, it’s important to review what benefit coverage is provided by the company and to decide whether the employee benefits package is one that fully meets your needs. </a:t>
            </a:r>
          </a:p>
          <a:p>
            <a:pPr marL="0" indent="0">
              <a:buNone/>
            </a:pPr>
            <a:endParaRPr lang="en-US" dirty="0"/>
          </a:p>
          <a:p>
            <a:pPr marL="0" indent="0">
              <a:buNone/>
            </a:pPr>
            <a:r>
              <a:rPr lang="en-US" dirty="0" smtClean="0"/>
              <a:t>It is also important to take full advantage of what the company provides to employees.</a:t>
            </a:r>
            <a:endParaRPr lang="en-US" dirty="0"/>
          </a:p>
        </p:txBody>
      </p:sp>
      <p:sp>
        <p:nvSpPr>
          <p:cNvPr id="3" name="Title 2"/>
          <p:cNvSpPr>
            <a:spLocks noGrp="1"/>
          </p:cNvSpPr>
          <p:nvPr>
            <p:ph type="title"/>
          </p:nvPr>
        </p:nvSpPr>
        <p:spPr/>
        <p:txBody>
          <a:bodyPr>
            <a:normAutofit fontScale="90000"/>
          </a:bodyPr>
          <a:lstStyle/>
          <a:p>
            <a:r>
              <a:rPr lang="en-US" dirty="0" smtClean="0"/>
              <a:t>Review Your Employee Benefits Package</a:t>
            </a:r>
            <a:endParaRPr lang="en-US" dirty="0"/>
          </a:p>
        </p:txBody>
      </p:sp>
    </p:spTree>
    <p:extLst>
      <p:ext uri="{BB962C8B-B14F-4D97-AF65-F5344CB8AC3E}">
        <p14:creationId xmlns:p14="http://schemas.microsoft.com/office/powerpoint/2010/main" val="2887672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05000"/>
            <a:ext cx="7543800" cy="5410200"/>
          </a:xfrm>
        </p:spPr>
        <p:txBody>
          <a:bodyPr>
            <a:normAutofit/>
          </a:bodyPr>
          <a:lstStyle/>
          <a:p>
            <a:pPr marL="0" indent="0">
              <a:buNone/>
            </a:pPr>
            <a:r>
              <a:rPr lang="en-US" dirty="0" smtClean="0"/>
              <a:t>These are questions to ask AFTER you have a job offer, never ask these during the interview. You can discuss employee benefits with either Human Resources or the person who is offering you the job.</a:t>
            </a:r>
          </a:p>
          <a:p>
            <a:pPr marL="0" indent="0">
              <a:buNone/>
            </a:pPr>
            <a:endParaRPr lang="en-US" dirty="0" smtClean="0"/>
          </a:p>
          <a:p>
            <a:r>
              <a:rPr lang="en-US" dirty="0" smtClean="0"/>
              <a:t>Does the employee pay for health insurance coverage? If so, how much for individual coverage and/or family coverage? Is the premium deducted from my paycheck? How much is the deductible?</a:t>
            </a:r>
          </a:p>
          <a:p>
            <a:endParaRPr lang="en-US" dirty="0" smtClean="0"/>
          </a:p>
          <a:p>
            <a:r>
              <a:rPr lang="en-US" dirty="0" smtClean="0"/>
              <a:t>Can I review a summary of the health insurance plan options? What restrictions and limitations are there? What about pre-existing conditions? When does coverage begin?</a:t>
            </a:r>
          </a:p>
        </p:txBody>
      </p:sp>
      <p:sp>
        <p:nvSpPr>
          <p:cNvPr id="3" name="Title 2"/>
          <p:cNvSpPr>
            <a:spLocks noGrp="1"/>
          </p:cNvSpPr>
          <p:nvPr>
            <p:ph type="title"/>
          </p:nvPr>
        </p:nvSpPr>
        <p:spPr>
          <a:xfrm>
            <a:off x="533400" y="609600"/>
            <a:ext cx="8001000" cy="1143000"/>
          </a:xfrm>
        </p:spPr>
        <p:txBody>
          <a:bodyPr>
            <a:normAutofit fontScale="90000"/>
          </a:bodyPr>
          <a:lstStyle/>
          <a:p>
            <a:r>
              <a:rPr lang="en-US" dirty="0" smtClean="0"/>
              <a:t>Questions to Ask About Employee </a:t>
            </a:r>
            <a:br>
              <a:rPr lang="en-US" dirty="0" smtClean="0"/>
            </a:br>
            <a:r>
              <a:rPr lang="en-US" dirty="0" smtClean="0"/>
              <a:t>Benefit Packages</a:t>
            </a:r>
            <a:endParaRPr lang="en-US" dirty="0"/>
          </a:p>
        </p:txBody>
      </p:sp>
    </p:spTree>
    <p:extLst>
      <p:ext uri="{BB962C8B-B14F-4D97-AF65-F5344CB8AC3E}">
        <p14:creationId xmlns:p14="http://schemas.microsoft.com/office/powerpoint/2010/main" val="3460812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47800"/>
            <a:ext cx="7467600" cy="4221163"/>
          </a:xfrm>
        </p:spPr>
        <p:txBody>
          <a:bodyPr/>
          <a:lstStyle/>
          <a:p>
            <a:r>
              <a:rPr lang="en-US" dirty="0"/>
              <a:t>How much sick time, vacation time, and holidays are provided? When do benefits start to accrue</a:t>
            </a:r>
            <a:r>
              <a:rPr lang="en-US" dirty="0" smtClean="0"/>
              <a:t>?</a:t>
            </a:r>
          </a:p>
          <a:p>
            <a:endParaRPr lang="en-US" dirty="0"/>
          </a:p>
          <a:p>
            <a:r>
              <a:rPr lang="en-US" dirty="0"/>
              <a:t>What type of pension plan is there? How </a:t>
            </a:r>
            <a:r>
              <a:rPr lang="en-US" dirty="0" smtClean="0"/>
              <a:t>much </a:t>
            </a:r>
            <a:r>
              <a:rPr lang="en-US" dirty="0"/>
              <a:t>does the company contribute? Is life insurance provided</a:t>
            </a:r>
            <a:r>
              <a:rPr lang="en-US" dirty="0" smtClean="0"/>
              <a:t>?</a:t>
            </a:r>
          </a:p>
          <a:p>
            <a:endParaRPr lang="en-US" dirty="0"/>
          </a:p>
          <a:p>
            <a:r>
              <a:rPr lang="en-US" dirty="0"/>
              <a:t>Does the company offer short-term and long-term disability coverage</a:t>
            </a:r>
            <a:r>
              <a:rPr lang="en-US" dirty="0" smtClean="0"/>
              <a:t>?</a:t>
            </a:r>
          </a:p>
          <a:p>
            <a:endParaRPr lang="en-US" dirty="0"/>
          </a:p>
          <a:p>
            <a:r>
              <a:rPr lang="en-US" dirty="0"/>
              <a:t>Are there educational and training benefits? If so, are they available for my family, as well as for me?</a:t>
            </a:r>
          </a:p>
          <a:p>
            <a:endParaRPr lang="en-US" dirty="0"/>
          </a:p>
        </p:txBody>
      </p:sp>
    </p:spTree>
    <p:extLst>
      <p:ext uri="{BB962C8B-B14F-4D97-AF65-F5344CB8AC3E}">
        <p14:creationId xmlns:p14="http://schemas.microsoft.com/office/powerpoint/2010/main" val="829445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Employee</a:t>
            </a: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t>
            </a:r>
            <a:b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Benefits &amp; Perks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Review Q &amp; A</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Employee benefits are non-salary compensation that can vary company to company.</a:t>
            </a:r>
            <a:endParaRPr lang="en-US" dirty="0"/>
          </a:p>
        </p:txBody>
      </p:sp>
    </p:spTree>
    <p:extLst>
      <p:ext uri="{BB962C8B-B14F-4D97-AF65-F5344CB8AC3E}">
        <p14:creationId xmlns:p14="http://schemas.microsoft.com/office/powerpoint/2010/main" val="10284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The current federal minimum wage is $7.25 per hour. You work in DC, where the minimum wage is $14.00 per hour. </a:t>
            </a:r>
            <a:r>
              <a:rPr lang="en-US" dirty="0" smtClean="0"/>
              <a:t>What is your minimum wage?</a:t>
            </a:r>
            <a:br>
              <a:rPr lang="en-US" dirty="0" smtClean="0"/>
            </a:br>
            <a:r>
              <a:rPr lang="en-US" dirty="0"/>
              <a:t/>
            </a:r>
            <a:br>
              <a:rPr lang="en-US" dirty="0"/>
            </a:br>
            <a:r>
              <a:rPr lang="en-US" i="0" dirty="0" smtClean="0"/>
              <a:t>A. $6.75 per hour</a:t>
            </a:r>
            <a:br>
              <a:rPr lang="en-US" i="0" dirty="0" smtClean="0"/>
            </a:br>
            <a:r>
              <a:rPr lang="en-US" i="0" dirty="0" smtClean="0"/>
              <a:t>B. $7.25 per hour</a:t>
            </a:r>
            <a:br>
              <a:rPr lang="en-US" i="0" dirty="0" smtClean="0"/>
            </a:br>
            <a:r>
              <a:rPr lang="en-US" i="0" dirty="0" smtClean="0"/>
              <a:t>C. $10.10 per hour</a:t>
            </a:r>
            <a:br>
              <a:rPr lang="en-US" i="0" dirty="0" smtClean="0"/>
            </a:br>
            <a:r>
              <a:rPr lang="en-US" i="0" dirty="0" smtClean="0"/>
              <a:t>D. $14.00 per hour</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D</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0826025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Child care, sick leave, and paid vacation leave are all types of benefits required by law.</a:t>
            </a:r>
            <a:endParaRPr lang="en-US" dirty="0"/>
          </a:p>
        </p:txBody>
      </p:sp>
    </p:spTree>
    <p:extLst>
      <p:ext uri="{BB962C8B-B14F-4D97-AF65-F5344CB8AC3E}">
        <p14:creationId xmlns:p14="http://schemas.microsoft.com/office/powerpoint/2010/main" val="1474826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federal government requires states to manage all unemployment benefits for workers.</a:t>
            </a:r>
            <a:endParaRPr lang="en-US" dirty="0"/>
          </a:p>
        </p:txBody>
      </p:sp>
    </p:spTree>
    <p:extLst>
      <p:ext uri="{BB962C8B-B14F-4D97-AF65-F5344CB8AC3E}">
        <p14:creationId xmlns:p14="http://schemas.microsoft.com/office/powerpoint/2010/main" val="261790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law requires employers to provide employees with paid </a:t>
            </a:r>
            <a:r>
              <a:rPr lang="en-US" smtClean="0"/>
              <a:t>leave holidays.</a:t>
            </a:r>
            <a:endParaRPr lang="en-US"/>
          </a:p>
        </p:txBody>
      </p:sp>
    </p:spTree>
    <p:extLst>
      <p:ext uri="{BB962C8B-B14F-4D97-AF65-F5344CB8AC3E}">
        <p14:creationId xmlns:p14="http://schemas.microsoft.com/office/powerpoint/2010/main" val="1838294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Employee Benefits &amp; Perks:</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#4</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351605158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1807</Words>
  <Application>Microsoft Macintosh PowerPoint</Application>
  <PresentationFormat>On-screen Show (4:3)</PresentationFormat>
  <Paragraphs>128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Quiz Show</vt:lpstr>
      <vt:lpstr>Employee  Benefits &amp; Perks Professional Prep Lesson #4</vt:lpstr>
      <vt:lpstr>Overview</vt:lpstr>
      <vt:lpstr>Goals of Lesson</vt:lpstr>
      <vt:lpstr>What are Employee Benefits?</vt:lpstr>
      <vt:lpstr>Employee Benefits Mandated by Law</vt:lpstr>
      <vt:lpstr>PowerPoint Presentation</vt:lpstr>
      <vt:lpstr>PowerPoint Presentation</vt:lpstr>
      <vt:lpstr>PowerPoint Presentation</vt:lpstr>
      <vt:lpstr>Types of Employer-Provided Benefits and Perks</vt:lpstr>
      <vt:lpstr>Who Gets Employee Benefits?</vt:lpstr>
      <vt:lpstr>Employer-Provided Health Insurance Requirements</vt:lpstr>
      <vt:lpstr>More Company-Provided Employee Benefits</vt:lpstr>
      <vt:lpstr>PowerPoint Presentation</vt:lpstr>
      <vt:lpstr>PowerPoint Presentation</vt:lpstr>
      <vt:lpstr>Fringe Benefits and Perks</vt:lpstr>
      <vt:lpstr>Review Your Employee Benefits Package</vt:lpstr>
      <vt:lpstr>Questions to Ask About Employee  Benefit Packages</vt:lpstr>
      <vt:lpstr>PowerPoint Presentation</vt:lpstr>
      <vt:lpstr>Employee  Benefits &amp; Perks Review Q &amp; A</vt:lpstr>
      <vt:lpstr>Employee benefits are non-salary compensation that can vary company to company.</vt:lpstr>
      <vt:lpstr>The current federal minimum wage is $7.25 per hour. You work in DC, where the minimum wage is $14.00 per hour. What is your minimum wage?  A. $6.75 per hour B. $7.25 per hour C. $10.10 per hour D. $14.00 per hour</vt:lpstr>
      <vt:lpstr>Child care, sick leave, and paid vacation leave are all types of benefits required by law.</vt:lpstr>
      <vt:lpstr>The federal government requires states to manage all unemployment benefits for workers.</vt:lpstr>
      <vt:lpstr>The law requires employers to provide employees with paid leave holidays.</vt:lpstr>
      <vt:lpstr>You Have Completed Employee Benefits &amp; Perks: Professional Prep Lesson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2020-06-08T15:48:39Z</dcterms:modified>
</cp:coreProperties>
</file>