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0"/>
  </p:notesMasterIdLst>
  <p:handoutMasterIdLst>
    <p:handoutMasterId r:id="rId31"/>
  </p:handoutMasterIdLst>
  <p:sldIdLst>
    <p:sldId id="273" r:id="rId2"/>
    <p:sldId id="274" r:id="rId3"/>
    <p:sldId id="295" r:id="rId4"/>
    <p:sldId id="318" r:id="rId5"/>
    <p:sldId id="319" r:id="rId6"/>
    <p:sldId id="323" r:id="rId7"/>
    <p:sldId id="320" r:id="rId8"/>
    <p:sldId id="321"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1" r:id="rId26"/>
    <p:sldId id="345" r:id="rId27"/>
    <p:sldId id="347" r:id="rId28"/>
    <p:sldId id="317" r:id="rId29"/>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2" autoAdjust="0"/>
    <p:restoredTop sz="86410"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423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9</a:t>
            </a:fld>
            <a:endParaRPr lang="en-US"/>
          </a:p>
        </p:txBody>
      </p:sp>
    </p:spTree>
    <p:extLst>
      <p:ext uri="{BB962C8B-B14F-4D97-AF65-F5344CB8AC3E}">
        <p14:creationId xmlns:p14="http://schemas.microsoft.com/office/powerpoint/2010/main" val="378866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Credit Cards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#4</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What is APR? What is a grace period? What are transaction fees?</a:t>
            </a:r>
          </a:p>
          <a:p>
            <a:pPr marL="0" indent="0">
              <a:buNone/>
            </a:pPr>
            <a:endParaRPr lang="en-US" dirty="0"/>
          </a:p>
          <a:p>
            <a:pPr marL="0" indent="0">
              <a:buNone/>
            </a:pPr>
            <a:r>
              <a:rPr lang="en-US" dirty="0" smtClean="0"/>
              <a:t>These and other questions will be answered in this lesson as students learn about credit cards, and the different types of cards available. As students start to shop for their first (or next) credit card, this lesson will make them aware of various costs and features. </a:t>
            </a:r>
            <a:endParaRPr lang="en-US" dirty="0"/>
          </a:p>
          <a:p>
            <a:pPr marL="0" indent="0">
              <a:buNone/>
            </a:pPr>
            <a:endParaRPr lang="en-US" dirty="0" smtClean="0"/>
          </a:p>
          <a:p>
            <a:pPr marL="0" indent="0">
              <a:buNone/>
            </a:pPr>
            <a:r>
              <a:rPr lang="en-US" dirty="0" smtClean="0"/>
              <a:t>To assist students with making wise decisions related to credit cards, several shopping tips are offered. Finally, once again, students are reminded of guidelines related to determining safe debt loads.</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Develop skills to compare and evaluate the terms and conditions of various credit cards, the differences between credit cards, and the legal and financial </a:t>
            </a:r>
            <a:r>
              <a:rPr lang="en-US" smtClean="0"/>
              <a:t>responsibilities involved.</a:t>
            </a:r>
            <a:endParaRPr lang="en-US" dirty="0"/>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pPr marL="457200" indent="-457200">
              <a:buFont typeface="+mj-lt"/>
              <a:buAutoNum type="arabicPeriod"/>
            </a:pPr>
            <a:r>
              <a:rPr lang="en-US" dirty="0" smtClean="0"/>
              <a:t>Bank Card</a:t>
            </a:r>
          </a:p>
          <a:p>
            <a:pPr lvl="1" indent="-342900"/>
            <a:r>
              <a:rPr lang="en-US" dirty="0"/>
              <a:t>Ex: Visa, </a:t>
            </a:r>
            <a:r>
              <a:rPr lang="en-US" dirty="0" err="1"/>
              <a:t>Mastercard</a:t>
            </a:r>
            <a:endParaRPr lang="en-US" dirty="0"/>
          </a:p>
          <a:p>
            <a:pPr marL="400050" lvl="1" indent="0">
              <a:buNone/>
            </a:pPr>
            <a:r>
              <a:rPr lang="en-US" dirty="0" smtClean="0"/>
              <a:t>Best used for:</a:t>
            </a:r>
          </a:p>
          <a:p>
            <a:pPr lvl="1" indent="-342900"/>
            <a:r>
              <a:rPr lang="en-US" dirty="0" smtClean="0"/>
              <a:t>Expensive </a:t>
            </a:r>
            <a:r>
              <a:rPr lang="en-US" dirty="0"/>
              <a:t>consumer items</a:t>
            </a:r>
          </a:p>
          <a:p>
            <a:pPr marL="857250" lvl="1" indent="-457200"/>
            <a:r>
              <a:rPr lang="en-US" dirty="0"/>
              <a:t>Online purchases</a:t>
            </a:r>
          </a:p>
          <a:p>
            <a:pPr marL="857250" lvl="1" indent="-457200"/>
            <a:r>
              <a:rPr lang="en-US" dirty="0"/>
              <a:t>Gasoline</a:t>
            </a:r>
          </a:p>
          <a:p>
            <a:pPr marL="857250" lvl="1" indent="-457200"/>
            <a:r>
              <a:rPr lang="en-US" dirty="0"/>
              <a:t>Meals at restaurants</a:t>
            </a:r>
          </a:p>
          <a:p>
            <a:pPr marL="857250" lvl="1" indent="-457200"/>
            <a:r>
              <a:rPr lang="en-US" dirty="0"/>
              <a:t>Travel expenses</a:t>
            </a:r>
          </a:p>
          <a:p>
            <a:pPr marL="457200" indent="-457200">
              <a:buFont typeface="+mj-lt"/>
              <a:buAutoNum type="arabicPeriod"/>
            </a:pPr>
            <a:r>
              <a:rPr lang="en-US" dirty="0" smtClean="0"/>
              <a:t>Store Card</a:t>
            </a:r>
          </a:p>
          <a:p>
            <a:pPr lvl="1"/>
            <a:r>
              <a:rPr lang="en-US" dirty="0" smtClean="0"/>
              <a:t>Ex: Macy’s, Chevron</a:t>
            </a:r>
          </a:p>
          <a:p>
            <a:pPr marL="457200" lvl="1" indent="0">
              <a:buNone/>
            </a:pPr>
            <a:r>
              <a:rPr lang="en-US" dirty="0" smtClean="0"/>
              <a:t>Best used for:</a:t>
            </a:r>
          </a:p>
          <a:p>
            <a:pPr lvl="1"/>
            <a:r>
              <a:rPr lang="en-US" dirty="0" smtClean="0"/>
              <a:t>Individual stores specific to card</a:t>
            </a:r>
          </a:p>
          <a:p>
            <a:pPr lvl="1"/>
            <a:r>
              <a:rPr lang="en-US" dirty="0" smtClean="0"/>
              <a:t>Special discounts</a:t>
            </a:r>
          </a:p>
        </p:txBody>
      </p:sp>
      <p:sp>
        <p:nvSpPr>
          <p:cNvPr id="3" name="Title 2"/>
          <p:cNvSpPr>
            <a:spLocks noGrp="1"/>
          </p:cNvSpPr>
          <p:nvPr>
            <p:ph type="title"/>
          </p:nvPr>
        </p:nvSpPr>
        <p:spPr/>
        <p:txBody>
          <a:bodyPr/>
          <a:lstStyle/>
          <a:p>
            <a:r>
              <a:rPr lang="en-US" dirty="0" smtClean="0"/>
              <a:t>Types of Credit Card Accounts</a:t>
            </a:r>
            <a:endParaRPr lang="en-US" dirty="0"/>
          </a:p>
        </p:txBody>
      </p:sp>
    </p:spTree>
    <p:extLst>
      <p:ext uri="{BB962C8B-B14F-4D97-AF65-F5344CB8AC3E}">
        <p14:creationId xmlns:p14="http://schemas.microsoft.com/office/powerpoint/2010/main" val="122780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447800"/>
            <a:ext cx="7467600" cy="4221163"/>
          </a:xfrm>
        </p:spPr>
        <p:txBody>
          <a:bodyPr/>
          <a:lstStyle/>
          <a:p>
            <a:pPr marL="457200" indent="-457200">
              <a:buFont typeface="+mj-lt"/>
              <a:buAutoNum type="arabicPeriod" startAt="3"/>
            </a:pPr>
            <a:r>
              <a:rPr lang="en-US" dirty="0" smtClean="0"/>
              <a:t>Travel and entertainment card</a:t>
            </a:r>
          </a:p>
          <a:p>
            <a:pPr lvl="1"/>
            <a:r>
              <a:rPr lang="en-US" dirty="0" smtClean="0"/>
              <a:t>Ex: American Express</a:t>
            </a:r>
          </a:p>
          <a:p>
            <a:pPr marL="457200" lvl="1" indent="0">
              <a:buNone/>
            </a:pPr>
            <a:r>
              <a:rPr lang="en-US" dirty="0" smtClean="0"/>
              <a:t>Best use for:</a:t>
            </a:r>
          </a:p>
          <a:p>
            <a:pPr lvl="1"/>
            <a:r>
              <a:rPr lang="en-US" dirty="0" smtClean="0"/>
              <a:t>Earns points (or miles) each time you buy something. The standard earning rate is 1 to 2 points per dollar spent, and many cards give you extra points for certain purchases, particularly travel expenses. The value of a point depends on the card that earned it and how you redeem it, but a good rule of thumb is to assume each point is worth an average of about 1 cent.</a:t>
            </a:r>
          </a:p>
          <a:p>
            <a:pPr lvl="1"/>
            <a:r>
              <a:rPr lang="en-US" dirty="0" smtClean="0"/>
              <a:t>Your points accumulate in a rewards account, where you can use them to pay for travel or other entertainment.</a:t>
            </a:r>
            <a:endParaRPr lang="en-US" dirty="0"/>
          </a:p>
        </p:txBody>
      </p:sp>
    </p:spTree>
    <p:extLst>
      <p:ext uri="{BB962C8B-B14F-4D97-AF65-F5344CB8AC3E}">
        <p14:creationId xmlns:p14="http://schemas.microsoft.com/office/powerpoint/2010/main" val="714520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p:spPr>
        <p:txBody>
          <a:bodyPr/>
          <a:lstStyle/>
          <a:p>
            <a:pPr algn="ctr"/>
            <a:r>
              <a:rPr lang="en-US" dirty="0" smtClean="0">
                <a:effectLst>
                  <a:outerShdw blurRad="23036" dist="23036" dir="5400000" algn="tl">
                    <a:srgbClr val="656565">
                      <a:alpha val="65000"/>
                    </a:srgbClr>
                  </a:outerShdw>
                </a:effectLst>
              </a:rPr>
              <a:t>Shopping for a Credit Card</a:t>
            </a:r>
            <a:endParaRPr lang="en-US" dirty="0">
              <a:effectLst>
                <a:outerShdw blurRad="23036" dist="23036" dir="5400000" algn="tl">
                  <a:srgbClr val="656565">
                    <a:alpha val="65000"/>
                  </a:srgbClr>
                </a:outerShdw>
              </a:effectLst>
            </a:endParaRPr>
          </a:p>
        </p:txBody>
      </p:sp>
    </p:spTree>
    <p:extLst>
      <p:ext uri="{BB962C8B-B14F-4D97-AF65-F5344CB8AC3E}">
        <p14:creationId xmlns:p14="http://schemas.microsoft.com/office/powerpoint/2010/main" val="103968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Pay bill in full each month and avoid interest charges</a:t>
            </a:r>
          </a:p>
          <a:p>
            <a:r>
              <a:rPr lang="en-US" dirty="0" smtClean="0"/>
              <a:t>Repay bill over time and pay interest charges</a:t>
            </a:r>
            <a:endParaRPr lang="en-US" dirty="0"/>
          </a:p>
        </p:txBody>
      </p:sp>
      <p:sp>
        <p:nvSpPr>
          <p:cNvPr id="3" name="Title 2"/>
          <p:cNvSpPr>
            <a:spLocks noGrp="1"/>
          </p:cNvSpPr>
          <p:nvPr>
            <p:ph type="title"/>
          </p:nvPr>
        </p:nvSpPr>
        <p:spPr/>
        <p:txBody>
          <a:bodyPr>
            <a:normAutofit fontScale="90000"/>
          </a:bodyPr>
          <a:lstStyle/>
          <a:p>
            <a:r>
              <a:rPr lang="en-US" dirty="0" smtClean="0"/>
              <a:t>1. Determine the best use of card as a personal money management device.</a:t>
            </a:r>
            <a:endParaRPr lang="en-US" dirty="0"/>
          </a:p>
        </p:txBody>
      </p:sp>
    </p:spTree>
    <p:extLst>
      <p:ext uri="{BB962C8B-B14F-4D97-AF65-F5344CB8AC3E}">
        <p14:creationId xmlns:p14="http://schemas.microsoft.com/office/powerpoint/2010/main" val="226064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lnSpcReduction="10000"/>
          </a:bodyPr>
          <a:lstStyle/>
          <a:p>
            <a:pPr marL="0" indent="0">
              <a:buNone/>
            </a:pPr>
            <a:r>
              <a:rPr lang="en-US" dirty="0" smtClean="0"/>
              <a:t>Annual Percentage Rate (APR)</a:t>
            </a:r>
          </a:p>
          <a:p>
            <a:pPr lvl="1"/>
            <a:r>
              <a:rPr lang="en-US" dirty="0"/>
              <a:t>T</a:t>
            </a:r>
            <a:r>
              <a:rPr lang="en-US" dirty="0" smtClean="0"/>
              <a:t>he annual rate charged for borrowing or earned through an investment</a:t>
            </a:r>
          </a:p>
          <a:p>
            <a:pPr marL="0" indent="0">
              <a:buNone/>
            </a:pPr>
            <a:r>
              <a:rPr lang="en-US" dirty="0" smtClean="0"/>
              <a:t>Grace period</a:t>
            </a:r>
          </a:p>
          <a:p>
            <a:pPr lvl="1"/>
            <a:r>
              <a:rPr lang="en-US" dirty="0" smtClean="0"/>
              <a:t>A period of time, usually about 10 days, during which a past due amount can be paid with little or no penalty</a:t>
            </a:r>
          </a:p>
          <a:p>
            <a:pPr marL="0" indent="0">
              <a:buNone/>
            </a:pPr>
            <a:r>
              <a:rPr lang="en-US" dirty="0" smtClean="0"/>
              <a:t>Annual fee</a:t>
            </a:r>
          </a:p>
          <a:p>
            <a:pPr lvl="1"/>
            <a:r>
              <a:rPr lang="en-US" dirty="0" smtClean="0"/>
              <a:t>The yearly amount paid for the benefits that come with that particular credit card</a:t>
            </a:r>
          </a:p>
          <a:p>
            <a:pPr lvl="1"/>
            <a:r>
              <a:rPr lang="en-US" dirty="0" smtClean="0"/>
              <a:t>Not all credit cards have annual fees</a:t>
            </a:r>
          </a:p>
          <a:p>
            <a:pPr marL="0" indent="0">
              <a:buNone/>
            </a:pPr>
            <a:r>
              <a:rPr lang="en-US" dirty="0" smtClean="0"/>
              <a:t>Late Payment fee</a:t>
            </a:r>
          </a:p>
          <a:p>
            <a:pPr lvl="1"/>
            <a:r>
              <a:rPr lang="en-US" dirty="0" smtClean="0"/>
              <a:t>A charge a consumer pays for making a required minimum payment on a credit card after the due date</a:t>
            </a:r>
          </a:p>
          <a:p>
            <a:pPr lvl="1"/>
            <a:r>
              <a:rPr lang="en-US" dirty="0" smtClean="0"/>
              <a:t>Encourages consumers to pay on time</a:t>
            </a:r>
          </a:p>
        </p:txBody>
      </p:sp>
      <p:sp>
        <p:nvSpPr>
          <p:cNvPr id="3" name="Title 2"/>
          <p:cNvSpPr>
            <a:spLocks noGrp="1"/>
          </p:cNvSpPr>
          <p:nvPr>
            <p:ph type="title"/>
          </p:nvPr>
        </p:nvSpPr>
        <p:spPr/>
        <p:txBody>
          <a:bodyPr>
            <a:normAutofit fontScale="90000"/>
          </a:bodyPr>
          <a:lstStyle/>
          <a:p>
            <a:r>
              <a:rPr lang="en-US" dirty="0" smtClean="0"/>
              <a:t>2. Costs and Features of Credit Cards</a:t>
            </a:r>
            <a:endParaRPr lang="en-US" dirty="0"/>
          </a:p>
        </p:txBody>
      </p:sp>
    </p:spTree>
    <p:extLst>
      <p:ext uri="{BB962C8B-B14F-4D97-AF65-F5344CB8AC3E}">
        <p14:creationId xmlns:p14="http://schemas.microsoft.com/office/powerpoint/2010/main" val="194032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
            <a:ext cx="7924800" cy="5029200"/>
          </a:xfrm>
        </p:spPr>
        <p:txBody>
          <a:bodyPr>
            <a:noAutofit/>
          </a:bodyPr>
          <a:lstStyle/>
          <a:p>
            <a:pPr marL="0" indent="0">
              <a:buNone/>
            </a:pPr>
            <a:r>
              <a:rPr lang="en-US" dirty="0"/>
              <a:t>Over-limit fee</a:t>
            </a:r>
          </a:p>
          <a:p>
            <a:pPr lvl="1"/>
            <a:r>
              <a:rPr lang="en-US" dirty="0"/>
              <a:t>A fee charged when the balance goes over the credit limit</a:t>
            </a:r>
          </a:p>
          <a:p>
            <a:pPr lvl="1"/>
            <a:r>
              <a:rPr lang="en-US" dirty="0"/>
              <a:t>If you continue to go over the limit, your credit account may be closed, your interest rates raised and your credit limit lowered.</a:t>
            </a:r>
          </a:p>
          <a:p>
            <a:pPr marL="0" indent="0">
              <a:buNone/>
            </a:pPr>
            <a:r>
              <a:rPr lang="en-US" dirty="0"/>
              <a:t>Balancing computation method for finance charge</a:t>
            </a:r>
          </a:p>
          <a:p>
            <a:pPr lvl="1"/>
            <a:r>
              <a:rPr lang="en-US" dirty="0"/>
              <a:t>Daily balance (sum) of charges each day of the billing cycle, multiplied by the daily rate, which is 1/365</a:t>
            </a:r>
            <a:r>
              <a:rPr lang="en-US" baseline="30000" dirty="0"/>
              <a:t>th</a:t>
            </a:r>
            <a:r>
              <a:rPr lang="en-US" dirty="0"/>
              <a:t> of the APR.</a:t>
            </a:r>
          </a:p>
          <a:p>
            <a:pPr marL="0" indent="0">
              <a:buNone/>
            </a:pPr>
            <a:r>
              <a:rPr lang="en-US" dirty="0"/>
              <a:t>Credit limit</a:t>
            </a:r>
          </a:p>
          <a:p>
            <a:pPr lvl="1"/>
            <a:r>
              <a:rPr lang="en-US" dirty="0"/>
              <a:t>The maximum amount of credit a financial institution extends to a client</a:t>
            </a:r>
          </a:p>
          <a:p>
            <a:pPr marL="0" indent="0">
              <a:buNone/>
            </a:pPr>
            <a:r>
              <a:rPr lang="en-US" dirty="0"/>
              <a:t>How widely card is accepted</a:t>
            </a:r>
          </a:p>
          <a:p>
            <a:pPr marL="457200" lvl="1" indent="0">
              <a:buNone/>
            </a:pPr>
            <a:r>
              <a:rPr lang="en-US" dirty="0"/>
              <a:t>Globally, the most widely accepted credit card is Visa, closely followed by </a:t>
            </a:r>
            <a:r>
              <a:rPr lang="en-US" dirty="0" err="1"/>
              <a:t>Mastercard</a:t>
            </a:r>
            <a:r>
              <a:rPr lang="en-US" dirty="0"/>
              <a:t>, and then </a:t>
            </a:r>
            <a:r>
              <a:rPr lang="en-US" dirty="0" smtClean="0"/>
              <a:t>Discover. </a:t>
            </a:r>
            <a:endParaRPr lang="en-US" dirty="0"/>
          </a:p>
          <a:p>
            <a:pPr marL="0" indent="0">
              <a:buNone/>
            </a:pPr>
            <a:r>
              <a:rPr lang="en-US" dirty="0"/>
              <a:t>What services and features are available</a:t>
            </a:r>
          </a:p>
          <a:p>
            <a:pPr marL="457200" lvl="1" indent="0">
              <a:buNone/>
            </a:pPr>
            <a:r>
              <a:rPr lang="en-US" dirty="0"/>
              <a:t>Some credit cards feature no annual fees, low APR, no foreign transaction fees… It is important to research the different types of services and features available before you open a credit account</a:t>
            </a:r>
            <a:r>
              <a:rPr lang="en-US" dirty="0" smtClean="0"/>
              <a:t>.</a:t>
            </a:r>
            <a:endParaRPr lang="en-US" dirty="0"/>
          </a:p>
        </p:txBody>
      </p:sp>
    </p:spTree>
    <p:extLst>
      <p:ext uri="{BB962C8B-B14F-4D97-AF65-F5344CB8AC3E}">
        <p14:creationId xmlns:p14="http://schemas.microsoft.com/office/powerpoint/2010/main" val="92985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001000" cy="4953000"/>
          </a:xfrm>
        </p:spPr>
        <p:txBody>
          <a:bodyPr>
            <a:noAutofit/>
          </a:bodyPr>
          <a:lstStyle/>
          <a:p>
            <a:pPr marL="0" indent="0">
              <a:buNone/>
            </a:pPr>
            <a:r>
              <a:rPr lang="en-US" dirty="0" smtClean="0"/>
              <a:t>Average Daily Balance</a:t>
            </a:r>
          </a:p>
          <a:p>
            <a:pPr lvl="1"/>
            <a:r>
              <a:rPr lang="en-US" dirty="0" smtClean="0"/>
              <a:t>You pay interest on the average balance owed during the billing cycle. The creditor figures the balance in your account on each day of the billing cycle, then adds together these amounts and divides by the number of days in the billing cycle.</a:t>
            </a:r>
          </a:p>
          <a:p>
            <a:pPr marL="0" indent="0">
              <a:buNone/>
            </a:pPr>
            <a:r>
              <a:rPr lang="en-US" dirty="0" smtClean="0"/>
              <a:t>Adjusted Balance</a:t>
            </a:r>
          </a:p>
          <a:p>
            <a:pPr lvl="1"/>
            <a:r>
              <a:rPr lang="en-US" dirty="0" smtClean="0"/>
              <a:t>You pay interest on the opening balance after subtracting the payment or returns made during the month.</a:t>
            </a:r>
          </a:p>
          <a:p>
            <a:pPr marL="0" indent="0">
              <a:buNone/>
            </a:pPr>
            <a:r>
              <a:rPr lang="en-US" dirty="0" smtClean="0"/>
              <a:t>Previous Balance</a:t>
            </a:r>
          </a:p>
          <a:p>
            <a:pPr lvl="1"/>
            <a:r>
              <a:rPr lang="en-US" dirty="0" smtClean="0"/>
              <a:t>You pay interest on the opening balance, regardless of payments made during the month.</a:t>
            </a:r>
          </a:p>
          <a:p>
            <a:pPr marL="0" indent="0">
              <a:buNone/>
            </a:pPr>
            <a:r>
              <a:rPr lang="en-US" dirty="0" smtClean="0"/>
              <a:t>Past Due Balance</a:t>
            </a:r>
          </a:p>
          <a:p>
            <a:pPr lvl="1"/>
            <a:r>
              <a:rPr lang="en-US" dirty="0" smtClean="0"/>
              <a:t>No finance charge is added if the full payment is received within the grace period. If it is not received, a finance charge for the unpaid amount is added on to your next bill.</a:t>
            </a:r>
          </a:p>
        </p:txBody>
      </p:sp>
      <p:sp>
        <p:nvSpPr>
          <p:cNvPr id="3" name="Title 2"/>
          <p:cNvSpPr>
            <a:spLocks noGrp="1"/>
          </p:cNvSpPr>
          <p:nvPr>
            <p:ph type="title"/>
          </p:nvPr>
        </p:nvSpPr>
        <p:spPr>
          <a:xfrm>
            <a:off x="381000" y="0"/>
            <a:ext cx="7696200" cy="1143000"/>
          </a:xfrm>
        </p:spPr>
        <p:txBody>
          <a:bodyPr>
            <a:normAutofit fontScale="90000"/>
          </a:bodyPr>
          <a:lstStyle/>
          <a:p>
            <a:r>
              <a:rPr lang="en-US" dirty="0" smtClean="0"/>
              <a:t>3. Calculating Finance Charges (APR)</a:t>
            </a:r>
            <a:endParaRPr lang="en-US" dirty="0"/>
          </a:p>
        </p:txBody>
      </p:sp>
    </p:spTree>
    <p:extLst>
      <p:ext uri="{BB962C8B-B14F-4D97-AF65-F5344CB8AC3E}">
        <p14:creationId xmlns:p14="http://schemas.microsoft.com/office/powerpoint/2010/main" val="2026447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Review and interpret the features and costs associated with the type of credit you are applying for.</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r>
              <a:rPr lang="en-US" dirty="0" smtClean="0"/>
              <a:t>Know the details of the contract</a:t>
            </a:r>
            <a:endParaRPr lang="en-US" dirty="0"/>
          </a:p>
        </p:txBody>
      </p:sp>
      <p:sp>
        <p:nvSpPr>
          <p:cNvPr id="3" name="Title 2"/>
          <p:cNvSpPr>
            <a:spLocks noGrp="1"/>
          </p:cNvSpPr>
          <p:nvPr>
            <p:ph type="title"/>
          </p:nvPr>
        </p:nvSpPr>
        <p:spPr/>
        <p:txBody>
          <a:bodyPr/>
          <a:lstStyle/>
          <a:p>
            <a:r>
              <a:rPr lang="en-US" dirty="0" smtClean="0"/>
              <a:t>4. Reading a Credit </a:t>
            </a:r>
            <a:r>
              <a:rPr lang="en-US" dirty="0"/>
              <a:t>A</a:t>
            </a:r>
            <a:r>
              <a:rPr lang="en-US" dirty="0" smtClean="0"/>
              <a:t>pplication</a:t>
            </a:r>
            <a:endParaRPr lang="en-US" dirty="0"/>
          </a:p>
        </p:txBody>
      </p:sp>
      <p:sp>
        <p:nvSpPr>
          <p:cNvPr id="4" name="Title 2"/>
          <p:cNvSpPr txBox="1">
            <a:spLocks/>
          </p:cNvSpPr>
          <p:nvPr/>
        </p:nvSpPr>
        <p:spPr>
          <a:xfrm>
            <a:off x="914400" y="2743200"/>
            <a:ext cx="7696200" cy="1143000"/>
          </a:xfrm>
          <a:prstGeom prst="rect">
            <a:avLst/>
          </a:prstGeom>
        </p:spPr>
        <p:txBody>
          <a:bodyPr vert="horz" rtlCol="0" anchor="b">
            <a:normAutofit/>
          </a:bodyPr>
          <a:lst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a:lstStyle>
          <a:p>
            <a:r>
              <a:rPr lang="en-US" dirty="0"/>
              <a:t>5</a:t>
            </a:r>
            <a:r>
              <a:rPr lang="en-US" dirty="0" smtClean="0"/>
              <a:t>. Before Signing</a:t>
            </a:r>
            <a:endParaRPr lang="en-US" dirty="0"/>
          </a:p>
        </p:txBody>
      </p:sp>
    </p:spTree>
    <p:extLst>
      <p:ext uri="{BB962C8B-B14F-4D97-AF65-F5344CB8AC3E}">
        <p14:creationId xmlns:p14="http://schemas.microsoft.com/office/powerpoint/2010/main" val="251911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7924800" cy="5181600"/>
          </a:xfrm>
        </p:spPr>
        <p:txBody>
          <a:bodyPr>
            <a:noAutofit/>
          </a:bodyPr>
          <a:lstStyle/>
          <a:p>
            <a:pPr marL="0" indent="0">
              <a:buNone/>
            </a:pPr>
            <a:r>
              <a:rPr lang="en-US" dirty="0" smtClean="0"/>
              <a:t>If you think the reasons for denial are valid:</a:t>
            </a:r>
          </a:p>
          <a:p>
            <a:r>
              <a:rPr lang="en-US" dirty="0" smtClean="0"/>
              <a:t>Ask the creditor if you can provide additional information or arrange alternate credit terms</a:t>
            </a:r>
          </a:p>
          <a:p>
            <a:r>
              <a:rPr lang="en-US" dirty="0" smtClean="0"/>
              <a:t>Apply to another creditor whose standards may be different</a:t>
            </a:r>
          </a:p>
          <a:p>
            <a:r>
              <a:rPr lang="en-US" dirty="0" smtClean="0"/>
              <a:t>Do the things you need to do to improve your creditworthiness</a:t>
            </a:r>
          </a:p>
          <a:p>
            <a:pPr marL="0" indent="0">
              <a:buNone/>
            </a:pPr>
            <a:r>
              <a:rPr lang="en-US" dirty="0" smtClean="0"/>
              <a:t>If you are unsure if the reason for denial is valid:</a:t>
            </a:r>
          </a:p>
          <a:p>
            <a:r>
              <a:rPr lang="en-US" dirty="0" smtClean="0"/>
              <a:t>Ask for explanation</a:t>
            </a:r>
          </a:p>
          <a:p>
            <a:r>
              <a:rPr lang="en-US" dirty="0" smtClean="0"/>
              <a:t>Review your credit history and if there are errors, correct them</a:t>
            </a:r>
          </a:p>
          <a:p>
            <a:pPr marL="0" indent="0">
              <a:buNone/>
            </a:pPr>
            <a:r>
              <a:rPr lang="en-US" dirty="0" smtClean="0"/>
              <a:t>If you believe the denial is invalid and you are being discriminated:</a:t>
            </a:r>
          </a:p>
          <a:p>
            <a:r>
              <a:rPr lang="en-US" dirty="0" smtClean="0"/>
              <a:t>Notify the federal enforcement agency whose name you were given by the creditor to investigate and report back to you</a:t>
            </a:r>
          </a:p>
          <a:p>
            <a:r>
              <a:rPr lang="en-US" dirty="0" smtClean="0"/>
              <a:t>If you can afford it, hire an attorney to file suit against the creditor. If the court determines the creditor did discriminate, the creditor will be required to pay you actual damages plus punitive damages.</a:t>
            </a:r>
            <a:endParaRPr lang="en-US" dirty="0"/>
          </a:p>
        </p:txBody>
      </p:sp>
      <p:sp>
        <p:nvSpPr>
          <p:cNvPr id="3" name="Title 2"/>
          <p:cNvSpPr>
            <a:spLocks noGrp="1"/>
          </p:cNvSpPr>
          <p:nvPr>
            <p:ph type="title"/>
          </p:nvPr>
        </p:nvSpPr>
        <p:spPr>
          <a:xfrm>
            <a:off x="457200" y="152400"/>
            <a:ext cx="7696200" cy="1143000"/>
          </a:xfrm>
        </p:spPr>
        <p:txBody>
          <a:bodyPr/>
          <a:lstStyle/>
          <a:p>
            <a:r>
              <a:rPr lang="en-US" dirty="0" smtClean="0"/>
              <a:t>6. What To Do If Denied Credit</a:t>
            </a:r>
            <a:endParaRPr lang="en-US" dirty="0"/>
          </a:p>
        </p:txBody>
      </p:sp>
    </p:spTree>
    <p:extLst>
      <p:ext uri="{BB962C8B-B14F-4D97-AF65-F5344CB8AC3E}">
        <p14:creationId xmlns:p14="http://schemas.microsoft.com/office/powerpoint/2010/main" val="1000585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outerShdw blurRad="23036" dist="23036" dir="5400000" algn="tl">
                    <a:srgbClr val="656565">
                      <a:alpha val="65000"/>
                    </a:srgbClr>
                  </a:outerShdw>
                </a:effectLst>
              </a:rPr>
              <a:t>Credit Card Protections</a:t>
            </a:r>
            <a:endParaRPr lang="en-US" dirty="0">
              <a:effectLst>
                <a:outerShdw blurRad="23036" dist="23036" dir="5400000" algn="tl">
                  <a:srgbClr val="656565">
                    <a:alpha val="65000"/>
                  </a:srgbClr>
                </a:outerShdw>
              </a:effectLst>
            </a:endParaRPr>
          </a:p>
        </p:txBody>
      </p:sp>
    </p:spTree>
    <p:extLst>
      <p:ext uri="{BB962C8B-B14F-4D97-AF65-F5344CB8AC3E}">
        <p14:creationId xmlns:p14="http://schemas.microsoft.com/office/powerpoint/2010/main" val="786682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001000" cy="4953000"/>
          </a:xfrm>
        </p:spPr>
        <p:txBody>
          <a:bodyPr>
            <a:noAutofit/>
          </a:bodyPr>
          <a:lstStyle/>
          <a:p>
            <a:pPr marL="0" indent="0">
              <a:buNone/>
            </a:pPr>
            <a:r>
              <a:rPr lang="en-US" dirty="0" smtClean="0"/>
              <a:t>Fair Credit Billing Act (1974) sets up a procedure for the quick correction of mistakes that appear on consumer credit accounts.</a:t>
            </a:r>
          </a:p>
          <a:p>
            <a:r>
              <a:rPr lang="en-US" dirty="0" smtClean="0"/>
              <a:t>You can challenge a billing statement for errors such as charges for unauthorized purchases, charges for items that were never delivered, failure to credit a payment, etc.</a:t>
            </a:r>
          </a:p>
          <a:p>
            <a:r>
              <a:rPr lang="en-US" dirty="0" smtClean="0"/>
              <a:t>You must notify the creditor of a disputed item within 60 days.</a:t>
            </a:r>
          </a:p>
          <a:p>
            <a:r>
              <a:rPr lang="en-US" dirty="0" smtClean="0"/>
              <a:t>Creditor must investigate and, within 90 days of being notified of dispute, either correct the mistake or explain why the charge is not in error.</a:t>
            </a:r>
          </a:p>
          <a:p>
            <a:r>
              <a:rPr lang="en-US" dirty="0" smtClean="0"/>
              <a:t>You cannot be billed for or forced to pay the disputed amount until the creditor has finished the investigation.</a:t>
            </a:r>
          </a:p>
          <a:p>
            <a:r>
              <a:rPr lang="en-US" dirty="0" smtClean="0"/>
              <a:t>If it is determined that you are responsible for the bill, you must be given the usual amount of time to pay it. </a:t>
            </a:r>
          </a:p>
          <a:p>
            <a:r>
              <a:rPr lang="en-US" dirty="0" smtClean="0"/>
              <a:t>Your credit history is protected during the dispute process</a:t>
            </a:r>
          </a:p>
          <a:p>
            <a:r>
              <a:rPr lang="en-US" dirty="0" smtClean="0"/>
              <a:t>Creditor must supply customers with a statement of their rights at the time the account is opened and at least twice a year thereafter. </a:t>
            </a:r>
          </a:p>
          <a:p>
            <a:pPr marL="0" indent="0">
              <a:buNone/>
            </a:pPr>
            <a:endParaRPr lang="en-US" dirty="0"/>
          </a:p>
        </p:txBody>
      </p:sp>
      <p:sp>
        <p:nvSpPr>
          <p:cNvPr id="3" name="Title 2"/>
          <p:cNvSpPr>
            <a:spLocks noGrp="1"/>
          </p:cNvSpPr>
          <p:nvPr>
            <p:ph type="title"/>
          </p:nvPr>
        </p:nvSpPr>
        <p:spPr>
          <a:xfrm>
            <a:off x="914400" y="-152400"/>
            <a:ext cx="7696200" cy="1143000"/>
          </a:xfrm>
        </p:spPr>
        <p:txBody>
          <a:bodyPr/>
          <a:lstStyle/>
          <a:p>
            <a:r>
              <a:rPr lang="en-US" dirty="0" smtClean="0"/>
              <a:t>How to Deal </a:t>
            </a:r>
            <a:r>
              <a:rPr lang="en-US" dirty="0"/>
              <a:t>W</a:t>
            </a:r>
            <a:r>
              <a:rPr lang="en-US" dirty="0" smtClean="0"/>
              <a:t>ith </a:t>
            </a:r>
            <a:r>
              <a:rPr lang="en-US" dirty="0"/>
              <a:t>B</a:t>
            </a:r>
            <a:r>
              <a:rPr lang="en-US" dirty="0" smtClean="0"/>
              <a:t>illing </a:t>
            </a:r>
            <a:r>
              <a:rPr lang="en-US" dirty="0"/>
              <a:t>E</a:t>
            </a:r>
            <a:r>
              <a:rPr lang="en-US" dirty="0" smtClean="0"/>
              <a:t>rrors </a:t>
            </a:r>
            <a:endParaRPr lang="en-US" dirty="0"/>
          </a:p>
        </p:txBody>
      </p:sp>
    </p:spTree>
    <p:extLst>
      <p:ext uri="{BB962C8B-B14F-4D97-AF65-F5344CB8AC3E}">
        <p14:creationId xmlns:p14="http://schemas.microsoft.com/office/powerpoint/2010/main" val="3682467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1"/>
            <a:ext cx="7467600" cy="1142999"/>
          </a:xfrm>
        </p:spPr>
        <p:txBody>
          <a:bodyPr/>
          <a:lstStyle/>
          <a:p>
            <a:r>
              <a:rPr lang="en-US" dirty="0" smtClean="0"/>
              <a:t>Your account must be credited on the day your payment is received, unless the payment is not made according to the creditor’s requirements.</a:t>
            </a:r>
            <a:endParaRPr lang="en-US" dirty="0"/>
          </a:p>
        </p:txBody>
      </p:sp>
      <p:sp>
        <p:nvSpPr>
          <p:cNvPr id="3" name="Title 2"/>
          <p:cNvSpPr>
            <a:spLocks noGrp="1"/>
          </p:cNvSpPr>
          <p:nvPr>
            <p:ph type="title"/>
          </p:nvPr>
        </p:nvSpPr>
        <p:spPr/>
        <p:txBody>
          <a:bodyPr/>
          <a:lstStyle/>
          <a:p>
            <a:r>
              <a:rPr lang="en-US" dirty="0" smtClean="0"/>
              <a:t>Prompt Credit Reporting</a:t>
            </a:r>
            <a:endParaRPr lang="en-US" dirty="0"/>
          </a:p>
        </p:txBody>
      </p:sp>
      <p:sp>
        <p:nvSpPr>
          <p:cNvPr id="4" name="Content Placeholder 1"/>
          <p:cNvSpPr txBox="1">
            <a:spLocks/>
          </p:cNvSpPr>
          <p:nvPr/>
        </p:nvSpPr>
        <p:spPr>
          <a:xfrm>
            <a:off x="990600" y="4495801"/>
            <a:ext cx="7467600" cy="1676399"/>
          </a:xfrm>
          <a:prstGeom prst="rect">
            <a:avLst/>
          </a:prstGeom>
        </p:spPr>
        <p:txBody>
          <a:bodyPr vert="horz">
            <a:normAutofit lnSpcReduction="10000"/>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r>
              <a:rPr lang="en-US" dirty="0" smtClean="0"/>
              <a:t>When you return merchandise or pay more than you owe, you have the option of keeping the credit balance on your account or receiving a refund.</a:t>
            </a:r>
          </a:p>
          <a:p>
            <a:r>
              <a:rPr lang="en-US" dirty="0" smtClean="0"/>
              <a:t>If requested, card issuer must send refund within seven business days of receiving your request.</a:t>
            </a:r>
            <a:endParaRPr lang="en-US" dirty="0"/>
          </a:p>
        </p:txBody>
      </p:sp>
      <p:sp>
        <p:nvSpPr>
          <p:cNvPr id="5" name="Title 2"/>
          <p:cNvSpPr txBox="1">
            <a:spLocks/>
          </p:cNvSpPr>
          <p:nvPr/>
        </p:nvSpPr>
        <p:spPr>
          <a:xfrm>
            <a:off x="990600" y="3048000"/>
            <a:ext cx="7696200" cy="1143000"/>
          </a:xfrm>
          <a:prstGeom prst="rect">
            <a:avLst/>
          </a:prstGeom>
        </p:spPr>
        <p:txBody>
          <a:bodyPr vert="horz" rtlCol="0" anchor="b">
            <a:normAutofit/>
          </a:bodyPr>
          <a:lst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a:lstStyle>
          <a:p>
            <a:r>
              <a:rPr lang="en-US" dirty="0" smtClean="0"/>
              <a:t>Refunds of Credit Balances</a:t>
            </a:r>
            <a:endParaRPr lang="en-US" dirty="0"/>
          </a:p>
        </p:txBody>
      </p:sp>
    </p:spTree>
    <p:extLst>
      <p:ext uri="{BB962C8B-B14F-4D97-AF65-F5344CB8AC3E}">
        <p14:creationId xmlns:p14="http://schemas.microsoft.com/office/powerpoint/2010/main" val="3594161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1"/>
            <a:ext cx="7467600" cy="1981199"/>
          </a:xfrm>
        </p:spPr>
        <p:txBody>
          <a:bodyPr>
            <a:normAutofit/>
          </a:bodyPr>
          <a:lstStyle/>
          <a:p>
            <a:r>
              <a:rPr lang="en-US" dirty="0" smtClean="0"/>
              <a:t>If you report your card lost before it is used, you cannot be held responsible for any unauthorized charges.</a:t>
            </a:r>
          </a:p>
          <a:p>
            <a:r>
              <a:rPr lang="en-US" dirty="0" smtClean="0"/>
              <a:t>If you card is used before you report it lost, you are liable for $50 if reported within two business days. After that, you are liable for no more than $500.00</a:t>
            </a:r>
            <a:endParaRPr lang="en-US" dirty="0"/>
          </a:p>
        </p:txBody>
      </p:sp>
      <p:sp>
        <p:nvSpPr>
          <p:cNvPr id="3" name="Title 2"/>
          <p:cNvSpPr>
            <a:spLocks noGrp="1"/>
          </p:cNvSpPr>
          <p:nvPr>
            <p:ph type="title"/>
          </p:nvPr>
        </p:nvSpPr>
        <p:spPr/>
        <p:txBody>
          <a:bodyPr/>
          <a:lstStyle/>
          <a:p>
            <a:r>
              <a:rPr lang="en-US" dirty="0" smtClean="0"/>
              <a:t>Unauthorized Charges</a:t>
            </a:r>
            <a:endParaRPr lang="en-US" dirty="0"/>
          </a:p>
        </p:txBody>
      </p:sp>
      <p:sp>
        <p:nvSpPr>
          <p:cNvPr id="4" name="Content Placeholder 1"/>
          <p:cNvSpPr txBox="1">
            <a:spLocks/>
          </p:cNvSpPr>
          <p:nvPr/>
        </p:nvSpPr>
        <p:spPr>
          <a:xfrm>
            <a:off x="990600" y="5334001"/>
            <a:ext cx="7467600" cy="1676399"/>
          </a:xfrm>
          <a:prstGeom prst="rect">
            <a:avLst/>
          </a:prstGeom>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r>
              <a:rPr lang="en-US" dirty="0" smtClean="0"/>
              <a:t>In some circumstances, you have the right to withhold payment for unsatisfactory merchandise or services.</a:t>
            </a:r>
            <a:endParaRPr lang="en-US" dirty="0"/>
          </a:p>
        </p:txBody>
      </p:sp>
      <p:sp>
        <p:nvSpPr>
          <p:cNvPr id="5" name="Title 2"/>
          <p:cNvSpPr txBox="1">
            <a:spLocks/>
          </p:cNvSpPr>
          <p:nvPr/>
        </p:nvSpPr>
        <p:spPr>
          <a:xfrm>
            <a:off x="990600" y="3886200"/>
            <a:ext cx="7696200" cy="1143000"/>
          </a:xfrm>
          <a:prstGeom prst="rect">
            <a:avLst/>
          </a:prstGeom>
        </p:spPr>
        <p:txBody>
          <a:bodyPr vert="horz" rtlCol="0" anchor="b">
            <a:normAutofit lnSpcReduction="10000"/>
          </a:bodyPr>
          <a:lst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a:lstStyle>
          <a:p>
            <a:r>
              <a:rPr lang="en-US" dirty="0" smtClean="0"/>
              <a:t>Disputes about Merchandise or Services</a:t>
            </a:r>
            <a:endParaRPr lang="en-US" dirty="0"/>
          </a:p>
        </p:txBody>
      </p:sp>
    </p:spTree>
    <p:extLst>
      <p:ext uri="{BB962C8B-B14F-4D97-AF65-F5344CB8AC3E}">
        <p14:creationId xmlns:p14="http://schemas.microsoft.com/office/powerpoint/2010/main" val="463322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Card number</a:t>
            </a:r>
          </a:p>
          <a:p>
            <a:r>
              <a:rPr lang="en-US" dirty="0" smtClean="0"/>
              <a:t>Phone number to call if card is lost or stolen</a:t>
            </a:r>
          </a:p>
          <a:p>
            <a:r>
              <a:rPr lang="en-US" dirty="0" smtClean="0"/>
              <a:t>Until bill arrives, keep receipts for purchases and returns</a:t>
            </a:r>
          </a:p>
          <a:p>
            <a:r>
              <a:rPr lang="en-US" dirty="0" smtClean="0"/>
              <a:t>Receipts for merchandise ordered that has not yet arrived but appears on your bill</a:t>
            </a:r>
          </a:p>
          <a:p>
            <a:r>
              <a:rPr lang="en-US" dirty="0" smtClean="0"/>
              <a:t>Record of telephone orders and confirmation </a:t>
            </a:r>
            <a:r>
              <a:rPr lang="en-US" dirty="0" err="1" smtClean="0"/>
              <a:t>numbners</a:t>
            </a:r>
            <a:endParaRPr lang="en-US" dirty="0"/>
          </a:p>
        </p:txBody>
      </p:sp>
      <p:sp>
        <p:nvSpPr>
          <p:cNvPr id="3" name="Title 2"/>
          <p:cNvSpPr>
            <a:spLocks noGrp="1"/>
          </p:cNvSpPr>
          <p:nvPr>
            <p:ph type="title"/>
          </p:nvPr>
        </p:nvSpPr>
        <p:spPr/>
        <p:txBody>
          <a:bodyPr/>
          <a:lstStyle/>
          <a:p>
            <a:r>
              <a:rPr lang="en-US" dirty="0" smtClean="0"/>
              <a:t>Keep Records Of:</a:t>
            </a:r>
            <a:endParaRPr lang="en-US" dirty="0"/>
          </a:p>
        </p:txBody>
      </p:sp>
    </p:spTree>
    <p:extLst>
      <p:ext uri="{BB962C8B-B14F-4D97-AF65-F5344CB8AC3E}">
        <p14:creationId xmlns:p14="http://schemas.microsoft.com/office/powerpoint/2010/main" val="2953339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using your card, keep your card in sight</a:t>
            </a:r>
          </a:p>
          <a:p>
            <a:r>
              <a:rPr lang="en-US" dirty="0" smtClean="0"/>
              <a:t>Never give card number over the phone if you did not initiate the call</a:t>
            </a:r>
          </a:p>
          <a:p>
            <a:r>
              <a:rPr lang="en-US" dirty="0" smtClean="0"/>
              <a:t>Report lost or stolen cards immediately</a:t>
            </a:r>
          </a:p>
          <a:p>
            <a:r>
              <a:rPr lang="en-US" dirty="0" smtClean="0"/>
              <a:t>Carefully read the bills before paying and compare amount on receipts to the amounts on the bill- do not always assume the bill is correct</a:t>
            </a:r>
          </a:p>
          <a:p>
            <a:r>
              <a:rPr lang="en-US" dirty="0" smtClean="0"/>
              <a:t>Keep receipts; shred when not needed</a:t>
            </a:r>
          </a:p>
          <a:p>
            <a:r>
              <a:rPr lang="en-US" dirty="0" smtClean="0"/>
              <a:t>Destroy unused credit card solicitations</a:t>
            </a:r>
          </a:p>
          <a:p>
            <a:r>
              <a:rPr lang="en-US" dirty="0" smtClean="0"/>
              <a:t>Shop only on secure websites</a:t>
            </a:r>
          </a:p>
          <a:p>
            <a:r>
              <a:rPr lang="en-US" dirty="0" smtClean="0"/>
              <a:t>Don’t write down your pin and carry it with your card</a:t>
            </a:r>
            <a:endParaRPr lang="en-US" dirty="0"/>
          </a:p>
        </p:txBody>
      </p:sp>
      <p:sp>
        <p:nvSpPr>
          <p:cNvPr id="3" name="Title 2"/>
          <p:cNvSpPr>
            <a:spLocks noGrp="1"/>
          </p:cNvSpPr>
          <p:nvPr>
            <p:ph type="title"/>
          </p:nvPr>
        </p:nvSpPr>
        <p:spPr/>
        <p:txBody>
          <a:bodyPr/>
          <a:lstStyle/>
          <a:p>
            <a:r>
              <a:rPr lang="en-US" dirty="0" smtClean="0"/>
              <a:t>Protect Yourself Against Fraud</a:t>
            </a:r>
            <a:endParaRPr lang="en-US" dirty="0"/>
          </a:p>
        </p:txBody>
      </p:sp>
    </p:spTree>
    <p:extLst>
      <p:ext uri="{BB962C8B-B14F-4D97-AF65-F5344CB8AC3E}">
        <p14:creationId xmlns:p14="http://schemas.microsoft.com/office/powerpoint/2010/main" val="1401809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Shop around</a:t>
            </a:r>
          </a:p>
          <a:p>
            <a:pPr marL="457200" indent="-457200">
              <a:buFont typeface="+mj-lt"/>
              <a:buAutoNum type="arabicPeriod"/>
            </a:pPr>
            <a:r>
              <a:rPr lang="en-US" dirty="0" smtClean="0"/>
              <a:t>Look at various sources</a:t>
            </a:r>
          </a:p>
          <a:p>
            <a:pPr marL="457200" indent="-457200">
              <a:buFont typeface="+mj-lt"/>
              <a:buAutoNum type="arabicPeriod"/>
            </a:pPr>
            <a:r>
              <a:rPr lang="en-US" dirty="0" smtClean="0"/>
              <a:t>Read the contract carefully</a:t>
            </a:r>
          </a:p>
          <a:p>
            <a:pPr marL="457200" indent="-457200">
              <a:buFont typeface="+mj-lt"/>
              <a:buAutoNum type="arabicPeriod"/>
            </a:pPr>
            <a:r>
              <a:rPr lang="en-US" dirty="0" smtClean="0"/>
              <a:t>Don’t rush into signing anything</a:t>
            </a:r>
          </a:p>
          <a:p>
            <a:pPr marL="457200" indent="-457200">
              <a:buFont typeface="+mj-lt"/>
              <a:buAutoNum type="arabicPeriod"/>
            </a:pPr>
            <a:r>
              <a:rPr lang="en-US" dirty="0" smtClean="0"/>
              <a:t>Once signed, get a copy of contract</a:t>
            </a:r>
          </a:p>
          <a:p>
            <a:pPr marL="457200" indent="-457200">
              <a:buFont typeface="+mj-lt"/>
              <a:buAutoNum type="arabicPeriod"/>
            </a:pPr>
            <a:r>
              <a:rPr lang="en-US" dirty="0" smtClean="0"/>
              <a:t>Know the penalties for missed payments</a:t>
            </a:r>
          </a:p>
          <a:p>
            <a:pPr marL="457200" indent="-457200">
              <a:buFont typeface="+mj-lt"/>
              <a:buAutoNum type="arabicPeriod"/>
            </a:pPr>
            <a:r>
              <a:rPr lang="en-US" dirty="0"/>
              <a:t>F</a:t>
            </a:r>
            <a:r>
              <a:rPr lang="en-US" dirty="0" smtClean="0"/>
              <a:t>igure out total price when paying with credit</a:t>
            </a:r>
          </a:p>
          <a:p>
            <a:pPr marL="457200" indent="-457200">
              <a:buFont typeface="+mj-lt"/>
              <a:buAutoNum type="arabicPeriod"/>
            </a:pPr>
            <a:r>
              <a:rPr lang="en-US" dirty="0" smtClean="0"/>
              <a:t>Pay bills in full or at least make the largest payments you comfortably can</a:t>
            </a:r>
          </a:p>
          <a:p>
            <a:pPr marL="457200" indent="-457200">
              <a:buFont typeface="+mj-lt"/>
              <a:buAutoNum type="arabicPeriod"/>
            </a:pPr>
            <a:r>
              <a:rPr lang="en-US" dirty="0" smtClean="0"/>
              <a:t>Don’t be misled into thinking small payments will be easy</a:t>
            </a:r>
            <a:endParaRPr lang="en-US" dirty="0"/>
          </a:p>
        </p:txBody>
      </p:sp>
      <p:sp>
        <p:nvSpPr>
          <p:cNvPr id="3" name="Title 2"/>
          <p:cNvSpPr>
            <a:spLocks noGrp="1"/>
          </p:cNvSpPr>
          <p:nvPr>
            <p:ph type="title"/>
          </p:nvPr>
        </p:nvSpPr>
        <p:spPr/>
        <p:txBody>
          <a:bodyPr>
            <a:normAutofit/>
          </a:bodyPr>
          <a:lstStyle/>
          <a:p>
            <a:r>
              <a:rPr lang="en-US" dirty="0" smtClean="0"/>
              <a:t>Credit Card Dos and Don’ts</a:t>
            </a:r>
            <a:endParaRPr lang="en-US" dirty="0"/>
          </a:p>
        </p:txBody>
      </p:sp>
    </p:spTree>
    <p:extLst>
      <p:ext uri="{BB962C8B-B14F-4D97-AF65-F5344CB8AC3E}">
        <p14:creationId xmlns:p14="http://schemas.microsoft.com/office/powerpoint/2010/main" val="3605506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Ability to obtain needed items</a:t>
            </a:r>
          </a:p>
          <a:p>
            <a:pPr marL="457200" indent="-457200">
              <a:buFont typeface="+mj-lt"/>
              <a:buAutoNum type="arabicPeriod"/>
            </a:pPr>
            <a:r>
              <a:rPr lang="en-US" dirty="0" smtClean="0"/>
              <a:t>Use of card builds credit history</a:t>
            </a:r>
          </a:p>
          <a:p>
            <a:pPr marL="457200" indent="-457200">
              <a:buFont typeface="+mj-lt"/>
              <a:buAutoNum type="arabicPeriod"/>
            </a:pPr>
            <a:r>
              <a:rPr lang="en-US" dirty="0" smtClean="0"/>
              <a:t>Quick source of funds in an emergency</a:t>
            </a:r>
          </a:p>
          <a:p>
            <a:pPr marL="457200" indent="-457200">
              <a:buFont typeface="+mj-lt"/>
              <a:buAutoNum type="arabicPeriod"/>
            </a:pPr>
            <a:r>
              <a:rPr lang="en-US" dirty="0" smtClean="0"/>
              <a:t>No extra charge if bill is paid in full each month</a:t>
            </a:r>
          </a:p>
          <a:p>
            <a:pPr marL="457200" indent="-457200">
              <a:buFont typeface="+mj-lt"/>
              <a:buAutoNum type="arabicPeriod"/>
            </a:pPr>
            <a:r>
              <a:rPr lang="en-US" dirty="0" smtClean="0"/>
              <a:t>Consumer protection</a:t>
            </a:r>
            <a:endParaRPr lang="en-US" dirty="0"/>
          </a:p>
        </p:txBody>
      </p:sp>
      <p:sp>
        <p:nvSpPr>
          <p:cNvPr id="3" name="Title 2"/>
          <p:cNvSpPr>
            <a:spLocks noGrp="1"/>
          </p:cNvSpPr>
          <p:nvPr>
            <p:ph type="title"/>
          </p:nvPr>
        </p:nvSpPr>
        <p:spPr/>
        <p:txBody>
          <a:bodyPr/>
          <a:lstStyle/>
          <a:p>
            <a:r>
              <a:rPr lang="en-US" dirty="0" smtClean="0"/>
              <a:t>Advantages of Using Credit Cards</a:t>
            </a:r>
            <a:endParaRPr lang="en-US" dirty="0"/>
          </a:p>
        </p:txBody>
      </p:sp>
    </p:spTree>
    <p:extLst>
      <p:ext uri="{BB962C8B-B14F-4D97-AF65-F5344CB8AC3E}">
        <p14:creationId xmlns:p14="http://schemas.microsoft.com/office/powerpoint/2010/main" val="863297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Credit cards are loans that charge interest if not paid in full</a:t>
            </a:r>
          </a:p>
          <a:p>
            <a:pPr marL="457200" indent="-457200">
              <a:buFont typeface="+mj-lt"/>
              <a:buAutoNum type="arabicPeriod"/>
            </a:pPr>
            <a:r>
              <a:rPr lang="en-US" dirty="0" smtClean="0"/>
              <a:t>Fees might be charged for late payments or going over spending</a:t>
            </a:r>
          </a:p>
          <a:p>
            <a:pPr marL="457200" indent="-457200">
              <a:buFont typeface="+mj-lt"/>
              <a:buAutoNum type="arabicPeriod"/>
            </a:pPr>
            <a:r>
              <a:rPr lang="en-US" dirty="0" smtClean="0"/>
              <a:t>Can encourage impulse buying and unnecessary purchases</a:t>
            </a:r>
          </a:p>
          <a:p>
            <a:pPr marL="457200" indent="-457200">
              <a:buFont typeface="+mj-lt"/>
              <a:buAutoNum type="arabicPeriod"/>
            </a:pPr>
            <a:r>
              <a:rPr lang="en-US" dirty="0" smtClean="0"/>
              <a:t>Need to establish creditworthiness before getting card</a:t>
            </a:r>
            <a:endParaRPr lang="en-US" dirty="0"/>
          </a:p>
        </p:txBody>
      </p:sp>
      <p:sp>
        <p:nvSpPr>
          <p:cNvPr id="3" name="Title 2"/>
          <p:cNvSpPr>
            <a:spLocks noGrp="1"/>
          </p:cNvSpPr>
          <p:nvPr>
            <p:ph type="title"/>
          </p:nvPr>
        </p:nvSpPr>
        <p:spPr/>
        <p:txBody>
          <a:bodyPr/>
          <a:lstStyle/>
          <a:p>
            <a:r>
              <a:rPr lang="en-US" dirty="0" smtClean="0"/>
              <a:t>Disadvantages of Using Credit Cards</a:t>
            </a:r>
            <a:endParaRPr lang="en-US" dirty="0"/>
          </a:p>
        </p:txBody>
      </p:sp>
    </p:spTree>
    <p:extLst>
      <p:ext uri="{BB962C8B-B14F-4D97-AF65-F5344CB8AC3E}">
        <p14:creationId xmlns:p14="http://schemas.microsoft.com/office/powerpoint/2010/main" val="2595128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Credit Cards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Review Q &amp; A</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2943111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proprietary credit card is usually accepted by one type of store or company.</a:t>
            </a:r>
            <a:endParaRPr lang="en-US" dirty="0"/>
          </a:p>
        </p:txBody>
      </p:sp>
    </p:spTree>
    <p:extLst>
      <p:ext uri="{BB962C8B-B14F-4D97-AF65-F5344CB8AC3E}">
        <p14:creationId xmlns:p14="http://schemas.microsoft.com/office/powerpoint/2010/main" val="295455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86800" cy="1143000"/>
          </a:xfrm>
        </p:spPr>
        <p:txBody>
          <a:bodyPr>
            <a:noAutofit/>
          </a:bodyPr>
          <a:lstStyle/>
          <a:p>
            <a:r>
              <a:rPr lang="en-US" sz="2800" dirty="0" smtClean="0"/>
              <a:t>The average daily balance method of calculating interest is based on the opening balance of the account for the previous month.</a:t>
            </a:r>
            <a:endParaRPr lang="en-US" sz="2800" dirty="0"/>
          </a:p>
        </p:txBody>
      </p:sp>
    </p:spTree>
    <p:extLst>
      <p:ext uri="{BB962C8B-B14F-4D97-AF65-F5344CB8AC3E}">
        <p14:creationId xmlns:p14="http://schemas.microsoft.com/office/powerpoint/2010/main" val="1772624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APR measures the interest rate charged by a credit card.</a:t>
            </a:r>
            <a:endParaRPr lang="en-US" dirty="0"/>
          </a:p>
        </p:txBody>
      </p:sp>
    </p:spTree>
    <p:extLst>
      <p:ext uri="{BB962C8B-B14F-4D97-AF65-F5344CB8AC3E}">
        <p14:creationId xmlns:p14="http://schemas.microsoft.com/office/powerpoint/2010/main" val="4250513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The grace period refers to the time:</a:t>
            </a:r>
            <a:br>
              <a:rPr lang="en-US" dirty="0" smtClean="0"/>
            </a:br>
            <a:r>
              <a:rPr lang="en-US" i="0" dirty="0"/>
              <a:t/>
            </a:r>
            <a:br>
              <a:rPr lang="en-US" i="0" dirty="0"/>
            </a:br>
            <a:r>
              <a:rPr lang="en-US" i="0" dirty="0" smtClean="0"/>
              <a:t>A. taken to process a credit card application</a:t>
            </a:r>
            <a:br>
              <a:rPr lang="en-US" i="0" dirty="0" smtClean="0"/>
            </a:br>
            <a:r>
              <a:rPr lang="en-US" i="0" dirty="0" smtClean="0"/>
              <a:t>B. for paying an account without an interest charge</a:t>
            </a:r>
            <a:br>
              <a:rPr lang="en-US" i="0" dirty="0" smtClean="0"/>
            </a:br>
            <a:r>
              <a:rPr lang="en-US" i="0" dirty="0" smtClean="0"/>
              <a:t>C. allowed to notify a creditor of a billing error</a:t>
            </a:r>
            <a:br>
              <a:rPr lang="en-US" i="0" dirty="0" smtClean="0"/>
            </a:br>
            <a:r>
              <a:rPr lang="en-US" i="0" dirty="0" smtClean="0"/>
              <a:t>D. used for calculating interest</a:t>
            </a:r>
            <a:br>
              <a:rPr lang="en-US" i="0" dirty="0" smtClean="0"/>
            </a:b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B.</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45133837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If a billing error occurs on a credit statement, a consumer has ____ days to notify the creditor.</a:t>
            </a:r>
            <a:br>
              <a:rPr lang="en-US" dirty="0" smtClean="0"/>
            </a:br>
            <a:r>
              <a:rPr lang="en-US" dirty="0"/>
              <a:t/>
            </a:r>
            <a:br>
              <a:rPr lang="en-US" dirty="0"/>
            </a:br>
            <a:r>
              <a:rPr lang="en-US" i="0" dirty="0" smtClean="0"/>
              <a:t>A. 30</a:t>
            </a:r>
            <a:br>
              <a:rPr lang="en-US" i="0" dirty="0" smtClean="0"/>
            </a:br>
            <a:r>
              <a:rPr lang="en-US" i="0" dirty="0" smtClean="0"/>
              <a:t>B. 60</a:t>
            </a:r>
            <a:br>
              <a:rPr lang="en-US" i="0" dirty="0" smtClean="0"/>
            </a:br>
            <a:r>
              <a:rPr lang="en-US" i="0" dirty="0" smtClean="0"/>
              <a:t>C. 90</a:t>
            </a:r>
            <a:br>
              <a:rPr lang="en-US" i="0" dirty="0" smtClean="0"/>
            </a:br>
            <a:r>
              <a:rPr lang="en-US" i="0" dirty="0" smtClean="0"/>
              <a:t>D. 120</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B.</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4513383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600200" y="281352"/>
            <a:ext cx="69664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Credit Cards: 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#4</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1617</Words>
  <Application>Microsoft Macintosh PowerPoint</Application>
  <PresentationFormat>On-screen Show (4:3)</PresentationFormat>
  <Paragraphs>148</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Quiz Show</vt:lpstr>
      <vt:lpstr>Credit Cards Financial Literacy Lesson #4</vt:lpstr>
      <vt:lpstr>Overview</vt:lpstr>
      <vt:lpstr>Goal of Lesson</vt:lpstr>
      <vt:lpstr>Types of Credit Card Accounts</vt:lpstr>
      <vt:lpstr>PowerPoint Presentation</vt:lpstr>
      <vt:lpstr>Shopping for a Credit Card</vt:lpstr>
      <vt:lpstr>1. Determine the best use of card as a personal money management device.</vt:lpstr>
      <vt:lpstr>2. Costs and Features of Credit Cards</vt:lpstr>
      <vt:lpstr>PowerPoint Presentation</vt:lpstr>
      <vt:lpstr>3. Calculating Finance Charges (APR)</vt:lpstr>
      <vt:lpstr>4. Reading a Credit Application</vt:lpstr>
      <vt:lpstr>6. What To Do If Denied Credit</vt:lpstr>
      <vt:lpstr>Credit Card Protections</vt:lpstr>
      <vt:lpstr>How to Deal With Billing Errors </vt:lpstr>
      <vt:lpstr>Prompt Credit Reporting</vt:lpstr>
      <vt:lpstr>Unauthorized Charges</vt:lpstr>
      <vt:lpstr>Keep Records Of:</vt:lpstr>
      <vt:lpstr>Protect Yourself Against Fraud</vt:lpstr>
      <vt:lpstr>Credit Card Dos and Don’ts</vt:lpstr>
      <vt:lpstr>Advantages of Using Credit Cards</vt:lpstr>
      <vt:lpstr>Disadvantages of Using Credit Cards</vt:lpstr>
      <vt:lpstr>Credit Cards Review Q &amp; A</vt:lpstr>
      <vt:lpstr>A proprietary credit card is usually accepted by one type of store or company.</vt:lpstr>
      <vt:lpstr>The average daily balance method of calculating interest is based on the opening balance of the account for the previous month.</vt:lpstr>
      <vt:lpstr>APR measures the interest rate charged by a credit card.</vt:lpstr>
      <vt:lpstr>The grace period refers to the time:  A. taken to process a credit card application B. for paying an account without an interest charge C. allowed to notify a creditor of a billing error D. used for calculating interest </vt:lpstr>
      <vt:lpstr>If a billing error occurs on a credit statement, a consumer has ____ days to notify the creditor.  A. 30 B. 60 C. 90 D. 120</vt:lpstr>
      <vt:lpstr>You Have Completed Credit Cards: Financial Literacy  Lesson #4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2020-06-23T10:57:45Z</dcterms:modified>
</cp:coreProperties>
</file>