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2"/>
  </p:notesMasterIdLst>
  <p:handoutMasterIdLst>
    <p:handoutMasterId r:id="rId33"/>
  </p:handoutMasterIdLst>
  <p:sldIdLst>
    <p:sldId id="273" r:id="rId2"/>
    <p:sldId id="274" r:id="rId3"/>
    <p:sldId id="295" r:id="rId4"/>
    <p:sldId id="338" r:id="rId5"/>
    <p:sldId id="339" r:id="rId6"/>
    <p:sldId id="340" r:id="rId7"/>
    <p:sldId id="342" r:id="rId8"/>
    <p:sldId id="344" r:id="rId9"/>
    <p:sldId id="345" r:id="rId10"/>
    <p:sldId id="348" r:id="rId11"/>
    <p:sldId id="349" r:id="rId12"/>
    <p:sldId id="350" r:id="rId13"/>
    <p:sldId id="352" r:id="rId14"/>
    <p:sldId id="353" r:id="rId15"/>
    <p:sldId id="354" r:id="rId16"/>
    <p:sldId id="355" r:id="rId17"/>
    <p:sldId id="357" r:id="rId18"/>
    <p:sldId id="358" r:id="rId19"/>
    <p:sldId id="359" r:id="rId20"/>
    <p:sldId id="360" r:id="rId21"/>
    <p:sldId id="361" r:id="rId22"/>
    <p:sldId id="362" r:id="rId23"/>
    <p:sldId id="363" r:id="rId24"/>
    <p:sldId id="337" r:id="rId25"/>
    <p:sldId id="365" r:id="rId26"/>
    <p:sldId id="366" r:id="rId27"/>
    <p:sldId id="369" r:id="rId28"/>
    <p:sldId id="370" r:id="rId29"/>
    <p:sldId id="371" r:id="rId30"/>
    <p:sldId id="317" r:id="rId31"/>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2" autoAdjust="0"/>
    <p:restoredTop sz="86410" autoAdjust="0"/>
  </p:normalViewPr>
  <p:slideViewPr>
    <p:cSldViewPr>
      <p:cViewPr varScale="1">
        <p:scale>
          <a:sx n="61" d="100"/>
          <a:sy n="61" d="100"/>
        </p:scale>
        <p:origin x="-104" y="-128"/>
      </p:cViewPr>
      <p:guideLst>
        <p:guide orient="horz" pos="2160"/>
        <p:guide pos="2880"/>
      </p:guideLst>
    </p:cSldViewPr>
  </p:slideViewPr>
  <p:outlineViewPr>
    <p:cViewPr>
      <p:scale>
        <a:sx n="33" d="100"/>
        <a:sy n="33" d="100"/>
      </p:scale>
      <p:origin x="0" y="517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dirty="0"/>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dirty="0"/>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dirty="0"/>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dirty="0"/>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dirty="0"/>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19</a:t>
            </a:fld>
            <a:endParaRPr lang="en-US" dirty="0"/>
          </a:p>
        </p:txBody>
      </p:sp>
    </p:spTree>
    <p:extLst>
      <p:ext uri="{BB962C8B-B14F-4D97-AF65-F5344CB8AC3E}">
        <p14:creationId xmlns:p14="http://schemas.microsoft.com/office/powerpoint/2010/main" val="4114601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dirty="0"/>
          </a:p>
        </p:txBody>
      </p:sp>
      <p:sp>
        <p:nvSpPr>
          <p:cNvPr id="31" name="Rectangle 36"/>
          <p:cNvSpPr>
            <a:spLocks noGrp="1"/>
          </p:cNvSpPr>
          <p:nvPr>
            <p:ph type="ftr" sz="quarter" idx="12"/>
          </p:nvPr>
        </p:nvSpPr>
        <p:spPr/>
        <p:txBody>
          <a:bodyPr rtlCol="0"/>
          <a:lstStyle>
            <a:extLst/>
          </a:lstStyle>
          <a:p>
            <a:endParaRPr lang="en-US" dirty="0"/>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dirty="0"/>
          </a:p>
        </p:txBody>
      </p:sp>
      <p:sp>
        <p:nvSpPr>
          <p:cNvPr id="4" name="Rectangle 12"/>
          <p:cNvSpPr>
            <a:spLocks noGrp="1"/>
          </p:cNvSpPr>
          <p:nvPr>
            <p:ph type="ftr" sz="quarter" idx="12"/>
          </p:nvPr>
        </p:nvSpPr>
        <p:spPr/>
        <p:txBody>
          <a:bodyPr rtlCol="0"/>
          <a:lstStyle>
            <a:extLst/>
          </a:lstStyle>
          <a:p>
            <a:endParaRPr lang="en-US" dirty="0"/>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dirty="0"/>
          </a:p>
        </p:txBody>
      </p:sp>
      <p:sp>
        <p:nvSpPr>
          <p:cNvPr id="26" name="Rectangle 4"/>
          <p:cNvSpPr>
            <a:spLocks noGrp="1"/>
          </p:cNvSpPr>
          <p:nvPr>
            <p:ph type="ftr" sz="quarter" idx="11"/>
          </p:nvPr>
        </p:nvSpPr>
        <p:spPr/>
        <p:txBody>
          <a:bodyPr rtlCol="0"/>
          <a:lstStyle>
            <a:extLst/>
          </a:lstStyle>
          <a:p>
            <a:endParaRPr lang="en-US" dirty="0"/>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dirty="0"/>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2" name="Rectangle 4"/>
          <p:cNvSpPr>
            <a:spLocks noGrp="1"/>
          </p:cNvSpPr>
          <p:nvPr>
            <p:ph type="ftr" sz="quarter" idx="11"/>
          </p:nvPr>
        </p:nvSpPr>
        <p:spPr/>
        <p:txBody>
          <a:bodyPr vert="horz"/>
          <a:lstStyle>
            <a:extLst/>
          </a:lstStyle>
          <a:p>
            <a:endParaRPr lang="en-US" dirty="0"/>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8" name="Rectangle 4"/>
          <p:cNvSpPr>
            <a:spLocks noGrp="1"/>
          </p:cNvSpPr>
          <p:nvPr>
            <p:ph type="ftr" sz="quarter" idx="11"/>
          </p:nvPr>
        </p:nvSpPr>
        <p:spPr/>
        <p:txBody>
          <a:bodyPr vert="horz"/>
          <a:lstStyle>
            <a:extLst/>
          </a:lstStyle>
          <a:p>
            <a:endParaRPr lang="en-US" dirty="0"/>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11" name="Rectangle 4"/>
          <p:cNvSpPr>
            <a:spLocks noGrp="1"/>
          </p:cNvSpPr>
          <p:nvPr>
            <p:ph type="ftr" sz="quarter" idx="11"/>
          </p:nvPr>
        </p:nvSpPr>
        <p:spPr/>
        <p:txBody>
          <a:bodyPr vert="horz"/>
          <a:lstStyle>
            <a:extLst/>
          </a:lstStyle>
          <a:p>
            <a:endParaRPr lang="en-US" dirty="0"/>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2" name="Rectangle 4"/>
          <p:cNvSpPr>
            <a:spLocks noGrp="1"/>
          </p:cNvSpPr>
          <p:nvPr>
            <p:ph type="ftr" sz="quarter" idx="11"/>
          </p:nvPr>
        </p:nvSpPr>
        <p:spPr/>
        <p:txBody>
          <a:bodyPr vert="horz"/>
          <a:lstStyle>
            <a:extLst/>
          </a:lstStyle>
          <a:p>
            <a:endParaRPr lang="en-US" dirty="0"/>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dirty="0"/>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dirty="0"/>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dirty="0"/>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dirty="0"/>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dirty="0"/>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dirty="0"/>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Cars and Loans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Financial Literacy Lesson #5 </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a:bodyPr>
          <a:lstStyle/>
          <a:p>
            <a:pPr marL="0" indent="0">
              <a:buNone/>
            </a:pPr>
            <a:r>
              <a:rPr lang="en-US" dirty="0" smtClean="0"/>
              <a:t>The material provided in this lesson will address the many factors and decisions involved in purchasing and financing a vehicle. In addition to comparing used and new cars, the material will also cover warranties, service contracts, and financing the purchase. Other issues related to using credit for buying a car include the information required by the Truth-in-Lending law, use of a co-signer, and repossession.</a:t>
            </a:r>
          </a:p>
          <a:p>
            <a:pPr marL="0" indent="0">
              <a:buNone/>
            </a:pPr>
            <a:endParaRPr lang="en-US" dirty="0"/>
          </a:p>
          <a:p>
            <a:pPr marL="0" indent="0">
              <a:buNone/>
            </a:pPr>
            <a:r>
              <a:rPr lang="en-US" dirty="0" smtClean="0"/>
              <a:t>Various aspects of auto insurance are also discussed. Students will learn about types of coverages, factors affecting insurance costs, and comparing insurance companies.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Investigate the legal and financial responsibilities of buying, maintaining, insuring, and operating a car</a:t>
            </a:r>
          </a:p>
          <a:p>
            <a:r>
              <a:rPr lang="en-US" dirty="0" smtClean="0"/>
              <a:t>Translate the responsibilities into a monthly budget</a:t>
            </a:r>
            <a:endParaRPr lang="en-US" dirty="0"/>
          </a:p>
        </p:txBody>
      </p:sp>
      <p:sp>
        <p:nvSpPr>
          <p:cNvPr id="3" name="Title 2"/>
          <p:cNvSpPr>
            <a:spLocks noGrp="1"/>
          </p:cNvSpPr>
          <p:nvPr>
            <p:ph type="title"/>
          </p:nvPr>
        </p:nvSpPr>
        <p:spPr/>
        <p:txBody>
          <a:bodyPr/>
          <a:lstStyle/>
          <a:p>
            <a:r>
              <a:rPr lang="en-US" dirty="0" smtClean="0"/>
              <a:t>Goal of Lesson</a:t>
            </a:r>
            <a:endParaRPr lang="en-US" dirty="0"/>
          </a:p>
        </p:txBody>
      </p:sp>
    </p:spTree>
    <p:extLst>
      <p:ext uri="{BB962C8B-B14F-4D97-AF65-F5344CB8AC3E}">
        <p14:creationId xmlns:p14="http://schemas.microsoft.com/office/powerpoint/2010/main" val="11835263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Initial purchase price</a:t>
            </a:r>
          </a:p>
          <a:p>
            <a:r>
              <a:rPr lang="en-US" dirty="0" smtClean="0"/>
              <a:t>Interest on loan (if bought on credit)</a:t>
            </a:r>
          </a:p>
          <a:p>
            <a:r>
              <a:rPr lang="en-US" dirty="0" smtClean="0"/>
              <a:t>Registration and title costs</a:t>
            </a:r>
          </a:p>
          <a:p>
            <a:r>
              <a:rPr lang="en-US" dirty="0" smtClean="0"/>
              <a:t>Sales tax</a:t>
            </a:r>
          </a:p>
          <a:p>
            <a:r>
              <a:rPr lang="en-US" dirty="0" smtClean="0"/>
              <a:t>Financing costs</a:t>
            </a:r>
          </a:p>
          <a:p>
            <a:r>
              <a:rPr lang="en-US" dirty="0" smtClean="0"/>
              <a:t>Depreciation</a:t>
            </a:r>
          </a:p>
          <a:p>
            <a:pPr lvl="1"/>
            <a:r>
              <a:rPr lang="en-US" dirty="0" smtClean="0"/>
              <a:t>value of car may lower due to wear and tear </a:t>
            </a:r>
          </a:p>
          <a:p>
            <a:r>
              <a:rPr lang="en-US" dirty="0" smtClean="0"/>
              <a:t>Insurance</a:t>
            </a:r>
          </a:p>
          <a:p>
            <a:r>
              <a:rPr lang="en-US" dirty="0" smtClean="0"/>
              <a:t>Scheduled maintenance</a:t>
            </a:r>
          </a:p>
          <a:p>
            <a:r>
              <a:rPr lang="en-US" dirty="0" smtClean="0"/>
              <a:t>Storage (renting garage space)</a:t>
            </a:r>
            <a:endParaRPr lang="en-US" dirty="0"/>
          </a:p>
        </p:txBody>
      </p:sp>
      <p:sp>
        <p:nvSpPr>
          <p:cNvPr id="3" name="Title 2"/>
          <p:cNvSpPr>
            <a:spLocks noGrp="1"/>
          </p:cNvSpPr>
          <p:nvPr>
            <p:ph type="title"/>
          </p:nvPr>
        </p:nvSpPr>
        <p:spPr/>
        <p:txBody>
          <a:bodyPr/>
          <a:lstStyle/>
          <a:p>
            <a:r>
              <a:rPr lang="en-US" dirty="0" smtClean="0"/>
              <a:t>Costs of Owning a Car</a:t>
            </a:r>
            <a:endParaRPr lang="en-US" dirty="0"/>
          </a:p>
        </p:txBody>
      </p:sp>
    </p:spTree>
    <p:extLst>
      <p:ext uri="{BB962C8B-B14F-4D97-AF65-F5344CB8AC3E}">
        <p14:creationId xmlns:p14="http://schemas.microsoft.com/office/powerpoint/2010/main" val="3133073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Unscheduled repairs and maintenance</a:t>
            </a:r>
          </a:p>
          <a:p>
            <a:r>
              <a:rPr lang="en-US" dirty="0" smtClean="0"/>
              <a:t>Gasoline</a:t>
            </a:r>
          </a:p>
          <a:p>
            <a:r>
              <a:rPr lang="en-US" dirty="0" smtClean="0"/>
              <a:t>Oil and other fluids</a:t>
            </a:r>
          </a:p>
          <a:p>
            <a:r>
              <a:rPr lang="en-US" dirty="0" smtClean="0"/>
              <a:t>Tires</a:t>
            </a:r>
          </a:p>
          <a:p>
            <a:r>
              <a:rPr lang="en-US" dirty="0" smtClean="0"/>
              <a:t>Parking and tolls</a:t>
            </a:r>
          </a:p>
          <a:p>
            <a:r>
              <a:rPr lang="en-US" dirty="0" smtClean="0"/>
              <a:t>Tickets</a:t>
            </a:r>
          </a:p>
          <a:p>
            <a:pPr marL="0" indent="0">
              <a:buNone/>
            </a:pPr>
            <a:endParaRPr lang="en-US" dirty="0"/>
          </a:p>
        </p:txBody>
      </p:sp>
      <p:sp>
        <p:nvSpPr>
          <p:cNvPr id="3" name="Title 2"/>
          <p:cNvSpPr>
            <a:spLocks noGrp="1"/>
          </p:cNvSpPr>
          <p:nvPr>
            <p:ph type="title"/>
          </p:nvPr>
        </p:nvSpPr>
        <p:spPr/>
        <p:txBody>
          <a:bodyPr/>
          <a:lstStyle/>
          <a:p>
            <a:r>
              <a:rPr lang="en-US" dirty="0" smtClean="0"/>
              <a:t>Costs of Operating a Car</a:t>
            </a:r>
            <a:endParaRPr lang="en-US" dirty="0"/>
          </a:p>
        </p:txBody>
      </p:sp>
    </p:spTree>
    <p:extLst>
      <p:ext uri="{BB962C8B-B14F-4D97-AF65-F5344CB8AC3E}">
        <p14:creationId xmlns:p14="http://schemas.microsoft.com/office/powerpoint/2010/main" val="1933867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76200"/>
            <a:ext cx="7696200" cy="1143000"/>
          </a:xfrm>
        </p:spPr>
        <p:txBody>
          <a:bodyPr/>
          <a:lstStyle/>
          <a:p>
            <a:r>
              <a:rPr lang="en-US" dirty="0" smtClean="0"/>
              <a:t>How Much Can You Afford? </a:t>
            </a:r>
            <a:r>
              <a:rPr lang="en-US" sz="2000" dirty="0" smtClean="0"/>
              <a:t>The 20-10 Rule</a:t>
            </a:r>
            <a:endParaRPr lang="en-US" sz="2000" dirty="0"/>
          </a:p>
        </p:txBody>
      </p:sp>
      <p:sp>
        <p:nvSpPr>
          <p:cNvPr id="4" name="Rectangle 7"/>
          <p:cNvSpPr>
            <a:spLocks noGrp="1" noChangeArrowheads="1"/>
          </p:cNvSpPr>
          <p:nvPr>
            <p:ph idx="1"/>
          </p:nvPr>
        </p:nvSpPr>
        <p:spPr>
          <a:xfrm>
            <a:off x="228600" y="1371600"/>
            <a:ext cx="4495800" cy="4800600"/>
          </a:xfrm>
          <a:noFill/>
        </p:spPr>
        <p:txBody>
          <a:bodyPr>
            <a:noAutofit/>
          </a:bodyPr>
          <a:lstStyle/>
          <a:p>
            <a:pPr marL="0" indent="0">
              <a:lnSpc>
                <a:spcPct val="120000"/>
              </a:lnSpc>
              <a:buNone/>
            </a:pPr>
            <a:r>
              <a:rPr lang="en-US" sz="1600" dirty="0" smtClean="0">
                <a:ea typeface="ＭＳ Ｐゴシック" charset="0"/>
                <a:cs typeface="ＭＳ Ｐゴシック" charset="0"/>
              </a:rPr>
              <a:t>1.  </a:t>
            </a:r>
            <a:r>
              <a:rPr lang="en-US" sz="1600" dirty="0">
                <a:ea typeface="ＭＳ Ｐゴシック" charset="0"/>
                <a:cs typeface="ＭＳ Ｐゴシック" charset="0"/>
              </a:rPr>
              <a:t>N</a:t>
            </a:r>
            <a:r>
              <a:rPr lang="en-US" sz="1600" dirty="0" smtClean="0">
                <a:ea typeface="ＭＳ Ｐゴシック" charset="0"/>
                <a:cs typeface="ＭＳ Ｐゴシック" charset="0"/>
              </a:rPr>
              <a:t>ever </a:t>
            </a:r>
            <a:r>
              <a:rPr lang="en-US" sz="1600" dirty="0">
                <a:ea typeface="ＭＳ Ｐゴシック" charset="0"/>
                <a:cs typeface="ＭＳ Ｐゴシック" charset="0"/>
              </a:rPr>
              <a:t>borrow more than 20% of your yearly net income</a:t>
            </a:r>
          </a:p>
          <a:p>
            <a:pPr marL="457200" lvl="1" indent="-165100" eaLnBrk="1" hangingPunct="1">
              <a:lnSpc>
                <a:spcPct val="120000"/>
              </a:lnSpc>
              <a:buFont typeface="Times" charset="0"/>
              <a:buChar char="•"/>
            </a:pPr>
            <a:r>
              <a:rPr lang="en-US" sz="1600" dirty="0">
                <a:ea typeface="ＭＳ Ｐゴシック" charset="0"/>
              </a:rPr>
              <a:t>If you earn $400 a month after taxes, then your net income in one year is:</a:t>
            </a:r>
            <a:br>
              <a:rPr lang="en-US" sz="1600" dirty="0">
                <a:ea typeface="ＭＳ Ｐゴシック" charset="0"/>
              </a:rPr>
            </a:br>
            <a:r>
              <a:rPr lang="en-US" sz="1600" dirty="0" smtClean="0">
                <a:ea typeface="ＭＳ Ｐゴシック" charset="0"/>
              </a:rPr>
              <a:t>12 </a:t>
            </a:r>
            <a:r>
              <a:rPr lang="en-US" sz="1600" dirty="0">
                <a:ea typeface="ＭＳ Ｐゴシック" charset="0"/>
              </a:rPr>
              <a:t>x $400 = $4,800</a:t>
            </a:r>
          </a:p>
          <a:p>
            <a:pPr marL="457200" lvl="1" indent="-165100" eaLnBrk="1" hangingPunct="1">
              <a:lnSpc>
                <a:spcPct val="120000"/>
              </a:lnSpc>
              <a:buFont typeface="Wingdings" charset="0"/>
              <a:buChar char="§"/>
            </a:pPr>
            <a:endParaRPr lang="en-US" sz="1600" dirty="0">
              <a:ea typeface="ＭＳ Ｐゴシック" charset="0"/>
            </a:endParaRPr>
          </a:p>
          <a:p>
            <a:pPr marL="457200" lvl="1" indent="-165100" eaLnBrk="1" hangingPunct="1">
              <a:lnSpc>
                <a:spcPct val="120000"/>
              </a:lnSpc>
              <a:buFont typeface="Times" charset="0"/>
              <a:buChar char="•"/>
            </a:pPr>
            <a:r>
              <a:rPr lang="en-US" sz="1600" dirty="0">
                <a:ea typeface="ＭＳ Ｐゴシック" charset="0"/>
              </a:rPr>
              <a:t>Calculate 20% of your annual net income to find your safe debt load:</a:t>
            </a:r>
            <a:br>
              <a:rPr lang="en-US" sz="1600" dirty="0">
                <a:ea typeface="ＭＳ Ｐゴシック" charset="0"/>
              </a:rPr>
            </a:br>
            <a:r>
              <a:rPr lang="en-US" sz="1600" dirty="0" smtClean="0">
                <a:ea typeface="ＭＳ Ｐゴシック" charset="0"/>
              </a:rPr>
              <a:t>$</a:t>
            </a:r>
            <a:r>
              <a:rPr lang="en-US" sz="1600" dirty="0">
                <a:ea typeface="ＭＳ Ｐゴシック" charset="0"/>
              </a:rPr>
              <a:t>4,800 x 20% = $960</a:t>
            </a:r>
          </a:p>
          <a:p>
            <a:pPr marL="457200" lvl="1" indent="-165100" eaLnBrk="1" hangingPunct="1">
              <a:lnSpc>
                <a:spcPct val="120000"/>
              </a:lnSpc>
              <a:buFont typeface="Wingdings" charset="0"/>
              <a:buChar char="§"/>
            </a:pPr>
            <a:endParaRPr lang="en-US" sz="1600" dirty="0">
              <a:ea typeface="ＭＳ Ｐゴシック" charset="0"/>
            </a:endParaRPr>
          </a:p>
          <a:p>
            <a:pPr marL="457200" lvl="1" indent="-165100" eaLnBrk="1" hangingPunct="1">
              <a:lnSpc>
                <a:spcPct val="120000"/>
              </a:lnSpc>
              <a:buFont typeface="Times" charset="0"/>
              <a:buChar char="•"/>
            </a:pPr>
            <a:r>
              <a:rPr lang="en-US" sz="1600" dirty="0">
                <a:ea typeface="ＭＳ Ｐゴシック" charset="0"/>
              </a:rPr>
              <a:t>So, you should never have more than $960 of debt outstanding.</a:t>
            </a:r>
          </a:p>
          <a:p>
            <a:pPr marL="457200" lvl="1" indent="-165100" eaLnBrk="1" hangingPunct="1">
              <a:lnSpc>
                <a:spcPct val="120000"/>
              </a:lnSpc>
              <a:buFont typeface="Times" charset="0"/>
              <a:buChar char="•"/>
            </a:pPr>
            <a:r>
              <a:rPr lang="en-US" sz="1600" dirty="0">
                <a:ea typeface="ＭＳ Ｐゴシック" charset="0"/>
              </a:rPr>
              <a:t>Note: Housing debt (i.e., mortgage payments) should not be counted as part of the 20%, but other debt should be included, such as car loans, student loans and credit cards.</a:t>
            </a:r>
            <a:endParaRPr lang="en-US" sz="1100" dirty="0">
              <a:ea typeface="ＭＳ Ｐゴシック" charset="0"/>
            </a:endParaRPr>
          </a:p>
          <a:p>
            <a:pPr marL="457200" lvl="1" indent="-165100" eaLnBrk="1" hangingPunct="1">
              <a:buFont typeface="Wingdings" charset="0"/>
              <a:buChar char="§"/>
            </a:pPr>
            <a:endParaRPr lang="en-US" sz="1100" dirty="0">
              <a:ea typeface="ＭＳ Ｐゴシック" charset="0"/>
            </a:endParaRPr>
          </a:p>
        </p:txBody>
      </p:sp>
      <p:sp>
        <p:nvSpPr>
          <p:cNvPr id="5" name="Rectangle 9"/>
          <p:cNvSpPr txBox="1">
            <a:spLocks noChangeArrowheads="1"/>
          </p:cNvSpPr>
          <p:nvPr/>
        </p:nvSpPr>
        <p:spPr>
          <a:xfrm>
            <a:off x="4724400" y="1371600"/>
            <a:ext cx="3810000" cy="4876800"/>
          </a:xfrm>
          <a:prstGeom prst="rect">
            <a:avLst/>
          </a:prstGeom>
          <a:noFill/>
        </p:spPr>
        <p:txBody>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lnSpc>
                <a:spcPct val="120000"/>
              </a:lnSpc>
              <a:buFont typeface="Wingdings" charset="0"/>
              <a:buNone/>
            </a:pPr>
            <a:r>
              <a:rPr lang="en-US" sz="1600" dirty="0" smtClean="0">
                <a:solidFill>
                  <a:srgbClr val="FFFFFF"/>
                </a:solidFill>
                <a:ea typeface="ＭＳ Ｐゴシック" charset="0"/>
                <a:cs typeface="ＭＳ Ｐゴシック" charset="0"/>
              </a:rPr>
              <a:t>2.  </a:t>
            </a:r>
            <a:r>
              <a:rPr lang="en-US" sz="1600" dirty="0">
                <a:solidFill>
                  <a:srgbClr val="FFFFFF"/>
                </a:solidFill>
                <a:ea typeface="ＭＳ Ｐゴシック" charset="0"/>
                <a:cs typeface="ＭＳ Ｐゴシック" charset="0"/>
              </a:rPr>
              <a:t> </a:t>
            </a:r>
            <a:r>
              <a:rPr lang="en-US" sz="1600" dirty="0" smtClean="0">
                <a:solidFill>
                  <a:srgbClr val="FFFFFF"/>
                </a:solidFill>
                <a:ea typeface="ＭＳ Ｐゴシック" charset="0"/>
                <a:cs typeface="ＭＳ Ｐゴシック" charset="0"/>
              </a:rPr>
              <a:t>Monthly payments shouldn’t exceed 10% of your monthly net income</a:t>
            </a:r>
          </a:p>
          <a:p>
            <a:pPr marL="457200" lvl="1" indent="-165100">
              <a:lnSpc>
                <a:spcPct val="120000"/>
              </a:lnSpc>
              <a:buFont typeface="Times" charset="0"/>
              <a:buChar char="•"/>
            </a:pPr>
            <a:r>
              <a:rPr lang="en-US" sz="1600" dirty="0" smtClean="0">
                <a:solidFill>
                  <a:srgbClr val="FFFFFF"/>
                </a:solidFill>
                <a:ea typeface="ＭＳ Ｐゴシック" charset="0"/>
              </a:rPr>
              <a:t>If your take-home pay is $400 a month </a:t>
            </a:r>
            <a:br>
              <a:rPr lang="en-US" sz="1600" dirty="0" smtClean="0">
                <a:solidFill>
                  <a:srgbClr val="FFFFFF"/>
                </a:solidFill>
                <a:ea typeface="ＭＳ Ｐゴシック" charset="0"/>
              </a:rPr>
            </a:br>
            <a:r>
              <a:rPr lang="en-US" sz="1600" dirty="0" smtClean="0">
                <a:solidFill>
                  <a:srgbClr val="FFFFFF"/>
                </a:solidFill>
                <a:ea typeface="ＭＳ Ｐゴシック" charset="0"/>
              </a:rPr>
              <a:t/>
            </a:r>
            <a:br>
              <a:rPr lang="en-US" sz="1600" dirty="0" smtClean="0">
                <a:solidFill>
                  <a:srgbClr val="FFFFFF"/>
                </a:solidFill>
                <a:ea typeface="ＭＳ Ｐゴシック" charset="0"/>
              </a:rPr>
            </a:br>
            <a:r>
              <a:rPr lang="en-US" sz="1600" dirty="0" smtClean="0">
                <a:solidFill>
                  <a:srgbClr val="FFFFFF"/>
                </a:solidFill>
                <a:ea typeface="ＭＳ Ｐゴシック" charset="0"/>
              </a:rPr>
              <a:t>$400 x 10% = $40</a:t>
            </a:r>
            <a:br>
              <a:rPr lang="en-US" sz="1600" dirty="0" smtClean="0">
                <a:solidFill>
                  <a:srgbClr val="FFFFFF"/>
                </a:solidFill>
                <a:ea typeface="ＭＳ Ｐゴシック" charset="0"/>
              </a:rPr>
            </a:br>
            <a:endParaRPr lang="en-US" sz="1600" dirty="0" smtClean="0">
              <a:solidFill>
                <a:srgbClr val="FFFFFF"/>
              </a:solidFill>
              <a:ea typeface="ＭＳ Ｐゴシック" charset="0"/>
            </a:endParaRPr>
          </a:p>
          <a:p>
            <a:pPr marL="457200" lvl="1" indent="-165100">
              <a:lnSpc>
                <a:spcPct val="120000"/>
              </a:lnSpc>
              <a:buFont typeface="Times" charset="0"/>
              <a:buChar char="•"/>
            </a:pPr>
            <a:r>
              <a:rPr lang="en-US" sz="1600" dirty="0" smtClean="0">
                <a:solidFill>
                  <a:srgbClr val="FFFFFF"/>
                </a:solidFill>
                <a:ea typeface="ＭＳ Ｐゴシック" charset="0"/>
              </a:rPr>
              <a:t>Your total monthly debt payments shouldn’t total more than $40 per month.</a:t>
            </a:r>
          </a:p>
          <a:p>
            <a:pPr marL="457200" lvl="1" indent="-165100">
              <a:lnSpc>
                <a:spcPct val="120000"/>
              </a:lnSpc>
              <a:buFont typeface="Times" charset="0"/>
              <a:buChar char="•"/>
            </a:pPr>
            <a:r>
              <a:rPr lang="en-US" sz="1600" dirty="0" smtClean="0">
                <a:solidFill>
                  <a:srgbClr val="FFFFFF"/>
                </a:solidFill>
                <a:ea typeface="ＭＳ Ｐゴシック" charset="0"/>
              </a:rPr>
              <a:t>Note: Housing payments (i.e., mortgage payments) should not be counted as part of the 10%, but other debt should be included, such as car loans, student loans and credit cards.</a:t>
            </a:r>
            <a:endParaRPr lang="en-US" dirty="0">
              <a:solidFill>
                <a:srgbClr val="FFFFFF"/>
              </a:solidFill>
              <a:ea typeface="ＭＳ Ｐゴシック" charset="0"/>
            </a:endParaRPr>
          </a:p>
        </p:txBody>
      </p:sp>
    </p:spTree>
    <p:extLst>
      <p:ext uri="{BB962C8B-B14F-4D97-AF65-F5344CB8AC3E}">
        <p14:creationId xmlns:p14="http://schemas.microsoft.com/office/powerpoint/2010/main" val="2549397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a:bodyPr>
          <a:lstStyle/>
          <a:p>
            <a:pPr marL="0" indent="0">
              <a:buNone/>
            </a:pPr>
            <a:r>
              <a:rPr lang="en-US" dirty="0" smtClean="0"/>
              <a:t>Before you begin shopping:</a:t>
            </a:r>
          </a:p>
          <a:p>
            <a:r>
              <a:rPr lang="en-US" dirty="0" smtClean="0"/>
              <a:t>Decide how much you can afford to spend</a:t>
            </a:r>
          </a:p>
          <a:p>
            <a:r>
              <a:rPr lang="en-US" dirty="0" smtClean="0"/>
              <a:t>Decide which car models and options interest you</a:t>
            </a:r>
          </a:p>
          <a:p>
            <a:r>
              <a:rPr lang="en-US" dirty="0" smtClean="0"/>
              <a:t>Research the reliability of the model of car you want</a:t>
            </a:r>
          </a:p>
          <a:p>
            <a:r>
              <a:rPr lang="en-US" dirty="0" smtClean="0"/>
              <a:t>Find out where the nearest repair facility is that works on the type of car you want</a:t>
            </a:r>
          </a:p>
          <a:p>
            <a:r>
              <a:rPr lang="en-US" dirty="0" smtClean="0"/>
              <a:t>Shop for financing </a:t>
            </a:r>
          </a:p>
          <a:p>
            <a:r>
              <a:rPr lang="en-US" dirty="0" smtClean="0"/>
              <a:t>Know how to read a “Buyer’s Guide” sticker</a:t>
            </a:r>
          </a:p>
          <a:p>
            <a:pPr marL="0" indent="0">
              <a:buNone/>
            </a:pPr>
            <a:endParaRPr lang="en-US" dirty="0"/>
          </a:p>
          <a:p>
            <a:pPr marL="0" indent="0">
              <a:buNone/>
            </a:pPr>
            <a:r>
              <a:rPr lang="en-US" dirty="0" smtClean="0"/>
              <a:t>As you shop:</a:t>
            </a:r>
          </a:p>
          <a:p>
            <a:r>
              <a:rPr lang="en-US" dirty="0" smtClean="0"/>
              <a:t>Find out the reputation of the dealer</a:t>
            </a:r>
          </a:p>
          <a:p>
            <a:r>
              <a:rPr lang="en-US" dirty="0" smtClean="0"/>
              <a:t>Find out what type of warranty comes with the car</a:t>
            </a:r>
          </a:p>
          <a:p>
            <a:r>
              <a:rPr lang="en-US" dirty="0" smtClean="0"/>
              <a:t>Find out what type of service contract comes with the car</a:t>
            </a:r>
          </a:p>
          <a:p>
            <a:pPr marL="0" indent="0">
              <a:buNone/>
            </a:pPr>
            <a:endParaRPr lang="en-US" dirty="0" smtClean="0"/>
          </a:p>
        </p:txBody>
      </p:sp>
      <p:sp>
        <p:nvSpPr>
          <p:cNvPr id="3" name="Title 2"/>
          <p:cNvSpPr>
            <a:spLocks noGrp="1"/>
          </p:cNvSpPr>
          <p:nvPr>
            <p:ph type="title"/>
          </p:nvPr>
        </p:nvSpPr>
        <p:spPr/>
        <p:txBody>
          <a:bodyPr/>
          <a:lstStyle/>
          <a:p>
            <a:r>
              <a:rPr lang="en-US" dirty="0" smtClean="0"/>
              <a:t>Consumer Decision Making: Used Car</a:t>
            </a:r>
            <a:endParaRPr lang="en-US" dirty="0"/>
          </a:p>
        </p:txBody>
      </p:sp>
    </p:spTree>
    <p:extLst>
      <p:ext uri="{BB962C8B-B14F-4D97-AF65-F5344CB8AC3E}">
        <p14:creationId xmlns:p14="http://schemas.microsoft.com/office/powerpoint/2010/main" val="161116700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5562600"/>
          </a:xfrm>
        </p:spPr>
        <p:txBody>
          <a:bodyPr>
            <a:normAutofit lnSpcReduction="10000"/>
          </a:bodyPr>
          <a:lstStyle/>
          <a:p>
            <a:r>
              <a:rPr lang="en-US" dirty="0" smtClean="0"/>
              <a:t>New-car dealers</a:t>
            </a:r>
          </a:p>
          <a:p>
            <a:pPr lvl="1"/>
            <a:r>
              <a:rPr lang="en-US" dirty="0" smtClean="0"/>
              <a:t>Provide quality used vehicles</a:t>
            </a:r>
          </a:p>
          <a:p>
            <a:pPr lvl="1"/>
            <a:r>
              <a:rPr lang="en-US" dirty="0" smtClean="0"/>
              <a:t>Service department available</a:t>
            </a:r>
          </a:p>
          <a:p>
            <a:pPr lvl="1"/>
            <a:r>
              <a:rPr lang="en-US" dirty="0" smtClean="0"/>
              <a:t>Higher prices than other sources</a:t>
            </a:r>
            <a:endParaRPr lang="en-US" dirty="0"/>
          </a:p>
          <a:p>
            <a:r>
              <a:rPr lang="en-US" dirty="0" smtClean="0"/>
              <a:t>Used-car dealers</a:t>
            </a:r>
          </a:p>
          <a:p>
            <a:pPr lvl="1"/>
            <a:r>
              <a:rPr lang="en-US" dirty="0" smtClean="0"/>
              <a:t>Specialize in previously owned vehicles</a:t>
            </a:r>
          </a:p>
          <a:p>
            <a:pPr lvl="1"/>
            <a:r>
              <a:rPr lang="en-US" dirty="0" smtClean="0"/>
              <a:t>Limited warranty (if any)</a:t>
            </a:r>
          </a:p>
          <a:p>
            <a:pPr lvl="1"/>
            <a:r>
              <a:rPr lang="en-US" dirty="0" smtClean="0"/>
              <a:t>Vehicles may be in poor condition</a:t>
            </a:r>
          </a:p>
          <a:p>
            <a:r>
              <a:rPr lang="en-US" dirty="0" smtClean="0"/>
              <a:t>Private parties</a:t>
            </a:r>
          </a:p>
          <a:p>
            <a:pPr lvl="1"/>
            <a:r>
              <a:rPr lang="en-US" dirty="0" smtClean="0"/>
              <a:t>May be a good buy if vehicle was well maintained</a:t>
            </a:r>
          </a:p>
          <a:p>
            <a:pPr lvl="1"/>
            <a:r>
              <a:rPr lang="en-US" dirty="0" smtClean="0"/>
              <a:t>Few consumer protection regulations apply to private party sales</a:t>
            </a:r>
          </a:p>
          <a:p>
            <a:r>
              <a:rPr lang="en-US" dirty="0" smtClean="0"/>
              <a:t>Other sources</a:t>
            </a:r>
          </a:p>
          <a:p>
            <a:pPr lvl="1"/>
            <a:r>
              <a:rPr lang="en-US" dirty="0" smtClean="0"/>
              <a:t>Auctions or sales by government agencies, auto rental companies, and on the internet</a:t>
            </a:r>
          </a:p>
          <a:p>
            <a:pPr lvl="1"/>
            <a:r>
              <a:rPr lang="en-US" dirty="0" smtClean="0"/>
              <a:t>Most of these vehicles have been driven many miles</a:t>
            </a:r>
          </a:p>
        </p:txBody>
      </p:sp>
      <p:sp>
        <p:nvSpPr>
          <p:cNvPr id="3" name="Title 2"/>
          <p:cNvSpPr>
            <a:spLocks noGrp="1"/>
          </p:cNvSpPr>
          <p:nvPr>
            <p:ph type="title"/>
          </p:nvPr>
        </p:nvSpPr>
        <p:spPr>
          <a:xfrm>
            <a:off x="381000" y="76200"/>
            <a:ext cx="8229600" cy="1143000"/>
          </a:xfrm>
        </p:spPr>
        <p:txBody>
          <a:bodyPr>
            <a:normAutofit/>
          </a:bodyPr>
          <a:lstStyle/>
          <a:p>
            <a:r>
              <a:rPr lang="en-US" dirty="0" smtClean="0"/>
              <a:t>Sources of Used Cars</a:t>
            </a:r>
            <a:endParaRPr lang="en-US" dirty="0"/>
          </a:p>
        </p:txBody>
      </p:sp>
    </p:spTree>
    <p:extLst>
      <p:ext uri="{BB962C8B-B14F-4D97-AF65-F5344CB8AC3E}">
        <p14:creationId xmlns:p14="http://schemas.microsoft.com/office/powerpoint/2010/main" val="367008364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5105400"/>
          </a:xfrm>
        </p:spPr>
        <p:txBody>
          <a:bodyPr>
            <a:normAutofit lnSpcReduction="10000"/>
          </a:bodyPr>
          <a:lstStyle/>
          <a:p>
            <a:pPr marL="0" indent="0">
              <a:buNone/>
            </a:pPr>
            <a:r>
              <a:rPr lang="en-US" dirty="0" smtClean="0"/>
              <a:t>Before you begin shopping:</a:t>
            </a:r>
          </a:p>
          <a:p>
            <a:r>
              <a:rPr lang="en-US" dirty="0" smtClean="0"/>
              <a:t>Decide which car model and specific options you want</a:t>
            </a:r>
          </a:p>
          <a:p>
            <a:r>
              <a:rPr lang="en-US" dirty="0" smtClean="0"/>
              <a:t>Find out the invoice price and the true cost to the dealer of the model and options you want</a:t>
            </a:r>
          </a:p>
          <a:p>
            <a:r>
              <a:rPr lang="en-US" dirty="0" smtClean="0"/>
              <a:t>Decide how much you are willing to pay the dealer above the invoice price</a:t>
            </a:r>
          </a:p>
          <a:p>
            <a:r>
              <a:rPr lang="en-US" dirty="0" smtClean="0"/>
              <a:t>Make your offer to as many dealers as possible</a:t>
            </a:r>
          </a:p>
          <a:p>
            <a:r>
              <a:rPr lang="en-US" dirty="0" smtClean="0"/>
              <a:t>Compare final sales prices with other dealers and buying services</a:t>
            </a:r>
          </a:p>
          <a:p>
            <a:r>
              <a:rPr lang="en-US" dirty="0" smtClean="0"/>
              <a:t>Compare financing costs from various sources</a:t>
            </a:r>
          </a:p>
          <a:p>
            <a:r>
              <a:rPr lang="en-US" dirty="0" smtClean="0"/>
              <a:t>If you already have a car, find out its value independent of the dealer’s trade-in offer</a:t>
            </a:r>
          </a:p>
          <a:p>
            <a:r>
              <a:rPr lang="en-US" dirty="0" smtClean="0"/>
              <a:t>Try to sell your old car yourself</a:t>
            </a:r>
          </a:p>
          <a:p>
            <a:r>
              <a:rPr lang="en-US" dirty="0" smtClean="0"/>
              <a:t>Decide whether you need an optional service contract or credit insurance</a:t>
            </a:r>
            <a:endParaRPr lang="en-US" dirty="0"/>
          </a:p>
        </p:txBody>
      </p:sp>
      <p:sp>
        <p:nvSpPr>
          <p:cNvPr id="3" name="Title 2"/>
          <p:cNvSpPr>
            <a:spLocks noGrp="1"/>
          </p:cNvSpPr>
          <p:nvPr>
            <p:ph type="title"/>
          </p:nvPr>
        </p:nvSpPr>
        <p:spPr/>
        <p:txBody>
          <a:bodyPr/>
          <a:lstStyle/>
          <a:p>
            <a:r>
              <a:rPr lang="en-US" dirty="0" smtClean="0"/>
              <a:t>Consumer Decision Making: New Car</a:t>
            </a:r>
            <a:endParaRPr lang="en-US" dirty="0"/>
          </a:p>
        </p:txBody>
      </p:sp>
    </p:spTree>
    <p:extLst>
      <p:ext uri="{BB962C8B-B14F-4D97-AF65-F5344CB8AC3E}">
        <p14:creationId xmlns:p14="http://schemas.microsoft.com/office/powerpoint/2010/main" val="352508457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As-is (no warranty):</a:t>
            </a:r>
          </a:p>
          <a:p>
            <a:r>
              <a:rPr lang="en-US" dirty="0" smtClean="0"/>
              <a:t>No expressed or implied warranty</a:t>
            </a:r>
          </a:p>
          <a:p>
            <a:r>
              <a:rPr lang="en-US" dirty="0" smtClean="0"/>
              <a:t>If you buy a car and have problems with it, you must pay for any repairs yourself</a:t>
            </a:r>
          </a:p>
          <a:p>
            <a:r>
              <a:rPr lang="en-US" dirty="0" smtClean="0"/>
              <a:t>Some states do not permit “as-is” sales on used cars</a:t>
            </a:r>
          </a:p>
          <a:p>
            <a:pPr marL="0" indent="0">
              <a:buNone/>
            </a:pPr>
            <a:endParaRPr lang="en-US" dirty="0"/>
          </a:p>
          <a:p>
            <a:pPr marL="0" indent="0">
              <a:buNone/>
            </a:pPr>
            <a:r>
              <a:rPr lang="en-US" dirty="0" smtClean="0"/>
              <a:t>Implied warranties:</a:t>
            </a:r>
          </a:p>
          <a:p>
            <a:r>
              <a:rPr lang="en-US" dirty="0" smtClean="0"/>
              <a:t>Warranty of merchantability- a product will do what it is designed to do</a:t>
            </a:r>
          </a:p>
          <a:p>
            <a:r>
              <a:rPr lang="en-US" dirty="0" smtClean="0"/>
              <a:t>Warranty of fitness for a particular purpose- a product will do what the seller promises it will do</a:t>
            </a:r>
          </a:p>
          <a:p>
            <a:r>
              <a:rPr lang="en-US" dirty="0" smtClean="0"/>
              <a:t>Always in effect unless the product is sold as-is or the seller says in writing that there is no warranty</a:t>
            </a:r>
            <a:endParaRPr lang="en-US" dirty="0"/>
          </a:p>
        </p:txBody>
      </p:sp>
      <p:sp>
        <p:nvSpPr>
          <p:cNvPr id="3" name="Title 2"/>
          <p:cNvSpPr>
            <a:spLocks noGrp="1"/>
          </p:cNvSpPr>
          <p:nvPr>
            <p:ph type="title"/>
          </p:nvPr>
        </p:nvSpPr>
        <p:spPr/>
        <p:txBody>
          <a:bodyPr/>
          <a:lstStyle/>
          <a:p>
            <a:r>
              <a:rPr lang="en-US" dirty="0" smtClean="0"/>
              <a:t>Types of Warranties</a:t>
            </a:r>
            <a:endParaRPr lang="en-US" dirty="0"/>
          </a:p>
        </p:txBody>
      </p:sp>
    </p:spTree>
    <p:extLst>
      <p:ext uri="{BB962C8B-B14F-4D97-AF65-F5344CB8AC3E}">
        <p14:creationId xmlns:p14="http://schemas.microsoft.com/office/powerpoint/2010/main" val="90435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467600" cy="4221163"/>
          </a:xfrm>
        </p:spPr>
        <p:txBody>
          <a:bodyPr/>
          <a:lstStyle/>
          <a:p>
            <a:pPr marL="0" indent="0">
              <a:buNone/>
            </a:pPr>
            <a:r>
              <a:rPr lang="en-US" dirty="0" smtClean="0"/>
              <a:t>Dealer warranties:</a:t>
            </a:r>
          </a:p>
          <a:p>
            <a:r>
              <a:rPr lang="en-US" dirty="0" smtClean="0"/>
              <a:t>Offered and specifically written by the dealer</a:t>
            </a:r>
          </a:p>
          <a:p>
            <a:r>
              <a:rPr lang="en-US" dirty="0" smtClean="0"/>
              <a:t>Terms and conditions can vary greatly</a:t>
            </a:r>
          </a:p>
          <a:p>
            <a:r>
              <a:rPr lang="en-US" dirty="0" smtClean="0"/>
              <a:t>Useful to compare warranty terms on similar cars or negotiate warranty coverage</a:t>
            </a:r>
          </a:p>
          <a:p>
            <a:endParaRPr lang="en-US" dirty="0"/>
          </a:p>
          <a:p>
            <a:pPr marL="0" indent="0">
              <a:buNone/>
            </a:pPr>
            <a:r>
              <a:rPr lang="en-US" dirty="0" smtClean="0"/>
              <a:t>Unexpired manufacturer’s warranties:</a:t>
            </a:r>
          </a:p>
          <a:p>
            <a:r>
              <a:rPr lang="en-US" dirty="0" smtClean="0"/>
              <a:t>Manufacturer’s warranty can sometimes be transferred to the new owner. There may be a fee for the transfer process.</a:t>
            </a:r>
          </a:p>
        </p:txBody>
      </p:sp>
    </p:spTree>
    <p:extLst>
      <p:ext uri="{BB962C8B-B14F-4D97-AF65-F5344CB8AC3E}">
        <p14:creationId xmlns:p14="http://schemas.microsoft.com/office/powerpoint/2010/main" val="1476011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724400"/>
          </a:xfrm>
        </p:spPr>
        <p:txBody>
          <a:bodyPr>
            <a:normAutofit fontScale="92500" lnSpcReduction="10000"/>
          </a:bodyPr>
          <a:lstStyle/>
          <a:p>
            <a:pPr marL="0" indent="0">
              <a:buNone/>
            </a:pPr>
            <a:r>
              <a:rPr lang="en-US" dirty="0" smtClean="0"/>
              <a:t>Before deciding to buy a service contract, find out:</a:t>
            </a:r>
          </a:p>
          <a:p>
            <a:r>
              <a:rPr lang="en-US" dirty="0" smtClean="0"/>
              <a:t>The cost</a:t>
            </a:r>
          </a:p>
          <a:p>
            <a:r>
              <a:rPr lang="en-US" dirty="0" smtClean="0"/>
              <a:t>Which repairs the contract covers</a:t>
            </a:r>
          </a:p>
          <a:p>
            <a:r>
              <a:rPr lang="en-US" dirty="0" smtClean="0"/>
              <a:t>Whether the warranty already covers the same repairs</a:t>
            </a:r>
          </a:p>
          <a:p>
            <a:r>
              <a:rPr lang="en-US" dirty="0" smtClean="0"/>
              <a:t>Whether the vehicle is likely to need repairs and the associated costs</a:t>
            </a:r>
          </a:p>
          <a:p>
            <a:r>
              <a:rPr lang="en-US" dirty="0" smtClean="0"/>
              <a:t>Whether there is a deductible and, if so, what it is</a:t>
            </a:r>
          </a:p>
          <a:p>
            <a:r>
              <a:rPr lang="en-US" dirty="0" smtClean="0"/>
              <a:t>Whether repairs and service can be performed at locations other than at the dealership</a:t>
            </a:r>
          </a:p>
          <a:p>
            <a:r>
              <a:rPr lang="en-US" dirty="0" smtClean="0"/>
              <a:t>Whether the contract covers incidental expenses such as towing</a:t>
            </a:r>
          </a:p>
          <a:p>
            <a:r>
              <a:rPr lang="en-US" dirty="0" smtClean="0"/>
              <a:t>Whether there is a cancellation or refund policy</a:t>
            </a:r>
          </a:p>
          <a:p>
            <a:r>
              <a:rPr lang="en-US" dirty="0" smtClean="0"/>
              <a:t>Whether the dealer or company offering the service is reputable</a:t>
            </a:r>
          </a:p>
          <a:p>
            <a:r>
              <a:rPr lang="en-US" dirty="0" smtClean="0"/>
              <a:t>Whether you can purchase the service contract later</a:t>
            </a:r>
            <a:endParaRPr lang="en-US" dirty="0"/>
          </a:p>
        </p:txBody>
      </p:sp>
      <p:sp>
        <p:nvSpPr>
          <p:cNvPr id="3" name="Title 2"/>
          <p:cNvSpPr>
            <a:spLocks noGrp="1"/>
          </p:cNvSpPr>
          <p:nvPr>
            <p:ph type="title"/>
          </p:nvPr>
        </p:nvSpPr>
        <p:spPr/>
        <p:txBody>
          <a:bodyPr>
            <a:normAutofit/>
          </a:bodyPr>
          <a:lstStyle/>
          <a:p>
            <a:r>
              <a:rPr lang="en-US" dirty="0" smtClean="0"/>
              <a:t>Service Contracts </a:t>
            </a:r>
            <a:r>
              <a:rPr lang="en-US" sz="2000" dirty="0" smtClean="0"/>
              <a:t>(“extended warranties”)</a:t>
            </a:r>
            <a:endParaRPr lang="en-US" sz="2000" dirty="0"/>
          </a:p>
        </p:txBody>
      </p:sp>
    </p:spTree>
    <p:extLst>
      <p:ext uri="{BB962C8B-B14F-4D97-AF65-F5344CB8AC3E}">
        <p14:creationId xmlns:p14="http://schemas.microsoft.com/office/powerpoint/2010/main" val="2537693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Annual Percentage Rate</a:t>
            </a:r>
          </a:p>
          <a:p>
            <a:r>
              <a:rPr lang="en-US" dirty="0" smtClean="0"/>
              <a:t>Length of the loan</a:t>
            </a:r>
          </a:p>
          <a:p>
            <a:r>
              <a:rPr lang="en-US" dirty="0" smtClean="0"/>
              <a:t>Monthly Payments</a:t>
            </a:r>
          </a:p>
          <a:p>
            <a:r>
              <a:rPr lang="en-US" dirty="0" smtClean="0"/>
              <a:t>Total Finance Charge</a:t>
            </a:r>
          </a:p>
          <a:p>
            <a:r>
              <a:rPr lang="en-US" dirty="0" smtClean="0"/>
              <a:t>Total to be Repaid</a:t>
            </a:r>
            <a:endParaRPr lang="en-US" dirty="0"/>
          </a:p>
        </p:txBody>
      </p:sp>
      <p:sp>
        <p:nvSpPr>
          <p:cNvPr id="3" name="Title 2"/>
          <p:cNvSpPr>
            <a:spLocks noGrp="1"/>
          </p:cNvSpPr>
          <p:nvPr>
            <p:ph type="title"/>
          </p:nvPr>
        </p:nvSpPr>
        <p:spPr/>
        <p:txBody>
          <a:bodyPr/>
          <a:lstStyle/>
          <a:p>
            <a:r>
              <a:rPr lang="en-US" dirty="0" smtClean="0"/>
              <a:t>Variables of a Car Loan</a:t>
            </a:r>
            <a:endParaRPr lang="en-US" dirty="0"/>
          </a:p>
        </p:txBody>
      </p:sp>
      <p:graphicFrame>
        <p:nvGraphicFramePr>
          <p:cNvPr id="4" name="Group 91">
            <a:extLst>
              <a:ext uri="{FF2B5EF4-FFF2-40B4-BE49-F238E27FC236}">
                <a16:creationId xmlns:a16="http://schemas.microsoft.com/office/drawing/2014/main" xmlns="" id="{7FB5EDC5-91C0-F845-A790-F1EB10EE0825}"/>
              </a:ext>
            </a:extLst>
          </p:cNvPr>
          <p:cNvGraphicFramePr>
            <a:graphicFrameLocks noGrp="1"/>
          </p:cNvGraphicFramePr>
          <p:nvPr>
            <p:extLst>
              <p:ext uri="{D42A27DB-BD31-4B8C-83A1-F6EECF244321}">
                <p14:modId xmlns:p14="http://schemas.microsoft.com/office/powerpoint/2010/main" val="845748877"/>
              </p:ext>
            </p:extLst>
          </p:nvPr>
        </p:nvGraphicFramePr>
        <p:xfrm>
          <a:off x="1066800" y="4200524"/>
          <a:ext cx="7010400" cy="2581276"/>
        </p:xfrm>
        <a:graphic>
          <a:graphicData uri="http://schemas.openxmlformats.org/drawingml/2006/table">
            <a:tbl>
              <a:tblPr/>
              <a:tblGrid>
                <a:gridCol w="1447800">
                  <a:extLst>
                    <a:ext uri="{9D8B030D-6E8A-4147-A177-3AD203B41FA5}">
                      <a16:colId xmlns:a16="http://schemas.microsoft.com/office/drawing/2014/main" xmlns="" val="2267288101"/>
                    </a:ext>
                  </a:extLst>
                </a:gridCol>
                <a:gridCol w="1447800">
                  <a:extLst>
                    <a:ext uri="{9D8B030D-6E8A-4147-A177-3AD203B41FA5}">
                      <a16:colId xmlns:a16="http://schemas.microsoft.com/office/drawing/2014/main" xmlns="" val="345468592"/>
                    </a:ext>
                  </a:extLst>
                </a:gridCol>
                <a:gridCol w="1447800">
                  <a:extLst>
                    <a:ext uri="{9D8B030D-6E8A-4147-A177-3AD203B41FA5}">
                      <a16:colId xmlns:a16="http://schemas.microsoft.com/office/drawing/2014/main" xmlns="" val="2930362858"/>
                    </a:ext>
                  </a:extLst>
                </a:gridCol>
                <a:gridCol w="1371600">
                  <a:extLst>
                    <a:ext uri="{9D8B030D-6E8A-4147-A177-3AD203B41FA5}">
                      <a16:colId xmlns:a16="http://schemas.microsoft.com/office/drawing/2014/main" xmlns="" val="302352702"/>
                    </a:ext>
                  </a:extLst>
                </a:gridCol>
                <a:gridCol w="1295400">
                  <a:extLst>
                    <a:ext uri="{9D8B030D-6E8A-4147-A177-3AD203B41FA5}">
                      <a16:colId xmlns:a16="http://schemas.microsoft.com/office/drawing/2014/main" xmlns="" val="3625462434"/>
                    </a:ext>
                  </a:extLst>
                </a:gridCol>
              </a:tblGrid>
              <a:tr h="765086">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APR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Length</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Of loan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endParaRP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Total monthly payment</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Total finance charge</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To be repaid</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477410849"/>
                  </a:ext>
                </a:extLst>
              </a:tr>
              <a:tr h="622331">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10.00%</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36 months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60 months</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$258.14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$169.98</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$1,293.04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$2,198.80</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$9,293.04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$10,198.80</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4185054732"/>
                  </a:ext>
                </a:extLst>
              </a:tr>
              <a:tr h="622331">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12.25%</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36 months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60 months</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$266.67</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$178.97</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$1,600.12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$2,738.20</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$9,600.12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$10,738.20</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427093246"/>
                  </a:ext>
                </a:extLst>
              </a:tr>
              <a:tr h="571528">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13.00%</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endParaRP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36 months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60 month</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$269.55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a:ln>
                            <a:noFill/>
                          </a:ln>
                          <a:solidFill>
                            <a:schemeClr val="tx1"/>
                          </a:solidFill>
                          <a:effectLst/>
                          <a:latin typeface="Verdana" panose="020B0604030504040204" pitchFamily="34" charset="0"/>
                          <a:ea typeface="ＭＳ Ｐゴシック" panose="020B0600070205080204" pitchFamily="34" charset="-128"/>
                        </a:rPr>
                        <a:t>$182.02</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$1,703.80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$2,921.20</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1200">
                          <a:solidFill>
                            <a:schemeClr val="tx1"/>
                          </a:solidFill>
                          <a:latin typeface="Verdana" panose="020B0604030504040204" pitchFamily="34" charset="0"/>
                          <a:ea typeface="ＭＳ Ｐゴシック" panose="020B0600070205080204" pitchFamily="34" charset="-128"/>
                        </a:defRPr>
                      </a:lvl1pPr>
                      <a:lvl2pPr marL="37931725" indent="-37474525" eaLnBrk="0" hangingPunct="0">
                        <a:defRPr sz="1200">
                          <a:solidFill>
                            <a:schemeClr val="tx1"/>
                          </a:solidFill>
                          <a:latin typeface="Verdana" panose="020B0604030504040204" pitchFamily="34" charset="0"/>
                          <a:ea typeface="ＭＳ Ｐゴシック" panose="020B0600070205080204" pitchFamily="34" charset="-128"/>
                        </a:defRPr>
                      </a:lvl2pPr>
                      <a:lvl3pPr eaLnBrk="0" hangingPunct="0">
                        <a:defRPr sz="1200">
                          <a:solidFill>
                            <a:schemeClr val="tx1"/>
                          </a:solidFill>
                          <a:latin typeface="Verdana" panose="020B0604030504040204" pitchFamily="34" charset="0"/>
                          <a:ea typeface="ＭＳ Ｐゴシック" panose="020B0600070205080204" pitchFamily="34" charset="-128"/>
                        </a:defRPr>
                      </a:lvl3pPr>
                      <a:lvl4pPr eaLnBrk="0" hangingPunct="0">
                        <a:defRPr sz="1200">
                          <a:solidFill>
                            <a:schemeClr val="tx1"/>
                          </a:solidFill>
                          <a:latin typeface="Verdana" panose="020B0604030504040204" pitchFamily="34" charset="0"/>
                          <a:ea typeface="ＭＳ Ｐゴシック" panose="020B0600070205080204" pitchFamily="34" charset="-128"/>
                        </a:defRPr>
                      </a:lvl4pPr>
                      <a:lvl5pPr eaLnBrk="0" hangingPunct="0">
                        <a:defRPr sz="1200">
                          <a:solidFill>
                            <a:schemeClr val="tx1"/>
                          </a:solidFill>
                          <a:latin typeface="Verdana" panose="020B0604030504040204" pitchFamily="34" charset="0"/>
                          <a:ea typeface="ＭＳ Ｐゴシック" panose="020B0600070205080204" pitchFamily="34" charset="-128"/>
                        </a:defRPr>
                      </a:lvl5pPr>
                      <a:lvl6pPr marL="4572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6pPr>
                      <a:lvl7pPr marL="9144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7pPr>
                      <a:lvl8pPr marL="13716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8pPr>
                      <a:lvl9pPr marL="1828800" eaLnBrk="0" fontAlgn="base" hangingPunct="0">
                        <a:spcBef>
                          <a:spcPct val="20000"/>
                        </a:spcBef>
                        <a:spcAft>
                          <a:spcPct val="0"/>
                        </a:spcAft>
                        <a:defRPr sz="1200">
                          <a:solidFill>
                            <a:schemeClr val="tx1"/>
                          </a:solidFill>
                          <a:latin typeface="Verdan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$9,703.80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a:ln>
                            <a:noFill/>
                          </a:ln>
                          <a:solidFill>
                            <a:schemeClr val="tx1"/>
                          </a:solidFill>
                          <a:effectLst/>
                          <a:latin typeface="Verdana" panose="020B0604030504040204" pitchFamily="34" charset="0"/>
                          <a:ea typeface="ＭＳ Ｐゴシック" panose="020B0600070205080204" pitchFamily="34" charset="-128"/>
                        </a:rPr>
                        <a:t>$10,921.20</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379466418"/>
                  </a:ext>
                </a:extLst>
              </a:tr>
            </a:tbl>
          </a:graphicData>
        </a:graphic>
      </p:graphicFrame>
      <p:sp>
        <p:nvSpPr>
          <p:cNvPr id="5" name="Text Box 56"/>
          <p:cNvSpPr txBox="1">
            <a:spLocks noChangeArrowheads="1"/>
          </p:cNvSpPr>
          <p:nvPr/>
        </p:nvSpPr>
        <p:spPr bwMode="auto">
          <a:xfrm>
            <a:off x="990600" y="3819524"/>
            <a:ext cx="7086600"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Verdana" charset="0"/>
                <a:ea typeface="ＭＳ Ｐゴシック" charset="0"/>
                <a:cs typeface="ＭＳ Ｐゴシック" charset="0"/>
              </a:defRPr>
            </a:lvl1pPr>
            <a:lvl2pPr marL="37931725" indent="-37474525">
              <a:defRPr sz="1400">
                <a:solidFill>
                  <a:schemeClr val="tx1"/>
                </a:solidFill>
                <a:latin typeface="Verdana" charset="0"/>
                <a:ea typeface="ＭＳ Ｐゴシック" charset="0"/>
              </a:defRPr>
            </a:lvl2pPr>
            <a:lvl3pPr>
              <a:defRPr sz="1400">
                <a:solidFill>
                  <a:schemeClr val="tx1"/>
                </a:solidFill>
                <a:latin typeface="Verdana" charset="0"/>
                <a:ea typeface="ＭＳ Ｐゴシック" charset="0"/>
              </a:defRPr>
            </a:lvl3pPr>
            <a:lvl4pPr>
              <a:defRPr sz="1400">
                <a:solidFill>
                  <a:schemeClr val="tx1"/>
                </a:solidFill>
                <a:latin typeface="Verdana" charset="0"/>
                <a:ea typeface="ＭＳ Ｐゴシック" charset="0"/>
              </a:defRPr>
            </a:lvl4pPr>
            <a:lvl5pPr>
              <a:defRPr sz="1400">
                <a:solidFill>
                  <a:schemeClr val="tx1"/>
                </a:solidFill>
                <a:latin typeface="Verdana" charset="0"/>
                <a:ea typeface="ＭＳ Ｐゴシック" charset="0"/>
              </a:defRPr>
            </a:lvl5pPr>
            <a:lvl6pPr eaLnBrk="0" hangingPunct="0">
              <a:defRPr sz="1400">
                <a:solidFill>
                  <a:schemeClr val="tx1"/>
                </a:solidFill>
                <a:latin typeface="Verdana" charset="0"/>
                <a:ea typeface="ＭＳ Ｐゴシック" charset="0"/>
              </a:defRPr>
            </a:lvl6pPr>
            <a:lvl7pPr eaLnBrk="0" hangingPunct="0">
              <a:defRPr sz="1400">
                <a:solidFill>
                  <a:schemeClr val="tx1"/>
                </a:solidFill>
                <a:latin typeface="Verdana" charset="0"/>
                <a:ea typeface="ＭＳ Ｐゴシック" charset="0"/>
              </a:defRPr>
            </a:lvl7pPr>
            <a:lvl8pPr eaLnBrk="0" hangingPunct="0">
              <a:defRPr sz="1400">
                <a:solidFill>
                  <a:schemeClr val="tx1"/>
                </a:solidFill>
                <a:latin typeface="Verdana" charset="0"/>
                <a:ea typeface="ＭＳ Ｐゴシック" charset="0"/>
              </a:defRPr>
            </a:lvl8pPr>
            <a:lvl9pPr eaLnBrk="0" hangingPunct="0">
              <a:defRPr sz="1400">
                <a:solidFill>
                  <a:schemeClr val="tx1"/>
                </a:solidFill>
                <a:latin typeface="Verdana" charset="0"/>
                <a:ea typeface="ＭＳ Ｐゴシック" charset="0"/>
              </a:defRPr>
            </a:lvl9pPr>
          </a:lstStyle>
          <a:p>
            <a:pPr algn="ctr" eaLnBrk="1" hangingPunct="1">
              <a:lnSpc>
                <a:spcPct val="90000"/>
              </a:lnSpc>
              <a:spcBef>
                <a:spcPct val="20000"/>
              </a:spcBef>
              <a:buSzPct val="95000"/>
            </a:pPr>
            <a:r>
              <a:rPr lang="en-US" sz="1300" b="1" dirty="0">
                <a:latin typeface="+mn-lt"/>
              </a:rPr>
              <a:t>example of how loans can vary: Borrowing $8,000 at different rates</a:t>
            </a:r>
            <a:endParaRPr lang="en-US" sz="1000" b="1" dirty="0">
              <a:latin typeface="+mn-lt"/>
            </a:endParaRPr>
          </a:p>
        </p:txBody>
      </p:sp>
    </p:spTree>
    <p:extLst>
      <p:ext uri="{BB962C8B-B14F-4D97-AF65-F5344CB8AC3E}">
        <p14:creationId xmlns:p14="http://schemas.microsoft.com/office/powerpoint/2010/main" val="49703822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152400"/>
            <a:ext cx="8077200" cy="1143000"/>
          </a:xfrm>
        </p:spPr>
        <p:txBody>
          <a:bodyPr>
            <a:normAutofit fontScale="90000"/>
          </a:bodyPr>
          <a:lstStyle/>
          <a:p>
            <a:r>
              <a:rPr lang="en-US" dirty="0" smtClean="0"/>
              <a:t>How to Calculate the Total Cost of a Loan</a:t>
            </a:r>
            <a:endParaRPr lang="en-US" dirty="0"/>
          </a:p>
        </p:txBody>
      </p:sp>
      <p:sp>
        <p:nvSpPr>
          <p:cNvPr id="4" name="Rectangle 4"/>
          <p:cNvSpPr txBox="1">
            <a:spLocks noChangeArrowheads="1"/>
          </p:cNvSpPr>
          <p:nvPr/>
        </p:nvSpPr>
        <p:spPr>
          <a:xfrm>
            <a:off x="381000" y="1447800"/>
            <a:ext cx="8305800" cy="4953000"/>
          </a:xfrm>
          <a:prstGeom prst="rect">
            <a:avLst/>
          </a:prstGeom>
          <a:noFill/>
        </p:spPr>
        <p:txBody>
          <a:bodyPr vert="horz">
            <a:no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lnSpc>
                <a:spcPct val="140000"/>
              </a:lnSpc>
              <a:buFontTx/>
              <a:buNone/>
            </a:pPr>
            <a:r>
              <a:rPr lang="en-US" sz="1800" dirty="0" smtClean="0">
                <a:ea typeface="ＭＳ Ｐゴシック" charset="0"/>
                <a:cs typeface="ＭＳ Ｐゴシック" charset="0"/>
              </a:rPr>
              <a:t>To estimate the total cost of a loan:</a:t>
            </a:r>
          </a:p>
          <a:p>
            <a:pPr lvl="1">
              <a:lnSpc>
                <a:spcPct val="140000"/>
              </a:lnSpc>
              <a:buFont typeface="Times" charset="0"/>
              <a:buChar char="•"/>
            </a:pPr>
            <a:r>
              <a:rPr lang="en-US" sz="1800" dirty="0" smtClean="0">
                <a:ea typeface="ＭＳ Ｐゴシック" charset="0"/>
              </a:rPr>
              <a:t>Amount of the loan x APR x number of years*</a:t>
            </a:r>
          </a:p>
          <a:p>
            <a:pPr lvl="1">
              <a:lnSpc>
                <a:spcPct val="140000"/>
              </a:lnSpc>
              <a:buFont typeface="Times" charset="0"/>
              <a:buChar char="•"/>
            </a:pPr>
            <a:r>
              <a:rPr lang="en-US" sz="1800" dirty="0" smtClean="0">
                <a:ea typeface="ＭＳ Ｐゴシック" charset="0"/>
              </a:rPr>
              <a:t>Example:</a:t>
            </a:r>
          </a:p>
          <a:p>
            <a:pPr lvl="2">
              <a:lnSpc>
                <a:spcPct val="140000"/>
              </a:lnSpc>
              <a:buFontTx/>
              <a:buNone/>
            </a:pPr>
            <a:r>
              <a:rPr lang="en-US" sz="1800" dirty="0" smtClean="0">
                <a:ea typeface="ＭＳ Ｐゴシック" charset="0"/>
              </a:rPr>
              <a:t>$10,000 x 0.10 x 5 years = $5,000</a:t>
            </a:r>
          </a:p>
          <a:p>
            <a:pPr lvl="2">
              <a:lnSpc>
                <a:spcPct val="140000"/>
              </a:lnSpc>
              <a:buFontTx/>
              <a:buNone/>
            </a:pPr>
            <a:r>
              <a:rPr lang="en-US" sz="1800" dirty="0" smtClean="0">
                <a:ea typeface="ＭＳ Ｐゴシック" charset="0"/>
              </a:rPr>
              <a:t>$5,000 + $10,000 = $15,000</a:t>
            </a:r>
          </a:p>
          <a:p>
            <a:pPr marL="0" indent="0">
              <a:lnSpc>
                <a:spcPct val="140000"/>
              </a:lnSpc>
              <a:buFontTx/>
              <a:buNone/>
            </a:pPr>
            <a:r>
              <a:rPr lang="en-US" sz="1800" dirty="0">
                <a:ea typeface="ＭＳ Ｐゴシック" charset="0"/>
                <a:cs typeface="ＭＳ Ｐゴシック" charset="0"/>
              </a:rPr>
              <a:t>T</a:t>
            </a:r>
            <a:r>
              <a:rPr lang="en-US" sz="1800" dirty="0" smtClean="0">
                <a:ea typeface="ＭＳ Ｐゴシック" charset="0"/>
                <a:cs typeface="ＭＳ Ｐゴシック" charset="0"/>
              </a:rPr>
              <a:t>o estimate the amount of monthly payments:</a:t>
            </a:r>
          </a:p>
          <a:p>
            <a:pPr lvl="1">
              <a:lnSpc>
                <a:spcPct val="140000"/>
              </a:lnSpc>
              <a:buFont typeface="Times" charset="0"/>
              <a:buChar char="•"/>
            </a:pPr>
            <a:r>
              <a:rPr lang="en-US" sz="1800" dirty="0" smtClean="0">
                <a:ea typeface="ＭＳ Ｐゴシック" charset="0"/>
              </a:rPr>
              <a:t>Total to be paid divided by number of months of the loan*</a:t>
            </a:r>
          </a:p>
          <a:p>
            <a:pPr lvl="1">
              <a:lnSpc>
                <a:spcPct val="140000"/>
              </a:lnSpc>
              <a:buFont typeface="Times" charset="0"/>
              <a:buChar char="•"/>
            </a:pPr>
            <a:r>
              <a:rPr lang="en-US" sz="1800" dirty="0" smtClean="0">
                <a:ea typeface="ＭＳ Ｐゴシック" charset="0"/>
              </a:rPr>
              <a:t>Example:</a:t>
            </a:r>
          </a:p>
          <a:p>
            <a:pPr lvl="2">
              <a:lnSpc>
                <a:spcPct val="140000"/>
              </a:lnSpc>
              <a:buFontTx/>
              <a:buNone/>
            </a:pPr>
            <a:r>
              <a:rPr lang="en-US" sz="1800" dirty="0" smtClean="0">
                <a:ea typeface="ＭＳ Ｐゴシック" charset="0"/>
              </a:rPr>
              <a:t>$15,000 / 60 = $250 per month</a:t>
            </a:r>
          </a:p>
          <a:p>
            <a:pPr marL="0" indent="0">
              <a:buFontTx/>
              <a:buNone/>
            </a:pPr>
            <a:endParaRPr lang="en-US" sz="1800" dirty="0" smtClean="0">
              <a:ea typeface="ＭＳ Ｐゴシック" charset="0"/>
              <a:cs typeface="ＭＳ Ｐゴシック" charset="0"/>
            </a:endParaRPr>
          </a:p>
          <a:p>
            <a:pPr marL="0" indent="0">
              <a:buFontTx/>
              <a:buNone/>
            </a:pPr>
            <a:r>
              <a:rPr lang="en-US" sz="1800" dirty="0" smtClean="0">
                <a:ea typeface="ＭＳ Ｐゴシック" charset="0"/>
                <a:cs typeface="ＭＳ Ｐゴシック" charset="0"/>
              </a:rPr>
              <a:t>* These formulas produce estimates that are slightly higher than your actual costs and payments, because they do not account for the reduction of interest payments as you repay the loan.</a:t>
            </a:r>
          </a:p>
          <a:p>
            <a:pPr marL="0" indent="0">
              <a:buFontTx/>
              <a:buNone/>
            </a:pPr>
            <a:endParaRPr lang="en-US" sz="1800" dirty="0">
              <a:ea typeface="ＭＳ Ｐゴシック" charset="0"/>
              <a:cs typeface="ＭＳ Ｐゴシック" charset="0"/>
            </a:endParaRPr>
          </a:p>
        </p:txBody>
      </p:sp>
    </p:spTree>
    <p:extLst>
      <p:ext uri="{BB962C8B-B14F-4D97-AF65-F5344CB8AC3E}">
        <p14:creationId xmlns:p14="http://schemas.microsoft.com/office/powerpoint/2010/main" val="3064702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676400"/>
            <a:ext cx="8382000" cy="4221163"/>
          </a:xfrm>
        </p:spPr>
        <p:txBody>
          <a:bodyPr>
            <a:noAutofit/>
          </a:bodyPr>
          <a:lstStyle/>
          <a:p>
            <a:pPr marL="0" indent="0">
              <a:lnSpc>
                <a:spcPct val="130000"/>
              </a:lnSpc>
              <a:buNone/>
            </a:pPr>
            <a:r>
              <a:rPr lang="en-US" sz="1800" b="1" dirty="0">
                <a:ea typeface="ＭＳ Ｐゴシック" charset="0"/>
                <a:cs typeface="ＭＳ Ｐゴシック" charset="0"/>
              </a:rPr>
              <a:t>The Truth in Lending Act requires lender to inform borrower of:</a:t>
            </a:r>
          </a:p>
          <a:p>
            <a:pPr lvl="1">
              <a:lnSpc>
                <a:spcPct val="130000"/>
              </a:lnSpc>
              <a:buFont typeface="Times" charset="0"/>
              <a:buChar char="•"/>
            </a:pPr>
            <a:r>
              <a:rPr lang="en-US" sz="1800" dirty="0">
                <a:ea typeface="ＭＳ Ｐゴシック" charset="0"/>
              </a:rPr>
              <a:t>Amount financed</a:t>
            </a:r>
          </a:p>
          <a:p>
            <a:pPr lvl="1">
              <a:lnSpc>
                <a:spcPct val="130000"/>
              </a:lnSpc>
              <a:buFont typeface="Times" charset="0"/>
              <a:buChar char="•"/>
            </a:pPr>
            <a:r>
              <a:rPr lang="en-US" sz="1800" dirty="0">
                <a:ea typeface="ＭＳ Ｐゴシック" charset="0"/>
              </a:rPr>
              <a:t>What charges are included in amount financed</a:t>
            </a:r>
          </a:p>
          <a:p>
            <a:pPr lvl="1">
              <a:lnSpc>
                <a:spcPct val="130000"/>
              </a:lnSpc>
              <a:buFont typeface="Times" charset="0"/>
              <a:buChar char="•"/>
            </a:pPr>
            <a:r>
              <a:rPr lang="en-US" sz="1800" dirty="0">
                <a:ea typeface="ＭＳ Ｐゴシック" charset="0"/>
              </a:rPr>
              <a:t>Total finance charge, in dollars</a:t>
            </a:r>
          </a:p>
          <a:p>
            <a:pPr lvl="1">
              <a:lnSpc>
                <a:spcPct val="130000"/>
              </a:lnSpc>
              <a:buFont typeface="Times" charset="0"/>
              <a:buChar char="•"/>
            </a:pPr>
            <a:r>
              <a:rPr lang="en-US" sz="1800" dirty="0">
                <a:ea typeface="ＭＳ Ｐゴシック" charset="0"/>
              </a:rPr>
              <a:t>Annual Percentage Rate (APR)</a:t>
            </a:r>
          </a:p>
          <a:p>
            <a:pPr lvl="1">
              <a:lnSpc>
                <a:spcPct val="130000"/>
              </a:lnSpc>
              <a:buFont typeface="Times" charset="0"/>
              <a:buChar char="•"/>
            </a:pPr>
            <a:r>
              <a:rPr lang="en-US" sz="1800" dirty="0">
                <a:ea typeface="ＭＳ Ｐゴシック" charset="0"/>
              </a:rPr>
              <a:t>Payment schedule</a:t>
            </a:r>
          </a:p>
          <a:p>
            <a:pPr lvl="1">
              <a:lnSpc>
                <a:spcPct val="130000"/>
              </a:lnSpc>
              <a:buFont typeface="Times" charset="0"/>
              <a:buChar char="•"/>
            </a:pPr>
            <a:r>
              <a:rPr lang="en-US" sz="1800" dirty="0">
                <a:ea typeface="ＭＳ Ｐゴシック" charset="0"/>
              </a:rPr>
              <a:t>Total amount of payments</a:t>
            </a:r>
          </a:p>
          <a:p>
            <a:pPr lvl="1">
              <a:lnSpc>
                <a:spcPct val="130000"/>
              </a:lnSpc>
              <a:buFont typeface="Times" charset="0"/>
              <a:buChar char="•"/>
            </a:pPr>
            <a:r>
              <a:rPr lang="en-US" sz="1800" dirty="0">
                <a:ea typeface="ＭＳ Ｐゴシック" charset="0"/>
              </a:rPr>
              <a:t>Total sales price</a:t>
            </a:r>
          </a:p>
          <a:p>
            <a:pPr lvl="1">
              <a:lnSpc>
                <a:spcPct val="130000"/>
              </a:lnSpc>
              <a:buFont typeface="Times" charset="0"/>
              <a:buChar char="•"/>
            </a:pPr>
            <a:r>
              <a:rPr lang="en-US" sz="1800" dirty="0">
                <a:ea typeface="ＭＳ Ｐゴシック" charset="0"/>
              </a:rPr>
              <a:t>Prepayment penalty, if any</a:t>
            </a:r>
          </a:p>
          <a:p>
            <a:pPr lvl="1">
              <a:lnSpc>
                <a:spcPct val="130000"/>
              </a:lnSpc>
              <a:buFont typeface="Times" charset="0"/>
              <a:buChar char="•"/>
            </a:pPr>
            <a:r>
              <a:rPr lang="en-US" sz="1800" dirty="0">
                <a:ea typeface="ＭＳ Ｐゴシック" charset="0"/>
              </a:rPr>
              <a:t>Late payment penalty, if any</a:t>
            </a:r>
          </a:p>
          <a:p>
            <a:pPr lvl="1">
              <a:lnSpc>
                <a:spcPct val="130000"/>
              </a:lnSpc>
              <a:buFont typeface="Times" charset="0"/>
              <a:buChar char="•"/>
            </a:pPr>
            <a:r>
              <a:rPr lang="en-US" sz="1800" dirty="0">
                <a:ea typeface="ＭＳ Ｐゴシック" charset="0"/>
              </a:rPr>
              <a:t>Security interest</a:t>
            </a:r>
          </a:p>
          <a:p>
            <a:pPr lvl="1">
              <a:lnSpc>
                <a:spcPct val="130000"/>
              </a:lnSpc>
              <a:buFont typeface="Times" charset="0"/>
              <a:buChar char="•"/>
            </a:pPr>
            <a:r>
              <a:rPr lang="en-US" sz="1800" dirty="0">
                <a:ea typeface="ＭＳ Ｐゴシック" charset="0"/>
              </a:rPr>
              <a:t>Insurance </a:t>
            </a:r>
            <a:r>
              <a:rPr lang="en-US" sz="1800" dirty="0" smtClean="0">
                <a:ea typeface="ＭＳ Ｐゴシック" charset="0"/>
              </a:rPr>
              <a:t>charges</a:t>
            </a:r>
            <a:endParaRPr lang="en-US" sz="1800" dirty="0">
              <a:ea typeface="ＭＳ Ｐゴシック" charset="0"/>
            </a:endParaRPr>
          </a:p>
        </p:txBody>
      </p:sp>
      <p:sp>
        <p:nvSpPr>
          <p:cNvPr id="3" name="Title 2"/>
          <p:cNvSpPr>
            <a:spLocks noGrp="1"/>
          </p:cNvSpPr>
          <p:nvPr>
            <p:ph type="title"/>
          </p:nvPr>
        </p:nvSpPr>
        <p:spPr/>
        <p:txBody>
          <a:bodyPr/>
          <a:lstStyle/>
          <a:p>
            <a:r>
              <a:rPr lang="en-US" dirty="0" smtClean="0"/>
              <a:t>The Truth-in-Lending Act</a:t>
            </a:r>
            <a:endParaRPr lang="en-US" dirty="0"/>
          </a:p>
        </p:txBody>
      </p:sp>
    </p:spTree>
    <p:extLst>
      <p:ext uri="{BB962C8B-B14F-4D97-AF65-F5344CB8AC3E}">
        <p14:creationId xmlns:p14="http://schemas.microsoft.com/office/powerpoint/2010/main" val="107897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A cosigner is someone who applies for a loan with another person, and legally agrees to pay off their debt if they aren’t able to make the payments. </a:t>
            </a:r>
          </a:p>
          <a:p>
            <a:pPr marL="0" indent="0">
              <a:buNone/>
            </a:pPr>
            <a:endParaRPr lang="en-US" dirty="0" smtClean="0"/>
          </a:p>
          <a:p>
            <a:pPr marL="0" indent="0">
              <a:buNone/>
            </a:pPr>
            <a:r>
              <a:rPr lang="en-US" dirty="0" smtClean="0"/>
              <a:t>The most common reason to use a cosigner is if someone is struggling to get approved for a loan based on their credit score, income, or existing debt.</a:t>
            </a:r>
            <a:endParaRPr lang="en-US" dirty="0"/>
          </a:p>
        </p:txBody>
      </p:sp>
      <p:sp>
        <p:nvSpPr>
          <p:cNvPr id="3" name="Title 2"/>
          <p:cNvSpPr>
            <a:spLocks noGrp="1"/>
          </p:cNvSpPr>
          <p:nvPr>
            <p:ph type="title"/>
          </p:nvPr>
        </p:nvSpPr>
        <p:spPr/>
        <p:txBody>
          <a:bodyPr/>
          <a:lstStyle/>
          <a:p>
            <a:r>
              <a:rPr lang="en-US" dirty="0" smtClean="0"/>
              <a:t>Loan Co-Signer</a:t>
            </a:r>
            <a:endParaRPr lang="en-US" dirty="0"/>
          </a:p>
        </p:txBody>
      </p:sp>
    </p:spTree>
    <p:extLst>
      <p:ext uri="{BB962C8B-B14F-4D97-AF65-F5344CB8AC3E}">
        <p14:creationId xmlns:p14="http://schemas.microsoft.com/office/powerpoint/2010/main" val="3489848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8305800" cy="5715000"/>
          </a:xfrm>
        </p:spPr>
        <p:txBody>
          <a:bodyPr>
            <a:noAutofit/>
          </a:bodyPr>
          <a:lstStyle/>
          <a:p>
            <a:pPr marL="0" indent="0">
              <a:buNone/>
            </a:pPr>
            <a:r>
              <a:rPr lang="en-US" dirty="0" smtClean="0"/>
              <a:t>Yes, car insurance is required for drivers in almost every state. It is not a requirement in New Hampshire for drivers to buy car insurance, but drivers there do need to show proof that they can afford to pay the cost of an accident if it’s their fault. </a:t>
            </a:r>
          </a:p>
          <a:p>
            <a:pPr marL="0" indent="0">
              <a:buNone/>
            </a:pPr>
            <a:endParaRPr lang="en-US" dirty="0" smtClean="0"/>
          </a:p>
          <a:p>
            <a:pPr marL="0" indent="0">
              <a:buNone/>
            </a:pPr>
            <a:r>
              <a:rPr lang="en-US" sz="1800" dirty="0" smtClean="0"/>
              <a:t>5 reasons to have auto insurance:</a:t>
            </a:r>
          </a:p>
          <a:p>
            <a:pPr marL="457200" indent="-457200">
              <a:buFont typeface="+mj-lt"/>
              <a:buAutoNum type="arabicPeriod"/>
            </a:pPr>
            <a:r>
              <a:rPr lang="en-US" sz="1800" dirty="0" smtClean="0"/>
              <a:t>Pay now and save later- by investing small amount now in your own protection, you can help avoid costly expenses in the future.</a:t>
            </a:r>
          </a:p>
          <a:p>
            <a:pPr marL="457200" indent="-457200">
              <a:buFont typeface="+mj-lt"/>
              <a:buAutoNum type="arabicPeriod"/>
            </a:pPr>
            <a:r>
              <a:rPr lang="en-US" sz="1800" dirty="0" smtClean="0"/>
              <a:t>Protect yourself and others- if an accident happens, you want to know you have the right coverage to take care of any property or bodily injury costs that may arise.</a:t>
            </a:r>
          </a:p>
          <a:p>
            <a:pPr marL="457200" indent="-457200">
              <a:buFont typeface="+mj-lt"/>
              <a:buAutoNum type="arabicPeriod"/>
            </a:pPr>
            <a:r>
              <a:rPr lang="en-US" sz="1800" dirty="0" smtClean="0"/>
              <a:t>Save time and hassle- the insurance company can manage the process involved with accidents, claims, and costs of repair.</a:t>
            </a:r>
          </a:p>
          <a:p>
            <a:pPr marL="457200" indent="-457200">
              <a:buFont typeface="+mj-lt"/>
              <a:buAutoNum type="arabicPeriod"/>
            </a:pPr>
            <a:r>
              <a:rPr lang="en-US" sz="1800" dirty="0" smtClean="0"/>
              <a:t>Peace of mind- you can feel confident that you are protected if an uninsured or underinsured driver hits you.</a:t>
            </a:r>
          </a:p>
          <a:p>
            <a:pPr marL="457200" indent="-457200">
              <a:buFont typeface="+mj-lt"/>
              <a:buAutoNum type="arabicPeriod"/>
            </a:pPr>
            <a:r>
              <a:rPr lang="en-US" sz="1800" dirty="0" smtClean="0"/>
              <a:t>Supplement your health insurance- car insurance may be able to help you pay for medical expenses that health insurance normally won’t cover as the result of a auto accident.</a:t>
            </a:r>
          </a:p>
        </p:txBody>
      </p:sp>
      <p:sp>
        <p:nvSpPr>
          <p:cNvPr id="3" name="Title 2"/>
          <p:cNvSpPr>
            <a:spLocks noGrp="1"/>
          </p:cNvSpPr>
          <p:nvPr>
            <p:ph type="title"/>
          </p:nvPr>
        </p:nvSpPr>
        <p:spPr>
          <a:xfrm>
            <a:off x="228600" y="304800"/>
            <a:ext cx="7696200" cy="762000"/>
          </a:xfrm>
        </p:spPr>
        <p:txBody>
          <a:bodyPr>
            <a:normAutofit fontScale="90000"/>
          </a:bodyPr>
          <a:lstStyle/>
          <a:p>
            <a:r>
              <a:rPr lang="en-US" dirty="0" smtClean="0"/>
              <a:t>Do You Have to Have Auto Insurance?</a:t>
            </a:r>
            <a:endParaRPr lang="en-US" dirty="0"/>
          </a:p>
        </p:txBody>
      </p:sp>
    </p:spTree>
    <p:extLst>
      <p:ext uri="{BB962C8B-B14F-4D97-AF65-F5344CB8AC3E}">
        <p14:creationId xmlns:p14="http://schemas.microsoft.com/office/powerpoint/2010/main" val="126570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14400"/>
            <a:ext cx="8686800" cy="5791200"/>
          </a:xfrm>
        </p:spPr>
        <p:txBody>
          <a:bodyPr numCol="2">
            <a:noAutofit/>
          </a:bodyPr>
          <a:lstStyle/>
          <a:p>
            <a:pPr marL="0" indent="0">
              <a:buNone/>
            </a:pPr>
            <a:r>
              <a:rPr lang="en-US" sz="1800" dirty="0" smtClean="0"/>
              <a:t>Liability</a:t>
            </a:r>
          </a:p>
          <a:p>
            <a:r>
              <a:rPr lang="en-US" sz="1800" dirty="0" smtClean="0"/>
              <a:t>Bodily injury coverage</a:t>
            </a:r>
          </a:p>
          <a:p>
            <a:r>
              <a:rPr lang="en-US" sz="1800" dirty="0" smtClean="0"/>
              <a:t>Property-damage coverage</a:t>
            </a:r>
          </a:p>
          <a:p>
            <a:pPr marL="0" indent="0">
              <a:buNone/>
            </a:pPr>
            <a:endParaRPr lang="en-US" sz="1800" dirty="0"/>
          </a:p>
          <a:p>
            <a:pPr marL="0" indent="0">
              <a:buNone/>
            </a:pPr>
            <a:r>
              <a:rPr lang="en-US" sz="1800" dirty="0" smtClean="0"/>
              <a:t>Collision</a:t>
            </a:r>
          </a:p>
          <a:p>
            <a:r>
              <a:rPr lang="en-US" sz="1800" dirty="0" smtClean="0"/>
              <a:t>Pays for the physical damage to </a:t>
            </a:r>
          </a:p>
          <a:p>
            <a:pPr marL="0" indent="0">
              <a:buNone/>
            </a:pPr>
            <a:r>
              <a:rPr lang="en-US" sz="1800" dirty="0" smtClean="0"/>
              <a:t>     your car as a result of an accident</a:t>
            </a:r>
          </a:p>
          <a:p>
            <a:r>
              <a:rPr lang="en-US" sz="1800" dirty="0" smtClean="0"/>
              <a:t>Limited by deductible</a:t>
            </a:r>
          </a:p>
          <a:p>
            <a:endParaRPr lang="en-US" sz="1800" dirty="0"/>
          </a:p>
          <a:p>
            <a:pPr marL="0" indent="0">
              <a:buNone/>
            </a:pPr>
            <a:r>
              <a:rPr lang="en-US" sz="1800" dirty="0" smtClean="0"/>
              <a:t>Comprehensive</a:t>
            </a:r>
          </a:p>
          <a:p>
            <a:r>
              <a:rPr lang="en-US" sz="1800" dirty="0" smtClean="0"/>
              <a:t>Pays for damage caused by vandalism, hailstorms, floods, </a:t>
            </a:r>
          </a:p>
          <a:p>
            <a:pPr marL="0" indent="0">
              <a:buNone/>
            </a:pPr>
            <a:r>
              <a:rPr lang="en-US" sz="1800" dirty="0" smtClean="0"/>
              <a:t>     theft, etc.</a:t>
            </a:r>
          </a:p>
          <a:p>
            <a:endParaRPr lang="en-US" sz="1800" dirty="0"/>
          </a:p>
          <a:p>
            <a:pPr marL="0" indent="0">
              <a:buNone/>
            </a:pPr>
            <a:r>
              <a:rPr lang="en-US" sz="1800" dirty="0" smtClean="0"/>
              <a:t>Medical</a:t>
            </a:r>
          </a:p>
          <a:p>
            <a:r>
              <a:rPr lang="en-US" sz="1800" dirty="0" smtClean="0"/>
              <a:t>Covers medical payments for driver and passengers injured in accident</a:t>
            </a:r>
            <a:endParaRPr lang="en-US" sz="1800" dirty="0"/>
          </a:p>
          <a:p>
            <a:pPr marL="0" indent="0">
              <a:buNone/>
            </a:pPr>
            <a:r>
              <a:rPr lang="en-US" sz="1800" dirty="0" smtClean="0"/>
              <a:t>Uninsured </a:t>
            </a:r>
            <a:r>
              <a:rPr lang="en-US" sz="1800" dirty="0"/>
              <a:t>M</a:t>
            </a:r>
            <a:r>
              <a:rPr lang="en-US" sz="1800" dirty="0" smtClean="0"/>
              <a:t>otorist</a:t>
            </a:r>
          </a:p>
          <a:p>
            <a:r>
              <a:rPr lang="en-US" sz="1800" dirty="0" smtClean="0"/>
              <a:t>Reimburses you for bodily injury in accidents caused by uninsured drivers</a:t>
            </a:r>
          </a:p>
          <a:p>
            <a:endParaRPr lang="en-US" sz="1800" dirty="0"/>
          </a:p>
          <a:p>
            <a:pPr marL="0" indent="0">
              <a:buNone/>
            </a:pPr>
            <a:r>
              <a:rPr lang="en-US" sz="1800" dirty="0" smtClean="0"/>
              <a:t>Towing and Labor</a:t>
            </a:r>
          </a:p>
          <a:p>
            <a:r>
              <a:rPr lang="en-US" sz="1800" dirty="0" smtClean="0"/>
              <a:t>Pays the cost of towing your car to a repair shop when it is unable to be driven and covers a specific amount of necessary labor charges at the place of the breakdown</a:t>
            </a:r>
          </a:p>
          <a:p>
            <a:pPr marL="0" indent="0">
              <a:buNone/>
            </a:pPr>
            <a:endParaRPr lang="en-US" sz="1800" dirty="0"/>
          </a:p>
          <a:p>
            <a:pPr marL="0" indent="0">
              <a:buNone/>
            </a:pPr>
            <a:r>
              <a:rPr lang="en-US" sz="1800" dirty="0" smtClean="0"/>
              <a:t>Rental Reimbursement</a:t>
            </a:r>
          </a:p>
          <a:p>
            <a:r>
              <a:rPr lang="en-US" sz="1800" dirty="0" smtClean="0"/>
              <a:t>Pays a specific amount per day to rent a car while yours is being fixed</a:t>
            </a:r>
            <a:endParaRPr lang="en-US" sz="1800" dirty="0"/>
          </a:p>
        </p:txBody>
      </p:sp>
      <p:sp>
        <p:nvSpPr>
          <p:cNvPr id="3" name="Title 2"/>
          <p:cNvSpPr>
            <a:spLocks noGrp="1"/>
          </p:cNvSpPr>
          <p:nvPr>
            <p:ph type="title"/>
          </p:nvPr>
        </p:nvSpPr>
        <p:spPr>
          <a:xfrm>
            <a:off x="914400" y="228600"/>
            <a:ext cx="7696200" cy="685800"/>
          </a:xfrm>
        </p:spPr>
        <p:txBody>
          <a:bodyPr/>
          <a:lstStyle/>
          <a:p>
            <a:r>
              <a:rPr lang="en-US" dirty="0" smtClean="0"/>
              <a:t>Types of Coverage</a:t>
            </a:r>
            <a:endParaRPr lang="en-US" dirty="0"/>
          </a:p>
        </p:txBody>
      </p:sp>
    </p:spTree>
    <p:extLst>
      <p:ext uri="{BB962C8B-B14F-4D97-AF65-F5344CB8AC3E}">
        <p14:creationId xmlns:p14="http://schemas.microsoft.com/office/powerpoint/2010/main" val="42786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152400"/>
            <a:ext cx="7696200" cy="762000"/>
          </a:xfrm>
        </p:spPr>
        <p:txBody>
          <a:bodyPr/>
          <a:lstStyle/>
          <a:p>
            <a:r>
              <a:rPr lang="en-US" dirty="0" smtClean="0"/>
              <a:t>How Insurance Rates are Set</a:t>
            </a:r>
            <a:endParaRPr lang="en-US" dirty="0"/>
          </a:p>
        </p:txBody>
      </p:sp>
      <p:sp>
        <p:nvSpPr>
          <p:cNvPr id="4" name="Rectangle 3"/>
          <p:cNvSpPr txBox="1">
            <a:spLocks noChangeArrowheads="1"/>
          </p:cNvSpPr>
          <p:nvPr/>
        </p:nvSpPr>
        <p:spPr>
          <a:xfrm>
            <a:off x="457200" y="914400"/>
            <a:ext cx="3810000" cy="5410200"/>
          </a:xfrm>
          <a:prstGeom prst="rect">
            <a:avLst/>
          </a:prstGeom>
          <a:noFill/>
        </p:spPr>
        <p:txBody>
          <a:bodyPr vert="horz">
            <a:norm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lnSpc>
                <a:spcPct val="120000"/>
              </a:lnSpc>
              <a:buFontTx/>
              <a:buNone/>
            </a:pPr>
            <a:r>
              <a:rPr lang="en-US" sz="1800" dirty="0">
                <a:ea typeface="ＭＳ Ｐゴシック" charset="0"/>
                <a:cs typeface="ＭＳ Ｐゴシック" charset="0"/>
              </a:rPr>
              <a:t>P</a:t>
            </a:r>
            <a:r>
              <a:rPr lang="en-US" sz="1800" dirty="0" smtClean="0">
                <a:ea typeface="ＭＳ Ｐゴシック" charset="0"/>
                <a:cs typeface="ＭＳ Ｐゴシック" charset="0"/>
              </a:rPr>
              <a:t>ersonal </a:t>
            </a:r>
            <a:r>
              <a:rPr lang="en-US" sz="1800" dirty="0">
                <a:ea typeface="ＭＳ Ｐゴシック" charset="0"/>
                <a:cs typeface="ＭＳ Ｐゴシック" charset="0"/>
              </a:rPr>
              <a:t>C</a:t>
            </a:r>
            <a:r>
              <a:rPr lang="en-US" sz="1800" dirty="0" smtClean="0">
                <a:ea typeface="ＭＳ Ｐゴシック" charset="0"/>
                <a:cs typeface="ＭＳ Ｐゴシック" charset="0"/>
              </a:rPr>
              <a:t>haracteristics</a:t>
            </a:r>
          </a:p>
          <a:p>
            <a:pPr marL="457200" lvl="1" indent="-165100">
              <a:lnSpc>
                <a:spcPct val="120000"/>
              </a:lnSpc>
              <a:buFont typeface="Times" charset="0"/>
              <a:buChar char="•"/>
            </a:pPr>
            <a:r>
              <a:rPr lang="en-US" sz="1800" dirty="0" smtClean="0">
                <a:ea typeface="ＭＳ Ｐゴシック" charset="0"/>
              </a:rPr>
              <a:t>Age</a:t>
            </a:r>
          </a:p>
          <a:p>
            <a:pPr marL="457200" lvl="1" indent="-165100">
              <a:lnSpc>
                <a:spcPct val="120000"/>
              </a:lnSpc>
              <a:buFont typeface="Times" charset="0"/>
              <a:buChar char="•"/>
            </a:pPr>
            <a:r>
              <a:rPr lang="en-US" sz="1800" dirty="0" smtClean="0">
                <a:ea typeface="ＭＳ Ｐゴシック" charset="0"/>
              </a:rPr>
              <a:t>Sex</a:t>
            </a:r>
          </a:p>
          <a:p>
            <a:pPr marL="457200" lvl="1" indent="-165100">
              <a:lnSpc>
                <a:spcPct val="120000"/>
              </a:lnSpc>
              <a:buFont typeface="Times" charset="0"/>
              <a:buChar char="•"/>
            </a:pPr>
            <a:r>
              <a:rPr lang="en-US" sz="1800" dirty="0" smtClean="0">
                <a:ea typeface="ＭＳ Ｐゴシック" charset="0"/>
              </a:rPr>
              <a:t>Marital status</a:t>
            </a:r>
          </a:p>
          <a:p>
            <a:pPr marL="457200" lvl="1" indent="-165100">
              <a:lnSpc>
                <a:spcPct val="120000"/>
              </a:lnSpc>
              <a:buFont typeface="Times" charset="0"/>
              <a:buChar char="•"/>
            </a:pPr>
            <a:r>
              <a:rPr lang="en-US" sz="1800" dirty="0" smtClean="0">
                <a:ea typeface="ＭＳ Ｐゴシック" charset="0"/>
              </a:rPr>
              <a:t>Personal habits (e.g., smoking)</a:t>
            </a:r>
          </a:p>
          <a:p>
            <a:pPr marL="457200" lvl="1" indent="-165100">
              <a:lnSpc>
                <a:spcPct val="120000"/>
              </a:lnSpc>
              <a:buFont typeface="Times" charset="0"/>
              <a:buChar char="•"/>
            </a:pPr>
            <a:r>
              <a:rPr lang="en-US" sz="1800" dirty="0" smtClean="0">
                <a:ea typeface="ＭＳ Ｐゴシック" charset="0"/>
              </a:rPr>
              <a:t>Type and frequency of vehicle use (e.g., commuting)</a:t>
            </a:r>
          </a:p>
          <a:p>
            <a:pPr marL="0" indent="0">
              <a:lnSpc>
                <a:spcPct val="120000"/>
              </a:lnSpc>
              <a:buFontTx/>
              <a:buNone/>
            </a:pPr>
            <a:endParaRPr lang="en-US" sz="1800" dirty="0" smtClean="0">
              <a:ea typeface="ＭＳ Ｐゴシック" charset="0"/>
              <a:cs typeface="ＭＳ Ｐゴシック" charset="0"/>
            </a:endParaRPr>
          </a:p>
          <a:p>
            <a:pPr marL="0" indent="0">
              <a:lnSpc>
                <a:spcPct val="120000"/>
              </a:lnSpc>
              <a:buFontTx/>
              <a:buNone/>
            </a:pPr>
            <a:r>
              <a:rPr lang="en-US" sz="1800" dirty="0">
                <a:ea typeface="ＭＳ Ｐゴシック" charset="0"/>
                <a:cs typeface="ＭＳ Ｐゴシック" charset="0"/>
              </a:rPr>
              <a:t>V</a:t>
            </a:r>
            <a:r>
              <a:rPr lang="en-US" sz="1800" dirty="0" smtClean="0">
                <a:ea typeface="ＭＳ Ｐゴシック" charset="0"/>
                <a:cs typeface="ＭＳ Ｐゴシック" charset="0"/>
              </a:rPr>
              <a:t>ehicle </a:t>
            </a:r>
            <a:r>
              <a:rPr lang="en-US" sz="1800" dirty="0">
                <a:ea typeface="ＭＳ Ｐゴシック" charset="0"/>
                <a:cs typeface="ＭＳ Ｐゴシック" charset="0"/>
              </a:rPr>
              <a:t>characteristics</a:t>
            </a:r>
          </a:p>
          <a:p>
            <a:pPr marL="457200" lvl="1" indent="-165100">
              <a:lnSpc>
                <a:spcPct val="120000"/>
              </a:lnSpc>
              <a:buFont typeface="Times" charset="0"/>
              <a:buChar char="•"/>
            </a:pPr>
            <a:r>
              <a:rPr lang="en-US" sz="1800" dirty="0">
                <a:ea typeface="ＭＳ Ｐゴシック" charset="0"/>
              </a:rPr>
              <a:t>Damage, repair, and theft record of type and model of car</a:t>
            </a:r>
          </a:p>
          <a:p>
            <a:pPr marL="457200" lvl="1" indent="-165100">
              <a:lnSpc>
                <a:spcPct val="120000"/>
              </a:lnSpc>
              <a:buFont typeface="Times" charset="0"/>
              <a:buChar char="•"/>
            </a:pPr>
            <a:r>
              <a:rPr lang="en-US" sz="1800" dirty="0">
                <a:ea typeface="ＭＳ Ｐゴシック" charset="0"/>
              </a:rPr>
              <a:t>Age of car</a:t>
            </a:r>
          </a:p>
          <a:p>
            <a:pPr marL="0" indent="0">
              <a:buFont typeface="Wingdings" charset="0"/>
              <a:buChar char="§"/>
            </a:pPr>
            <a:endParaRPr lang="en-US" sz="1800" dirty="0">
              <a:ea typeface="ＭＳ Ｐゴシック" charset="0"/>
              <a:cs typeface="ＭＳ Ｐゴシック" charset="0"/>
            </a:endParaRPr>
          </a:p>
          <a:p>
            <a:pPr marL="457200" lvl="1" indent="-165100">
              <a:buFontTx/>
              <a:buNone/>
            </a:pPr>
            <a:endParaRPr lang="en-US" sz="1800" dirty="0">
              <a:ea typeface="ＭＳ Ｐゴシック" charset="0"/>
            </a:endParaRPr>
          </a:p>
        </p:txBody>
      </p:sp>
      <p:sp>
        <p:nvSpPr>
          <p:cNvPr id="5" name="Rectangle 4"/>
          <p:cNvSpPr txBox="1">
            <a:spLocks noChangeArrowheads="1"/>
          </p:cNvSpPr>
          <p:nvPr/>
        </p:nvSpPr>
        <p:spPr>
          <a:xfrm>
            <a:off x="4419600" y="914400"/>
            <a:ext cx="4114800" cy="4876800"/>
          </a:xfrm>
          <a:prstGeom prst="rect">
            <a:avLst/>
          </a:prstGeom>
          <a:noFill/>
        </p:spPr>
        <p:txBody>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lnSpc>
                <a:spcPct val="120000"/>
              </a:lnSpc>
              <a:buFontTx/>
              <a:buNone/>
            </a:pPr>
            <a:r>
              <a:rPr lang="en-US" sz="1800" dirty="0">
                <a:ea typeface="ＭＳ Ｐゴシック" charset="0"/>
                <a:cs typeface="ＭＳ Ｐゴシック" charset="0"/>
              </a:rPr>
              <a:t>D</a:t>
            </a:r>
            <a:r>
              <a:rPr lang="en-US" sz="1800" dirty="0" smtClean="0">
                <a:ea typeface="ＭＳ Ｐゴシック" charset="0"/>
                <a:cs typeface="ＭＳ Ｐゴシック" charset="0"/>
              </a:rPr>
              <a:t>riving </a:t>
            </a:r>
            <a:r>
              <a:rPr lang="en-US" sz="1800" dirty="0">
                <a:ea typeface="ＭＳ Ｐゴシック" charset="0"/>
                <a:cs typeface="ＭＳ Ｐゴシック" charset="0"/>
              </a:rPr>
              <a:t>R</a:t>
            </a:r>
            <a:r>
              <a:rPr lang="en-US" sz="1800" dirty="0" smtClean="0">
                <a:ea typeface="ＭＳ Ｐゴシック" charset="0"/>
                <a:cs typeface="ＭＳ Ｐゴシック" charset="0"/>
              </a:rPr>
              <a:t>ecord</a:t>
            </a:r>
          </a:p>
          <a:p>
            <a:pPr marL="457200" lvl="1" indent="-165100">
              <a:lnSpc>
                <a:spcPct val="120000"/>
              </a:lnSpc>
              <a:buFont typeface="Times" charset="0"/>
              <a:buChar char="•"/>
            </a:pPr>
            <a:r>
              <a:rPr lang="en-US" sz="1800" dirty="0" smtClean="0">
                <a:ea typeface="ＭＳ Ｐゴシック" charset="0"/>
              </a:rPr>
              <a:t>Accident with death, bodily injury, or property damage in excess of $400 may trigger surcharge on premium for 3 years</a:t>
            </a:r>
          </a:p>
          <a:p>
            <a:pPr marL="457200" lvl="1" indent="-165100">
              <a:lnSpc>
                <a:spcPct val="120000"/>
              </a:lnSpc>
              <a:buFont typeface="Times" charset="0"/>
              <a:buChar char="•"/>
            </a:pPr>
            <a:r>
              <a:rPr lang="en-US" sz="1800" dirty="0" smtClean="0">
                <a:ea typeface="ＭＳ Ｐゴシック" charset="0"/>
              </a:rPr>
              <a:t>Number and kind of moving violations (and total of associated points)</a:t>
            </a:r>
          </a:p>
          <a:p>
            <a:pPr marL="457200" lvl="1" indent="-165100">
              <a:lnSpc>
                <a:spcPct val="120000"/>
              </a:lnSpc>
              <a:buFont typeface="Times" charset="0"/>
              <a:buChar char="•"/>
            </a:pPr>
            <a:r>
              <a:rPr lang="en-US" sz="1800" dirty="0" smtClean="0">
                <a:ea typeface="ＭＳ Ｐゴシック" charset="0"/>
              </a:rPr>
              <a:t>Number of years insured with the company</a:t>
            </a:r>
          </a:p>
          <a:p>
            <a:pPr marL="0" indent="0">
              <a:lnSpc>
                <a:spcPct val="120000"/>
              </a:lnSpc>
              <a:buFontTx/>
              <a:buNone/>
            </a:pPr>
            <a:endParaRPr lang="en-US" sz="1800" dirty="0">
              <a:ea typeface="ＭＳ Ｐゴシック" charset="0"/>
              <a:cs typeface="ＭＳ Ｐゴシック" charset="0"/>
            </a:endParaRPr>
          </a:p>
          <a:p>
            <a:pPr marL="0" indent="0">
              <a:lnSpc>
                <a:spcPct val="120000"/>
              </a:lnSpc>
              <a:buFontTx/>
              <a:buNone/>
            </a:pPr>
            <a:r>
              <a:rPr lang="en-US" sz="1800" dirty="0" smtClean="0">
                <a:ea typeface="ＭＳ Ｐゴシック" charset="0"/>
                <a:cs typeface="ＭＳ Ｐゴシック" charset="0"/>
              </a:rPr>
              <a:t>Geographic Location </a:t>
            </a:r>
            <a:r>
              <a:rPr lang="en-US" sz="1800" dirty="0">
                <a:ea typeface="ＭＳ Ｐゴシック" charset="0"/>
                <a:cs typeface="ＭＳ Ｐゴシック" charset="0"/>
              </a:rPr>
              <a:t>(often classified by zip code)</a:t>
            </a:r>
          </a:p>
          <a:p>
            <a:pPr marL="457200" lvl="1" indent="-165100">
              <a:lnSpc>
                <a:spcPct val="120000"/>
              </a:lnSpc>
              <a:buFont typeface="Times" charset="0"/>
              <a:buChar char="•"/>
            </a:pPr>
            <a:r>
              <a:rPr lang="en-US" sz="1800" dirty="0">
                <a:ea typeface="ＭＳ Ｐゴシック" charset="0"/>
              </a:rPr>
              <a:t>“Rural” usually lowers </a:t>
            </a:r>
            <a:r>
              <a:rPr lang="en-US" sz="1800" dirty="0" smtClean="0">
                <a:ea typeface="ＭＳ Ｐゴシック" charset="0"/>
              </a:rPr>
              <a:t>rates</a:t>
            </a:r>
            <a:endParaRPr lang="en-US" sz="1800" dirty="0">
              <a:ea typeface="ＭＳ Ｐゴシック" charset="0"/>
            </a:endParaRPr>
          </a:p>
          <a:p>
            <a:pPr marL="457200" lvl="1" indent="-165100">
              <a:lnSpc>
                <a:spcPct val="120000"/>
              </a:lnSpc>
              <a:buFont typeface="Times" charset="0"/>
              <a:buChar char="•"/>
            </a:pPr>
            <a:r>
              <a:rPr lang="en-US" sz="1800" dirty="0" smtClean="0">
                <a:ea typeface="ＭＳ Ｐゴシック" charset="0"/>
              </a:rPr>
              <a:t>“Urban</a:t>
            </a:r>
            <a:r>
              <a:rPr lang="en-US" sz="1800" dirty="0">
                <a:ea typeface="ＭＳ Ｐゴシック" charset="0"/>
              </a:rPr>
              <a:t>” usually raises </a:t>
            </a:r>
            <a:r>
              <a:rPr lang="en-US" sz="1800" dirty="0" smtClean="0">
                <a:ea typeface="ＭＳ Ｐゴシック" charset="0"/>
              </a:rPr>
              <a:t>rates</a:t>
            </a:r>
            <a:endParaRPr lang="en-US" sz="1800" dirty="0">
              <a:ea typeface="ＭＳ Ｐゴシック" charset="0"/>
            </a:endParaRPr>
          </a:p>
        </p:txBody>
      </p:sp>
    </p:spTree>
    <p:extLst>
      <p:ext uri="{BB962C8B-B14F-4D97-AF65-F5344CB8AC3E}">
        <p14:creationId xmlns:p14="http://schemas.microsoft.com/office/powerpoint/2010/main" val="4095506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14400" y="1905000"/>
            <a:ext cx="7467600" cy="4495800"/>
          </a:xfrm>
        </p:spPr>
        <p:txBody>
          <a:bodyPr>
            <a:normAutofit/>
          </a:bodyPr>
          <a:lstStyle/>
          <a:p>
            <a:pPr marL="0" indent="0">
              <a:buNone/>
            </a:pPr>
            <a:r>
              <a:rPr lang="en-US" dirty="0" smtClean="0"/>
              <a:t>During a repossession, a lender or leasing company that holds the lien to your vehicle will take back that vehicle if you’ve fallen behind on payments. In many states, your lender has the right to repossess your vehicle as soon as you miss a payment- without warning or a court order.</a:t>
            </a:r>
          </a:p>
          <a:p>
            <a:pPr marL="0" indent="0">
              <a:buNone/>
            </a:pPr>
            <a:endParaRPr lang="en-US" dirty="0"/>
          </a:p>
          <a:p>
            <a:pPr marL="0" indent="0">
              <a:buNone/>
            </a:pPr>
            <a:r>
              <a:rPr lang="en-US" dirty="0" smtClean="0"/>
              <a:t>The creditor has the rights to:</a:t>
            </a:r>
          </a:p>
          <a:p>
            <a:r>
              <a:rPr lang="en-US" dirty="0" smtClean="0"/>
              <a:t>Seize the car as soon as you default</a:t>
            </a:r>
          </a:p>
          <a:p>
            <a:r>
              <a:rPr lang="en-US" dirty="0" smtClean="0"/>
              <a:t>Can’t commit a breach of the peace, e.g., use physical force or threats of force</a:t>
            </a:r>
          </a:p>
          <a:p>
            <a:r>
              <a:rPr lang="en-US" dirty="0" smtClean="0"/>
              <a:t>Keep the car or resell it</a:t>
            </a:r>
          </a:p>
          <a:p>
            <a:r>
              <a:rPr lang="en-US" dirty="0" smtClean="0"/>
              <a:t>May not keep or sell any personal property in car (not including improvements such as a stereo or luggage rack)</a:t>
            </a:r>
            <a:endParaRPr lang="en-US" dirty="0"/>
          </a:p>
        </p:txBody>
      </p:sp>
      <p:sp>
        <p:nvSpPr>
          <p:cNvPr id="3" name="Title 2"/>
          <p:cNvSpPr>
            <a:spLocks noGrp="1"/>
          </p:cNvSpPr>
          <p:nvPr>
            <p:ph type="title"/>
          </p:nvPr>
        </p:nvSpPr>
        <p:spPr/>
        <p:txBody>
          <a:bodyPr/>
          <a:lstStyle/>
          <a:p>
            <a:r>
              <a:rPr lang="en-US" dirty="0" smtClean="0"/>
              <a:t>Repossession</a:t>
            </a:r>
            <a:endParaRPr lang="en-US" dirty="0"/>
          </a:p>
        </p:txBody>
      </p:sp>
    </p:spTree>
    <p:extLst>
      <p:ext uri="{BB962C8B-B14F-4D97-AF65-F5344CB8AC3E}">
        <p14:creationId xmlns:p14="http://schemas.microsoft.com/office/powerpoint/2010/main" val="3295420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Your rights:</a:t>
            </a:r>
          </a:p>
          <a:p>
            <a:r>
              <a:rPr lang="en-US" dirty="0" smtClean="0"/>
              <a:t>May buy the car back by paying the full amount owed on it plus repossession expenses</a:t>
            </a:r>
          </a:p>
          <a:p>
            <a:pPr marL="0" indent="0">
              <a:buNone/>
            </a:pPr>
            <a:endParaRPr lang="en-US" dirty="0"/>
          </a:p>
          <a:p>
            <a:pPr marL="0" indent="0">
              <a:buNone/>
            </a:pPr>
            <a:r>
              <a:rPr lang="en-US" dirty="0" smtClean="0"/>
              <a:t>Your legal responsibilities:</a:t>
            </a:r>
          </a:p>
          <a:p>
            <a:r>
              <a:rPr lang="en-US" dirty="0" smtClean="0"/>
              <a:t>Must pay the “deficiency balance”- the amount of debt remaining even after your creditor has sold your car</a:t>
            </a:r>
            <a:endParaRPr lang="en-US" dirty="0"/>
          </a:p>
        </p:txBody>
      </p:sp>
    </p:spTree>
    <p:extLst>
      <p:ext uri="{BB962C8B-B14F-4D97-AF65-F5344CB8AC3E}">
        <p14:creationId xmlns:p14="http://schemas.microsoft.com/office/powerpoint/2010/main" val="2785725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7696200" cy="1143000"/>
          </a:xfrm>
        </p:spPr>
        <p:txBody>
          <a:bodyPr/>
          <a:lstStyle/>
          <a:p>
            <a:r>
              <a:rPr lang="en-US" dirty="0" smtClean="0"/>
              <a:t>Leasing a Motor Vehicle</a:t>
            </a:r>
            <a:endParaRPr lang="en-US" dirty="0"/>
          </a:p>
        </p:txBody>
      </p:sp>
      <p:sp>
        <p:nvSpPr>
          <p:cNvPr id="4" name="Rectangle 3"/>
          <p:cNvSpPr txBox="1">
            <a:spLocks noChangeArrowheads="1"/>
          </p:cNvSpPr>
          <p:nvPr/>
        </p:nvSpPr>
        <p:spPr>
          <a:xfrm>
            <a:off x="457200" y="1371600"/>
            <a:ext cx="8077200" cy="6400800"/>
          </a:xfrm>
          <a:prstGeom prst="rect">
            <a:avLst/>
          </a:prstGeom>
          <a:noFill/>
        </p:spPr>
        <p:txBody>
          <a:bodyPr vert="horz">
            <a:normAutofit/>
          </a:bodyPr>
          <a:lst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a:lstStyle>
          <a:p>
            <a:pPr marL="0" indent="0">
              <a:lnSpc>
                <a:spcPct val="130000"/>
              </a:lnSpc>
              <a:buFont typeface="Wingdings" charset="0"/>
              <a:buNone/>
            </a:pPr>
            <a:r>
              <a:rPr lang="en-US" sz="1800" dirty="0" smtClean="0">
                <a:solidFill>
                  <a:srgbClr val="FFFFFF"/>
                </a:solidFill>
                <a:latin typeface="Verdana" charset="0"/>
                <a:ea typeface="ＭＳ Ｐゴシック" charset="0"/>
                <a:cs typeface="ＭＳ Ｐゴシック" charset="0"/>
              </a:rPr>
              <a:t>A car lease lets you drive a new vehicle without paying a large sum of cash or taking out a loan. To lease a car, you simply make a small down payment, less than the typical 20% of a car’s value you’d pay to buy, followed by monthly payments for the term of the lease. When the term expires, you return the car.</a:t>
            </a:r>
          </a:p>
          <a:p>
            <a:pPr marL="0" indent="0">
              <a:lnSpc>
                <a:spcPct val="130000"/>
              </a:lnSpc>
              <a:buFont typeface="Wingdings" charset="0"/>
              <a:buNone/>
            </a:pPr>
            <a:r>
              <a:rPr lang="en-US" sz="1800" u="sng" dirty="0" smtClean="0">
                <a:solidFill>
                  <a:srgbClr val="FFFFFF"/>
                </a:solidFill>
                <a:latin typeface="Verdana" charset="0"/>
                <a:ea typeface="ＭＳ Ｐゴシック" charset="0"/>
                <a:cs typeface="ＭＳ Ｐゴシック" charset="0"/>
              </a:rPr>
              <a:t>Advantages</a:t>
            </a:r>
          </a:p>
          <a:p>
            <a:pPr marL="457200" lvl="1" indent="-165100">
              <a:lnSpc>
                <a:spcPct val="130000"/>
              </a:lnSpc>
              <a:buFont typeface="Times" charset="0"/>
              <a:buChar char="•"/>
            </a:pPr>
            <a:r>
              <a:rPr lang="en-US" sz="1800" dirty="0" smtClean="0">
                <a:solidFill>
                  <a:srgbClr val="FFFFFF"/>
                </a:solidFill>
                <a:latin typeface="Verdana" charset="0"/>
                <a:ea typeface="ＭＳ Ｐゴシック" charset="0"/>
              </a:rPr>
              <a:t>Smaller initial outlay than down payment when buying on credit</a:t>
            </a:r>
          </a:p>
          <a:p>
            <a:pPr marL="457200" lvl="1" indent="-165100">
              <a:lnSpc>
                <a:spcPct val="130000"/>
              </a:lnSpc>
              <a:buFont typeface="Times" charset="0"/>
              <a:buChar char="•"/>
            </a:pPr>
            <a:r>
              <a:rPr lang="en-US" sz="1800" dirty="0" smtClean="0">
                <a:solidFill>
                  <a:srgbClr val="FFFFFF"/>
                </a:solidFill>
                <a:latin typeface="Verdana" charset="0"/>
                <a:ea typeface="ＭＳ Ｐゴシック" charset="0"/>
              </a:rPr>
              <a:t>Monthly lease payments may be less than monthly finance payments</a:t>
            </a:r>
          </a:p>
          <a:p>
            <a:pPr marL="457200" lvl="1" indent="-165100">
              <a:lnSpc>
                <a:spcPct val="130000"/>
              </a:lnSpc>
              <a:buFont typeface="Times" charset="0"/>
              <a:buChar char="•"/>
            </a:pPr>
            <a:r>
              <a:rPr lang="en-US" sz="1800" dirty="0" smtClean="0">
                <a:solidFill>
                  <a:srgbClr val="FFFFFF"/>
                </a:solidFill>
                <a:latin typeface="Verdana" charset="0"/>
                <a:ea typeface="ＭＳ Ｐゴシック" charset="0"/>
              </a:rPr>
              <a:t>Lease agreement provides detailed records for business purposes</a:t>
            </a:r>
          </a:p>
          <a:p>
            <a:pPr marL="457200" lvl="1" indent="-165100">
              <a:lnSpc>
                <a:spcPct val="130000"/>
              </a:lnSpc>
              <a:buFont typeface="Times" charset="0"/>
              <a:buChar char="•"/>
            </a:pPr>
            <a:r>
              <a:rPr lang="en-US" sz="1800" dirty="0" smtClean="0">
                <a:solidFill>
                  <a:srgbClr val="FFFFFF"/>
                </a:solidFill>
                <a:latin typeface="Verdana" charset="0"/>
                <a:ea typeface="ＭＳ Ｐゴシック" charset="0"/>
              </a:rPr>
              <a:t>Oftentimes, all service charges related to maintenance are included in lease, so there is no additional outlay of money for regular maintenance</a:t>
            </a:r>
          </a:p>
          <a:p>
            <a:pPr marL="0" indent="0">
              <a:buFont typeface="Wingdings" charset="0"/>
              <a:buChar char="§"/>
            </a:pPr>
            <a:endParaRPr lang="en-US" sz="1800" dirty="0">
              <a:solidFill>
                <a:srgbClr val="FFFFFF"/>
              </a:solidFill>
              <a:latin typeface="Verdana" charset="0"/>
              <a:ea typeface="ＭＳ Ｐゴシック" charset="0"/>
              <a:cs typeface="ＭＳ Ｐゴシック" charset="0"/>
            </a:endParaRPr>
          </a:p>
        </p:txBody>
      </p:sp>
    </p:spTree>
    <p:extLst>
      <p:ext uri="{BB962C8B-B14F-4D97-AF65-F5344CB8AC3E}">
        <p14:creationId xmlns:p14="http://schemas.microsoft.com/office/powerpoint/2010/main" val="387406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4221163"/>
          </a:xfrm>
        </p:spPr>
        <p:txBody>
          <a:bodyPr/>
          <a:lstStyle/>
          <a:p>
            <a:pPr marL="0" indent="0">
              <a:buNone/>
            </a:pPr>
            <a:r>
              <a:rPr lang="en-US" u="sng" dirty="0" smtClean="0"/>
              <a:t>Disadvantages</a:t>
            </a:r>
            <a:endParaRPr lang="en-US" dirty="0" smtClean="0"/>
          </a:p>
          <a:p>
            <a:r>
              <a:rPr lang="en-US" dirty="0" smtClean="0"/>
              <a:t>No ownership interest in the vehicle</a:t>
            </a:r>
          </a:p>
          <a:p>
            <a:r>
              <a:rPr lang="en-US" dirty="0" smtClean="0"/>
              <a:t>Must meet requirements similar to applying for credit</a:t>
            </a:r>
          </a:p>
          <a:p>
            <a:r>
              <a:rPr lang="en-US" dirty="0" smtClean="0"/>
              <a:t>Additional costs occur (such as for extra mileage, certain repairs, ending lease early, etc.)</a:t>
            </a:r>
          </a:p>
          <a:p>
            <a:endParaRPr lang="en-US" dirty="0"/>
          </a:p>
          <a:p>
            <a:pPr marL="0" indent="0">
              <a:buNone/>
            </a:pPr>
            <a:r>
              <a:rPr lang="en-US" dirty="0" smtClean="0"/>
              <a:t>Things to consider when discussing leasing vs. buying:</a:t>
            </a:r>
          </a:p>
          <a:p>
            <a:r>
              <a:rPr lang="en-US" dirty="0" smtClean="0"/>
              <a:t>Which option makes the most sense for your situation</a:t>
            </a:r>
          </a:p>
          <a:p>
            <a:r>
              <a:rPr lang="en-US" dirty="0" smtClean="0"/>
              <a:t>Do you have cash available for a down payment?</a:t>
            </a:r>
          </a:p>
          <a:p>
            <a:r>
              <a:rPr lang="en-US" dirty="0" smtClean="0"/>
              <a:t>How much of a monthly payment can you afford?</a:t>
            </a:r>
          </a:p>
          <a:p>
            <a:r>
              <a:rPr lang="en-US" dirty="0" smtClean="0"/>
              <a:t>How long do you plan to keep the car?</a:t>
            </a:r>
            <a:endParaRPr lang="en-US" dirty="0"/>
          </a:p>
        </p:txBody>
      </p:sp>
    </p:spTree>
    <p:extLst>
      <p:ext uri="{BB962C8B-B14F-4D97-AF65-F5344CB8AC3E}">
        <p14:creationId xmlns:p14="http://schemas.microsoft.com/office/powerpoint/2010/main" val="209362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Cars and Loans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4311131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service contract is designed to avoid costly repairs as a motor vehicle gets older.</a:t>
            </a:r>
            <a:endParaRPr lang="en-US" dirty="0"/>
          </a:p>
        </p:txBody>
      </p:sp>
    </p:spTree>
    <p:extLst>
      <p:ext uri="{BB962C8B-B14F-4D97-AF65-F5344CB8AC3E}">
        <p14:creationId xmlns:p14="http://schemas.microsoft.com/office/powerpoint/2010/main" val="2393364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Truth in Lending Act requires a borrower be informed of the total finance charge.</a:t>
            </a:r>
            <a:endParaRPr lang="en-US" dirty="0"/>
          </a:p>
        </p:txBody>
      </p:sp>
    </p:spTree>
    <p:extLst>
      <p:ext uri="{BB962C8B-B14F-4D97-AF65-F5344CB8AC3E}">
        <p14:creationId xmlns:p14="http://schemas.microsoft.com/office/powerpoint/2010/main" val="2161393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Through which of the following entities may you be able to purchase a used car?</a:t>
            </a:r>
            <a:br>
              <a:rPr lang="en-US" dirty="0" smtClean="0"/>
            </a:br>
            <a:r>
              <a:rPr lang="en-US" dirty="0"/>
              <a:t/>
            </a:r>
            <a:br>
              <a:rPr lang="en-US" dirty="0"/>
            </a:br>
            <a:r>
              <a:rPr lang="en-US" i="0" dirty="0" smtClean="0"/>
              <a:t>A. Rental car company</a:t>
            </a:r>
            <a:br>
              <a:rPr lang="en-US" i="0" dirty="0" smtClean="0"/>
            </a:br>
            <a:r>
              <a:rPr lang="en-US" i="0" dirty="0" smtClean="0"/>
              <a:t>B. Used car seller</a:t>
            </a:r>
            <a:br>
              <a:rPr lang="en-US" i="0" dirty="0" smtClean="0"/>
            </a:br>
            <a:r>
              <a:rPr lang="en-US" i="0" dirty="0" smtClean="0"/>
              <a:t>C. Private seller</a:t>
            </a:r>
            <a:br>
              <a:rPr lang="en-US" i="0" dirty="0" smtClean="0"/>
            </a:br>
            <a:r>
              <a:rPr lang="en-US" i="0" dirty="0" smtClean="0"/>
              <a:t>D. All of the above</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D</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250122251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________ warranty refers to the fact that a product will do what it is designed to do.</a:t>
            </a:r>
            <a:br>
              <a:rPr lang="en-US" dirty="0" smtClean="0"/>
            </a:br>
            <a:r>
              <a:rPr lang="en-US" dirty="0"/>
              <a:t/>
            </a:r>
            <a:br>
              <a:rPr lang="en-US" dirty="0"/>
            </a:br>
            <a:r>
              <a:rPr lang="en-US" i="0" dirty="0" smtClean="0"/>
              <a:t>A. an extended</a:t>
            </a:r>
            <a:br>
              <a:rPr lang="en-US" i="0" dirty="0" smtClean="0"/>
            </a:br>
            <a:r>
              <a:rPr lang="en-US" i="0" dirty="0" smtClean="0"/>
              <a:t>B. an implied</a:t>
            </a:r>
            <a:br>
              <a:rPr lang="en-US" i="0" dirty="0" smtClean="0"/>
            </a:br>
            <a:r>
              <a:rPr lang="en-US" i="0" dirty="0" smtClean="0"/>
              <a:t>C. a dealer</a:t>
            </a:r>
            <a:br>
              <a:rPr lang="en-US" i="0" dirty="0" smtClean="0"/>
            </a:br>
            <a:r>
              <a:rPr lang="en-US" i="0" dirty="0" smtClean="0"/>
              <a:t>D. an unexpired manufacturer’s</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B.</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185821896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0200"/>
            <a:ext cx="8229600" cy="2819400"/>
          </a:xfrm>
        </p:spPr>
        <p:txBody>
          <a:bodyPr>
            <a:normAutofit fontScale="90000"/>
          </a:bodyPr>
          <a:lstStyle/>
          <a:p>
            <a:r>
              <a:rPr lang="en-US" dirty="0" smtClean="0"/>
              <a:t>The Truth in Lending Act requires that borrowers be informed of the:</a:t>
            </a:r>
            <a:br>
              <a:rPr lang="en-US" dirty="0" smtClean="0"/>
            </a:br>
            <a:r>
              <a:rPr lang="en-US" dirty="0"/>
              <a:t/>
            </a:r>
            <a:br>
              <a:rPr lang="en-US" dirty="0"/>
            </a:br>
            <a:r>
              <a:rPr lang="en-US" i="0" dirty="0" smtClean="0"/>
              <a:t>A. amount financed</a:t>
            </a:r>
            <a:br>
              <a:rPr lang="en-US" i="0" dirty="0" smtClean="0"/>
            </a:br>
            <a:r>
              <a:rPr lang="en-US" i="0" dirty="0" smtClean="0"/>
              <a:t>B. cost of auto insurance</a:t>
            </a:r>
            <a:br>
              <a:rPr lang="en-US" i="0" dirty="0" smtClean="0"/>
            </a:br>
            <a:r>
              <a:rPr lang="en-US" i="0" dirty="0" smtClean="0"/>
              <a:t>C. features of an extended warranty</a:t>
            </a:r>
            <a:br>
              <a:rPr lang="en-US" i="0" dirty="0" smtClean="0"/>
            </a:br>
            <a:r>
              <a:rPr lang="en-US" i="0" dirty="0" smtClean="0"/>
              <a:t>D. reasons a person has been denied credit</a:t>
            </a:r>
            <a:endParaRPr lang="en-US" i="0" dirty="0"/>
          </a:p>
        </p:txBody>
      </p:sp>
      <p:sp>
        <p:nvSpPr>
          <p:cNvPr id="6" name="Text Placeholder 2"/>
          <p:cNvSpPr>
            <a:spLocks noGrp="1"/>
          </p:cNvSpPr>
          <p:nvPr>
            <p:ph type="body" sz="quarter" idx="14"/>
          </p:nvPr>
        </p:nvSpPr>
        <p:spPr>
          <a:xfrm>
            <a:off x="3505200" y="41148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A.</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185821896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796561" y="838200"/>
            <a:ext cx="69664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You Have Completed</a:t>
            </a:r>
            <a:br>
              <a:rPr lang="en-US" sz="4800" dirty="0" smtClean="0">
                <a:gradFill flip="none" rotWithShape="1">
                  <a:gsLst>
                    <a:gs pos="50000">
                      <a:srgbClr val="FF6600"/>
                    </a:gs>
                    <a:gs pos="100000">
                      <a:schemeClr val="accent4">
                        <a:lumMod val="60000"/>
                        <a:lumOff val="40000"/>
                      </a:schemeClr>
                    </a:gs>
                  </a:gsLst>
                  <a:lin ang="16080000" scaled="0"/>
                  <a:tileRect/>
                </a:gradFill>
                <a:effectLst/>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Cars and Loans: </a:t>
            </a:r>
            <a:r>
              <a:rPr lang="en-US" sz="3200" noProof="0" dirty="0">
                <a:gradFill flip="none" rotWithShape="1">
                  <a:gsLst>
                    <a:gs pos="50000">
                      <a:srgbClr val="FF6600"/>
                    </a:gs>
                    <a:gs pos="100000">
                      <a:schemeClr val="accent4">
                        <a:lumMod val="60000"/>
                        <a:lumOff val="40000"/>
                      </a:schemeClr>
                    </a:gs>
                  </a:gsLst>
                  <a:lin ang="16080000" scaled="0"/>
                  <a:tileRect/>
                </a:gradFill>
                <a:effectLst/>
              </a:rPr>
              <a:t>F</a:t>
            </a:r>
            <a:r>
              <a:rPr lang="en-US" sz="3200" dirty="0" err="1" smtClean="0">
                <a:gradFill flip="none" rotWithShape="1">
                  <a:gsLst>
                    <a:gs pos="50000">
                      <a:srgbClr val="FF6600"/>
                    </a:gs>
                    <a:gs pos="100000">
                      <a:schemeClr val="accent4">
                        <a:lumMod val="60000"/>
                        <a:lumOff val="40000"/>
                      </a:schemeClr>
                    </a:gs>
                  </a:gsLst>
                  <a:lin ang="16080000" scaled="0"/>
                  <a:tileRect/>
                </a:gradFill>
                <a:effectLst/>
              </a:rPr>
              <a:t>inancial</a:t>
            </a:r>
            <a:r>
              <a:rPr lang="en-US" sz="3200" dirty="0" smtClean="0">
                <a:gradFill flip="none" rotWithShape="1">
                  <a:gsLst>
                    <a:gs pos="50000">
                      <a:srgbClr val="FF6600"/>
                    </a:gs>
                    <a:gs pos="100000">
                      <a:schemeClr val="accent4">
                        <a:lumMod val="60000"/>
                        <a:lumOff val="40000"/>
                      </a:schemeClr>
                    </a:gs>
                  </a:gsLst>
                  <a:lin ang="16080000" scaled="0"/>
                  <a:tileRect/>
                </a:gradFill>
                <a:effectLst/>
              </a:rPr>
              <a:t> Literacy </a:t>
            </a:r>
            <a:br>
              <a:rPr lang="en-US" sz="320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Lesson #5</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094418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2086</Words>
  <Application>Microsoft Macintosh PowerPoint</Application>
  <PresentationFormat>On-screen Show (4:3)</PresentationFormat>
  <Paragraphs>268</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Quiz Show</vt:lpstr>
      <vt:lpstr>Cars and Loans Financial Literacy Lesson #5 </vt:lpstr>
      <vt:lpstr>Overview</vt:lpstr>
      <vt:lpstr>Goal of Lesson</vt:lpstr>
      <vt:lpstr>Costs of Owning a Car</vt:lpstr>
      <vt:lpstr>Costs of Operating a Car</vt:lpstr>
      <vt:lpstr>How Much Can You Afford? The 20-10 Rule</vt:lpstr>
      <vt:lpstr>Consumer Decision Making: Used Car</vt:lpstr>
      <vt:lpstr>Sources of Used Cars</vt:lpstr>
      <vt:lpstr>Consumer Decision Making: New Car</vt:lpstr>
      <vt:lpstr>Types of Warranties</vt:lpstr>
      <vt:lpstr>PowerPoint Presentation</vt:lpstr>
      <vt:lpstr>Service Contracts (“extended warranties”)</vt:lpstr>
      <vt:lpstr>Variables of a Car Loan</vt:lpstr>
      <vt:lpstr>How to Calculate the Total Cost of a Loan</vt:lpstr>
      <vt:lpstr>The Truth-in-Lending Act</vt:lpstr>
      <vt:lpstr>Loan Co-Signer</vt:lpstr>
      <vt:lpstr>Do You Have to Have Auto Insurance?</vt:lpstr>
      <vt:lpstr>Types of Coverage</vt:lpstr>
      <vt:lpstr>How Insurance Rates are Set</vt:lpstr>
      <vt:lpstr>Repossession</vt:lpstr>
      <vt:lpstr>PowerPoint Presentation</vt:lpstr>
      <vt:lpstr>Leasing a Motor Vehicle</vt:lpstr>
      <vt:lpstr>PowerPoint Presentation</vt:lpstr>
      <vt:lpstr>Cars and Loans Review Q &amp; A</vt:lpstr>
      <vt:lpstr>A service contract is designed to avoid costly repairs as a motor vehicle gets older.</vt:lpstr>
      <vt:lpstr>The Truth in Lending Act requires a borrower be informed of the total finance charge.</vt:lpstr>
      <vt:lpstr>Through which of the following entities may you be able to purchase a used car?  A. Rental car company B. Used car seller C. Private seller D. All of the above</vt:lpstr>
      <vt:lpstr>________ warranty refers to the fact that a product will do what it is designed to do.  A. an extended B. an implied C. a dealer D. an unexpired manufacturer’s</vt:lpstr>
      <vt:lpstr>The Truth in Lending Act requires that borrowers be informed of the:  A. amount financed B. cost of auto insurance C. features of an extended warranty D. reasons a person has been denied credit</vt:lpstr>
      <vt:lpstr>You Have Completed Cars and Loans: Financial Literacy  Lesson #5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2020-06-23T10:58:18Z</dcterms:modified>
</cp:coreProperties>
</file>