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0"/>
  </p:notesMasterIdLst>
  <p:handoutMasterIdLst>
    <p:handoutMasterId r:id="rId31"/>
  </p:handoutMasterIdLst>
  <p:sldIdLst>
    <p:sldId id="273" r:id="rId2"/>
    <p:sldId id="274" r:id="rId3"/>
    <p:sldId id="295" r:id="rId4"/>
    <p:sldId id="313" r:id="rId5"/>
    <p:sldId id="323" r:id="rId6"/>
    <p:sldId id="326" r:id="rId7"/>
    <p:sldId id="314" r:id="rId8"/>
    <p:sldId id="327" r:id="rId9"/>
    <p:sldId id="317" r:id="rId10"/>
    <p:sldId id="318" r:id="rId11"/>
    <p:sldId id="319" r:id="rId12"/>
    <p:sldId id="315" r:id="rId13"/>
    <p:sldId id="316" r:id="rId14"/>
    <p:sldId id="320" r:id="rId15"/>
    <p:sldId id="321" r:id="rId16"/>
    <p:sldId id="322" r:id="rId17"/>
    <p:sldId id="324" r:id="rId18"/>
    <p:sldId id="325" r:id="rId19"/>
    <p:sldId id="328" r:id="rId20"/>
    <p:sldId id="329" r:id="rId21"/>
    <p:sldId id="330" r:id="rId22"/>
    <p:sldId id="312" r:id="rId23"/>
    <p:sldId id="331" r:id="rId24"/>
    <p:sldId id="332" r:id="rId25"/>
    <p:sldId id="333" r:id="rId26"/>
    <p:sldId id="335" r:id="rId27"/>
    <p:sldId id="334" r:id="rId28"/>
    <p:sldId id="297" r:id="rId29"/>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4" autoAdjust="0"/>
    <p:restoredTop sz="86449" autoAdjust="0"/>
  </p:normalViewPr>
  <p:slideViewPr>
    <p:cSldViewPr>
      <p:cViewPr varScale="1">
        <p:scale>
          <a:sx n="65" d="100"/>
          <a:sy n="65" d="100"/>
        </p:scale>
        <p:origin x="-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Sexual Harassment </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in the Workplace</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#5</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Sexual harassment can have a disastrous impact on victims, offenders, and the company in which the offenses occur. Training employees in the essentials of prohibited conduct is an important part of reducing liability and maintaining a professional work environment.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increase knowledge pertaining to sexual harassment in the workplace, including legal and personal consequences.</a:t>
            </a:r>
          </a:p>
          <a:p>
            <a:r>
              <a:rPr lang="en-US" dirty="0" smtClean="0"/>
              <a:t>To understand what workplace sexual harassment is and what it is not.</a:t>
            </a:r>
          </a:p>
          <a:p>
            <a:r>
              <a:rPr lang="en-US" dirty="0" smtClean="0"/>
              <a:t>To identify and differentiate between the two types of workplace sexual harassment: “quid pro quo” and “hostile work environment”.</a:t>
            </a:r>
          </a:p>
          <a:p>
            <a:r>
              <a:rPr lang="en-US" dirty="0" smtClean="0"/>
              <a:t>To understand steps employees can take in response to sexual harassment at work.</a:t>
            </a:r>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pPr marL="0" indent="0">
              <a:buNone/>
            </a:pPr>
            <a:r>
              <a:rPr lang="en-US" dirty="0" smtClean="0"/>
              <a:t>The Equal Employment Opportunity Commission (EEOC) is the federal agency responsible for overseeing workplace sexual harassment regulations and compliances with the law. </a:t>
            </a:r>
          </a:p>
          <a:p>
            <a:pPr marL="0" indent="0">
              <a:buNone/>
            </a:pPr>
            <a:endParaRPr lang="en-US" dirty="0"/>
          </a:p>
          <a:p>
            <a:pPr marL="0" indent="0">
              <a:buNone/>
            </a:pPr>
            <a:r>
              <a:rPr lang="en-US" dirty="0" smtClean="0"/>
              <a:t>They define sexual harassment as:</a:t>
            </a:r>
          </a:p>
          <a:p>
            <a:pPr marL="0" indent="0">
              <a:buNone/>
            </a:pPr>
            <a:r>
              <a:rPr lang="en-US" dirty="0" smtClean="0"/>
              <a:t>“Unwelcome sexual advances, requests for sexual favors, and other verbal or physical conduct of a sexual nature constitutes sexual harassment when submission to or rejection of this conduct explicitly or implicitly affects:</a:t>
            </a:r>
          </a:p>
          <a:p>
            <a:r>
              <a:rPr lang="en-US" dirty="0" smtClean="0"/>
              <a:t>An individual’s employment,</a:t>
            </a:r>
          </a:p>
          <a:p>
            <a:r>
              <a:rPr lang="en-US" dirty="0" smtClean="0"/>
              <a:t>Unreasonably interferes with an individual’s work performance, </a:t>
            </a:r>
          </a:p>
          <a:p>
            <a:r>
              <a:rPr lang="en-US" dirty="0" smtClean="0"/>
              <a:t>Or creates an intimidating, hostile, or offensive work environment.”</a:t>
            </a:r>
            <a:endParaRPr lang="en-US" dirty="0"/>
          </a:p>
        </p:txBody>
      </p:sp>
      <p:sp>
        <p:nvSpPr>
          <p:cNvPr id="3" name="Title 2"/>
          <p:cNvSpPr>
            <a:spLocks noGrp="1"/>
          </p:cNvSpPr>
          <p:nvPr>
            <p:ph type="title"/>
          </p:nvPr>
        </p:nvSpPr>
        <p:spPr/>
        <p:txBody>
          <a:bodyPr/>
          <a:lstStyle/>
          <a:p>
            <a:r>
              <a:rPr lang="en-US" dirty="0" smtClean="0"/>
              <a:t>Sexual Harassment Defined</a:t>
            </a:r>
            <a:endParaRPr lang="en-US" dirty="0"/>
          </a:p>
        </p:txBody>
      </p:sp>
    </p:spTree>
    <p:extLst>
      <p:ext uri="{BB962C8B-B14F-4D97-AF65-F5344CB8AC3E}">
        <p14:creationId xmlns:p14="http://schemas.microsoft.com/office/powerpoint/2010/main" val="39015345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7924800" cy="6096000"/>
          </a:xfrm>
        </p:spPr>
        <p:txBody>
          <a:bodyPr>
            <a:normAutofit/>
          </a:bodyPr>
          <a:lstStyle/>
          <a:p>
            <a:pPr marL="0" indent="0">
              <a:buNone/>
            </a:pPr>
            <a:r>
              <a:rPr lang="en-US" dirty="0" smtClean="0"/>
              <a:t>Sexual harassment is a form of sex discrimination that violates Title VII of the Civil Rights Act of 1964, therefore sexual harassment is illegal across the country. </a:t>
            </a:r>
            <a:endParaRPr lang="en-US" dirty="0"/>
          </a:p>
          <a:p>
            <a:pPr marL="0" indent="0">
              <a:buNone/>
            </a:pPr>
            <a:endParaRPr lang="en-US" dirty="0" smtClean="0"/>
          </a:p>
          <a:p>
            <a:pPr marL="0" indent="0">
              <a:buNone/>
            </a:pPr>
            <a:r>
              <a:rPr lang="en-US" dirty="0" smtClean="0"/>
              <a:t>These federal laws generally apply only to employers with 15 or more employees, but state laws may be more inclusive of smaller employers. </a:t>
            </a:r>
          </a:p>
          <a:p>
            <a:pPr marL="0" indent="0">
              <a:buNone/>
            </a:pPr>
            <a:endParaRPr lang="en-US" dirty="0"/>
          </a:p>
          <a:p>
            <a:pPr marL="0" indent="0">
              <a:buNone/>
            </a:pPr>
            <a:r>
              <a:rPr lang="en-US" dirty="0" smtClean="0"/>
              <a:t>Title VII applies to employers. It is designed to make employers accountable for providing a work environment that is free from harassment and other kinds of discrimination. </a:t>
            </a:r>
          </a:p>
          <a:p>
            <a:r>
              <a:rPr lang="en-US" dirty="0" smtClean="0"/>
              <a:t>It does </a:t>
            </a:r>
            <a:r>
              <a:rPr lang="en-US" u="sng" dirty="0" smtClean="0"/>
              <a:t>not</a:t>
            </a:r>
            <a:r>
              <a:rPr lang="en-US" dirty="0" smtClean="0"/>
              <a:t> make it illegal for someone to harass someone else.</a:t>
            </a:r>
          </a:p>
          <a:p>
            <a:r>
              <a:rPr lang="en-US" dirty="0" smtClean="0"/>
              <a:t>It makes it illegal for employers to allow harassment to occur or to fail to stop it once they know it’s happening. </a:t>
            </a:r>
          </a:p>
          <a:p>
            <a:pPr marL="0" indent="0">
              <a:buNone/>
            </a:pPr>
            <a:endParaRPr lang="en-US" dirty="0"/>
          </a:p>
        </p:txBody>
      </p:sp>
    </p:spTree>
    <p:extLst>
      <p:ext uri="{BB962C8B-B14F-4D97-AF65-F5344CB8AC3E}">
        <p14:creationId xmlns:p14="http://schemas.microsoft.com/office/powerpoint/2010/main" val="3733638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467600" cy="5867400"/>
          </a:xfrm>
        </p:spPr>
        <p:txBody>
          <a:bodyPr>
            <a:normAutofit lnSpcReduction="10000"/>
          </a:bodyPr>
          <a:lstStyle/>
          <a:p>
            <a:pPr marL="0" indent="0">
              <a:buNone/>
            </a:pPr>
            <a:r>
              <a:rPr lang="en-US" dirty="0" smtClean="0"/>
              <a:t>Retaliation is also illegal. </a:t>
            </a:r>
          </a:p>
          <a:p>
            <a:r>
              <a:rPr lang="en-US" dirty="0" smtClean="0"/>
              <a:t>It’s illegal for someone at work to retaliate against (punish) another for reporting or speaking out against sexual harassment, or for participating in an investigation or legal action related to sexual harassment.</a:t>
            </a:r>
          </a:p>
          <a:p>
            <a:pPr marL="0" indent="0">
              <a:buNone/>
            </a:pPr>
            <a:endParaRPr lang="en-US" dirty="0"/>
          </a:p>
          <a:p>
            <a:pPr marL="0" indent="0">
              <a:buNone/>
            </a:pPr>
            <a:r>
              <a:rPr lang="en-US" dirty="0" smtClean="0"/>
              <a:t>If you report sexual harassment, your employer cannot ignore you or retaliate against you.</a:t>
            </a:r>
          </a:p>
          <a:p>
            <a:r>
              <a:rPr lang="en-US" dirty="0" smtClean="0"/>
              <a:t>If a boss or someone in HR knows about the harassment, or </a:t>
            </a:r>
            <a:r>
              <a:rPr lang="en-US" i="1" dirty="0" smtClean="0"/>
              <a:t>should</a:t>
            </a:r>
            <a:r>
              <a:rPr lang="en-US" dirty="0" smtClean="0"/>
              <a:t> know that you are being harassed, legally, they must take prompt action to try to stop the behavior,  investigate the harassment, and make sure it doesn’t happen again. </a:t>
            </a:r>
          </a:p>
          <a:p>
            <a:r>
              <a:rPr lang="en-US" dirty="0" smtClean="0"/>
              <a:t>The action also has to be “appropriate” and effective, meaning it has to actually make the harassment stop, without harming you or allowing you to become a target of retaliation.  </a:t>
            </a:r>
          </a:p>
          <a:p>
            <a:pPr lvl="1"/>
            <a:r>
              <a:rPr lang="en-US" dirty="0" smtClean="0"/>
              <a:t>If the employer or HR fail to make it better, or made it worse, you can consider taking legal action.</a:t>
            </a:r>
            <a:endParaRPr lang="en-US" dirty="0"/>
          </a:p>
        </p:txBody>
      </p:sp>
    </p:spTree>
    <p:extLst>
      <p:ext uri="{BB962C8B-B14F-4D97-AF65-F5344CB8AC3E}">
        <p14:creationId xmlns:p14="http://schemas.microsoft.com/office/powerpoint/2010/main" val="1742095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990600"/>
            <a:ext cx="7848600" cy="5562600"/>
          </a:xfrm>
        </p:spPr>
        <p:txBody>
          <a:bodyPr>
            <a:noAutofit/>
          </a:bodyPr>
          <a:lstStyle/>
          <a:p>
            <a:pPr marL="0" indent="0">
              <a:buNone/>
            </a:pPr>
            <a:r>
              <a:rPr lang="en-US" dirty="0"/>
              <a:t>Sexual harassment can occur in a variety of circumstances, including but not limited to the following</a:t>
            </a:r>
            <a:r>
              <a:rPr lang="en-US" dirty="0" smtClean="0"/>
              <a:t>:</a:t>
            </a:r>
          </a:p>
          <a:p>
            <a:pPr marL="0" indent="0">
              <a:buNone/>
            </a:pPr>
            <a:endParaRPr lang="en-US" dirty="0"/>
          </a:p>
          <a:p>
            <a:r>
              <a:rPr lang="en-US" dirty="0"/>
              <a:t>The victim as well as the harasser may be a woman or </a:t>
            </a:r>
            <a:r>
              <a:rPr lang="en-US" dirty="0" smtClean="0"/>
              <a:t>man.</a:t>
            </a:r>
          </a:p>
          <a:p>
            <a:pPr lvl="1"/>
            <a:r>
              <a:rPr lang="en-US" dirty="0" smtClean="0"/>
              <a:t>The </a:t>
            </a:r>
            <a:r>
              <a:rPr lang="en-US" dirty="0"/>
              <a:t>victim does not have to be of the opposite sex.</a:t>
            </a:r>
          </a:p>
          <a:p>
            <a:r>
              <a:rPr lang="en-US" dirty="0"/>
              <a:t>The harasser can be the victim’s supervisor, an agent of the employer, a supervisor in another area, a coworker or a nonemployee.</a:t>
            </a:r>
          </a:p>
          <a:p>
            <a:r>
              <a:rPr lang="en-US" dirty="0"/>
              <a:t>The victim does not have to be the person harassed but could be anyone affected by the offensive conduct.</a:t>
            </a:r>
          </a:p>
          <a:p>
            <a:r>
              <a:rPr lang="en-US" dirty="0"/>
              <a:t>Unlawful sexual harassment may occur without economic injury to or discharge of the victim.</a:t>
            </a:r>
          </a:p>
          <a:p>
            <a:r>
              <a:rPr lang="en-US" dirty="0"/>
              <a:t>The harasser’s conduct must be unwelcome.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0857559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Simply, workplace sexual harassment is</a:t>
            </a:r>
            <a:r>
              <a:rPr lang="en-US" dirty="0" smtClean="0"/>
              <a:t>:</a:t>
            </a:r>
          </a:p>
          <a:p>
            <a:pPr marL="0" indent="0">
              <a:buNone/>
            </a:pPr>
            <a:endParaRPr lang="en-US" dirty="0"/>
          </a:p>
          <a:p>
            <a:pPr marL="0" indent="0">
              <a:buNone/>
            </a:pPr>
            <a:r>
              <a:rPr lang="en-US" dirty="0"/>
              <a:t>Verbal, visual, or physical conduct of a sexual nature that is:</a:t>
            </a:r>
          </a:p>
          <a:p>
            <a:pPr lvl="1"/>
            <a:r>
              <a:rPr lang="en-US" dirty="0"/>
              <a:t>Unwelcome</a:t>
            </a:r>
          </a:p>
          <a:p>
            <a:pPr lvl="1"/>
            <a:r>
              <a:rPr lang="en-US" dirty="0"/>
              <a:t>Unwanted</a:t>
            </a:r>
          </a:p>
          <a:p>
            <a:pPr lvl="1"/>
            <a:r>
              <a:rPr lang="en-US" dirty="0"/>
              <a:t>Repeated</a:t>
            </a:r>
          </a:p>
          <a:p>
            <a:endParaRPr lang="en-US" sz="2400" dirty="0"/>
          </a:p>
        </p:txBody>
      </p:sp>
    </p:spTree>
    <p:extLst>
      <p:ext uri="{BB962C8B-B14F-4D97-AF65-F5344CB8AC3E}">
        <p14:creationId xmlns:p14="http://schemas.microsoft.com/office/powerpoint/2010/main" val="192621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Calling someone degrading names of a sexual nature</a:t>
            </a:r>
          </a:p>
          <a:p>
            <a:r>
              <a:rPr lang="en-US" dirty="0" smtClean="0"/>
              <a:t>Spreading sexual rumors</a:t>
            </a:r>
          </a:p>
          <a:p>
            <a:r>
              <a:rPr lang="en-US" dirty="0" smtClean="0"/>
              <a:t>Commenting on someone’s sexual abilities, body parts or clothing</a:t>
            </a:r>
          </a:p>
          <a:p>
            <a:r>
              <a:rPr lang="en-US" dirty="0" smtClean="0"/>
              <a:t>Telling or emailing jokes of a sexual nature</a:t>
            </a:r>
          </a:p>
          <a:p>
            <a:r>
              <a:rPr lang="en-US" dirty="0" smtClean="0"/>
              <a:t>Howling, catcalling or whistling</a:t>
            </a:r>
            <a:endParaRPr lang="en-US" dirty="0"/>
          </a:p>
        </p:txBody>
      </p:sp>
      <p:sp>
        <p:nvSpPr>
          <p:cNvPr id="3" name="Title 2"/>
          <p:cNvSpPr>
            <a:spLocks noGrp="1"/>
          </p:cNvSpPr>
          <p:nvPr>
            <p:ph type="title"/>
          </p:nvPr>
        </p:nvSpPr>
        <p:spPr/>
        <p:txBody>
          <a:bodyPr/>
          <a:lstStyle/>
          <a:p>
            <a:r>
              <a:rPr lang="en-US" dirty="0" smtClean="0"/>
              <a:t>Verbal Harassment</a:t>
            </a:r>
            <a:endParaRPr lang="en-US" dirty="0"/>
          </a:p>
        </p:txBody>
      </p:sp>
    </p:spTree>
    <p:extLst>
      <p:ext uri="{BB962C8B-B14F-4D97-AF65-F5344CB8AC3E}">
        <p14:creationId xmlns:p14="http://schemas.microsoft.com/office/powerpoint/2010/main" val="2941716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Posting pictures of nude or scantily clad people</a:t>
            </a:r>
          </a:p>
          <a:p>
            <a:r>
              <a:rPr lang="en-US" dirty="0" smtClean="0"/>
              <a:t>Passing notes with lewd drawings</a:t>
            </a:r>
          </a:p>
          <a:p>
            <a:r>
              <a:rPr lang="en-US" dirty="0" smtClean="0"/>
              <a:t>Hanging a calendar with nude pictures</a:t>
            </a:r>
          </a:p>
          <a:p>
            <a:r>
              <a:rPr lang="en-US" dirty="0" smtClean="0"/>
              <a:t>Graffiti of a sexual nature in bathrooms or locker rooms, especially when targeting a specific person</a:t>
            </a:r>
          </a:p>
          <a:p>
            <a:r>
              <a:rPr lang="en-US" dirty="0" smtClean="0"/>
              <a:t>Wearing a t-shirt with sexually explicit pictures or graphics</a:t>
            </a:r>
            <a:endParaRPr lang="en-US" dirty="0"/>
          </a:p>
        </p:txBody>
      </p:sp>
      <p:sp>
        <p:nvSpPr>
          <p:cNvPr id="3" name="Title 2"/>
          <p:cNvSpPr>
            <a:spLocks noGrp="1"/>
          </p:cNvSpPr>
          <p:nvPr>
            <p:ph type="title"/>
          </p:nvPr>
        </p:nvSpPr>
        <p:spPr/>
        <p:txBody>
          <a:bodyPr/>
          <a:lstStyle/>
          <a:p>
            <a:r>
              <a:rPr lang="en-US" dirty="0" smtClean="0"/>
              <a:t>Visual Harassment</a:t>
            </a:r>
            <a:endParaRPr lang="en-US" dirty="0"/>
          </a:p>
        </p:txBody>
      </p:sp>
    </p:spTree>
    <p:extLst>
      <p:ext uri="{BB962C8B-B14F-4D97-AF65-F5344CB8AC3E}">
        <p14:creationId xmlns:p14="http://schemas.microsoft.com/office/powerpoint/2010/main" val="1335529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Making lewd gestures (licking lips suggestively, gyrating hips, etc</a:t>
            </a:r>
            <a:r>
              <a:rPr lang="en-US" dirty="0"/>
              <a:t>.</a:t>
            </a:r>
            <a:r>
              <a:rPr lang="en-US" dirty="0" smtClean="0"/>
              <a:t>)</a:t>
            </a:r>
          </a:p>
          <a:p>
            <a:r>
              <a:rPr lang="en-US" dirty="0" smtClean="0"/>
              <a:t>Following someone or blocking his or her way so a person can’t get away</a:t>
            </a:r>
          </a:p>
          <a:p>
            <a:r>
              <a:rPr lang="en-US" dirty="0" smtClean="0"/>
              <a:t>Unwanted grabbing, pinching, kissing or pressing up against someone</a:t>
            </a:r>
          </a:p>
          <a:p>
            <a:r>
              <a:rPr lang="en-US" dirty="0" smtClean="0"/>
              <a:t>Exposing private body parts including mooning and flashing (exposing buttocks, breasts or genitals)</a:t>
            </a:r>
          </a:p>
          <a:p>
            <a:r>
              <a:rPr lang="en-US" dirty="0" smtClean="0"/>
              <a:t>Pulling off clothing, flipping up skirts, bra snapping</a:t>
            </a:r>
            <a:endParaRPr lang="en-US" dirty="0"/>
          </a:p>
        </p:txBody>
      </p:sp>
      <p:sp>
        <p:nvSpPr>
          <p:cNvPr id="3" name="Title 2"/>
          <p:cNvSpPr>
            <a:spLocks noGrp="1"/>
          </p:cNvSpPr>
          <p:nvPr>
            <p:ph type="title"/>
          </p:nvPr>
        </p:nvSpPr>
        <p:spPr/>
        <p:txBody>
          <a:bodyPr>
            <a:normAutofit/>
          </a:bodyPr>
          <a:lstStyle/>
          <a:p>
            <a:r>
              <a:rPr lang="en-US" dirty="0" smtClean="0"/>
              <a:t>Physical Harassment</a:t>
            </a:r>
            <a:endParaRPr lang="en-US" dirty="0"/>
          </a:p>
        </p:txBody>
      </p:sp>
    </p:spTree>
    <p:extLst>
      <p:ext uri="{BB962C8B-B14F-4D97-AF65-F5344CB8AC3E}">
        <p14:creationId xmlns:p14="http://schemas.microsoft.com/office/powerpoint/2010/main" val="383164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05000"/>
            <a:ext cx="8077200" cy="4221163"/>
          </a:xfrm>
        </p:spPr>
        <p:txBody>
          <a:bodyPr numCol="2">
            <a:normAutofit/>
          </a:bodyPr>
          <a:lstStyle/>
          <a:p>
            <a:pPr marL="0" indent="0">
              <a:buNone/>
            </a:pPr>
            <a:r>
              <a:rPr lang="en-US" dirty="0" smtClean="0"/>
              <a:t>Examples of flirting behaviors:</a:t>
            </a:r>
          </a:p>
          <a:p>
            <a:r>
              <a:rPr lang="en-US" dirty="0" smtClean="0"/>
              <a:t>Winking</a:t>
            </a:r>
          </a:p>
          <a:p>
            <a:r>
              <a:rPr lang="en-US" dirty="0" smtClean="0"/>
              <a:t>Making eye contact</a:t>
            </a:r>
          </a:p>
          <a:p>
            <a:r>
              <a:rPr lang="en-US" dirty="0" smtClean="0"/>
              <a:t>Calling by a nickname</a:t>
            </a:r>
          </a:p>
          <a:p>
            <a:r>
              <a:rPr lang="en-US" dirty="0" smtClean="0"/>
              <a:t>Joking and teasing</a:t>
            </a:r>
          </a:p>
          <a:p>
            <a:r>
              <a:rPr lang="en-US" dirty="0" smtClean="0"/>
              <a:t>Passing fun notes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Examples of sexually harassing behaviors:</a:t>
            </a:r>
          </a:p>
          <a:p>
            <a:r>
              <a:rPr lang="en-US" dirty="0" smtClean="0"/>
              <a:t>Calling profane names</a:t>
            </a:r>
          </a:p>
          <a:p>
            <a:r>
              <a:rPr lang="en-US" dirty="0" smtClean="0"/>
              <a:t>Making threats</a:t>
            </a:r>
          </a:p>
          <a:p>
            <a:r>
              <a:rPr lang="en-US" dirty="0" smtClean="0"/>
              <a:t>Unwanted pinching, grabbing, patting, pressing, etc.</a:t>
            </a:r>
          </a:p>
          <a:p>
            <a:r>
              <a:rPr lang="en-US" dirty="0" smtClean="0"/>
              <a:t>Following someone or blocking their way</a:t>
            </a:r>
          </a:p>
          <a:p>
            <a:r>
              <a:rPr lang="en-US" dirty="0" smtClean="0"/>
              <a:t>Making lewd gestures or drawings</a:t>
            </a:r>
          </a:p>
        </p:txBody>
      </p:sp>
      <p:sp>
        <p:nvSpPr>
          <p:cNvPr id="3" name="Title 2"/>
          <p:cNvSpPr>
            <a:spLocks noGrp="1"/>
          </p:cNvSpPr>
          <p:nvPr>
            <p:ph type="title"/>
          </p:nvPr>
        </p:nvSpPr>
        <p:spPr>
          <a:xfrm>
            <a:off x="304800" y="457200"/>
            <a:ext cx="7696200" cy="1143000"/>
          </a:xfrm>
        </p:spPr>
        <p:txBody>
          <a:bodyPr/>
          <a:lstStyle/>
          <a:p>
            <a:r>
              <a:rPr lang="en-US" dirty="0" smtClean="0"/>
              <a:t>Flirting vs. Sexually Harassing </a:t>
            </a:r>
            <a:endParaRPr lang="en-US" dirty="0"/>
          </a:p>
        </p:txBody>
      </p:sp>
    </p:spTree>
    <p:extLst>
      <p:ext uri="{BB962C8B-B14F-4D97-AF65-F5344CB8AC3E}">
        <p14:creationId xmlns:p14="http://schemas.microsoft.com/office/powerpoint/2010/main" val="1254927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7848600" cy="4221163"/>
          </a:xfrm>
        </p:spPr>
        <p:txBody>
          <a:bodyPr numCol="2">
            <a:normAutofit/>
          </a:bodyPr>
          <a:lstStyle/>
          <a:p>
            <a:pPr marL="0" indent="0">
              <a:buNone/>
            </a:pPr>
            <a:r>
              <a:rPr lang="en-US" dirty="0" smtClean="0"/>
              <a:t>What flirting feels like:</a:t>
            </a:r>
          </a:p>
          <a:p>
            <a:r>
              <a:rPr lang="en-US" dirty="0" smtClean="0"/>
              <a:t>Silly, good-natured, playful</a:t>
            </a:r>
          </a:p>
          <a:p>
            <a:r>
              <a:rPr lang="en-US" dirty="0" smtClean="0"/>
              <a:t>Feeling nice to be noticed, boosts self-esteem</a:t>
            </a:r>
          </a:p>
          <a:p>
            <a:r>
              <a:rPr lang="en-US" dirty="0" smtClean="0"/>
              <a:t>I feel attracted to this person</a:t>
            </a:r>
          </a:p>
          <a:p>
            <a:r>
              <a:rPr lang="en-US" dirty="0" smtClean="0"/>
              <a:t>I feel in control, it is wanted, it is mutual</a:t>
            </a:r>
          </a:p>
          <a:p>
            <a:r>
              <a:rPr lang="en-US" dirty="0" smtClean="0"/>
              <a:t>Exciting, feels good</a:t>
            </a:r>
          </a:p>
          <a:p>
            <a:endParaRPr lang="en-US" dirty="0"/>
          </a:p>
          <a:p>
            <a:pPr marL="0" indent="0">
              <a:buNone/>
            </a:pPr>
            <a:endParaRPr lang="en-US" dirty="0" smtClean="0"/>
          </a:p>
          <a:p>
            <a:pPr marL="0" indent="0">
              <a:buNone/>
            </a:pPr>
            <a:endParaRPr lang="en-US" dirty="0"/>
          </a:p>
          <a:p>
            <a:pPr marL="0" indent="0">
              <a:buNone/>
            </a:pPr>
            <a:r>
              <a:rPr lang="en-US" dirty="0" smtClean="0"/>
              <a:t>What sexual harassment feels like:</a:t>
            </a:r>
          </a:p>
          <a:p>
            <a:r>
              <a:rPr lang="en-US" dirty="0" smtClean="0"/>
              <a:t>Threatening, scary</a:t>
            </a:r>
          </a:p>
          <a:p>
            <a:r>
              <a:rPr lang="en-US" dirty="0" smtClean="0"/>
              <a:t>Uncomfortable, uneasy, unwanted</a:t>
            </a:r>
          </a:p>
          <a:p>
            <a:r>
              <a:rPr lang="en-US" dirty="0" smtClean="0"/>
              <a:t>Disgusting or demeaning, feels bad</a:t>
            </a:r>
          </a:p>
          <a:p>
            <a:r>
              <a:rPr lang="en-US" dirty="0" smtClean="0"/>
              <a:t>I can’t believe this just happened</a:t>
            </a:r>
          </a:p>
          <a:p>
            <a:r>
              <a:rPr lang="en-US" dirty="0" smtClean="0"/>
              <a:t>Embarrassing, other person seemed in control</a:t>
            </a:r>
            <a:endParaRPr lang="en-US" dirty="0"/>
          </a:p>
        </p:txBody>
      </p:sp>
    </p:spTree>
    <p:extLst>
      <p:ext uri="{BB962C8B-B14F-4D97-AF65-F5344CB8AC3E}">
        <p14:creationId xmlns:p14="http://schemas.microsoft.com/office/powerpoint/2010/main" val="104574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Even though sexual harassment may be carried out through physical, verbal or visual behaviors, they all fit within two categories recognized by the EEOC. They are:</a:t>
            </a:r>
          </a:p>
          <a:p>
            <a:pPr marL="0" indent="0">
              <a:buNone/>
            </a:pPr>
            <a:endParaRPr lang="en-US" dirty="0" smtClean="0"/>
          </a:p>
          <a:p>
            <a:pPr marL="457200" indent="-457200">
              <a:buAutoNum type="arabicPeriod"/>
            </a:pPr>
            <a:r>
              <a:rPr lang="en-US" dirty="0" smtClean="0"/>
              <a:t>Quid pro quo</a:t>
            </a:r>
          </a:p>
          <a:p>
            <a:pPr marL="457200" indent="-457200">
              <a:buAutoNum type="arabicPeriod"/>
            </a:pPr>
            <a:r>
              <a:rPr lang="en-US" dirty="0" smtClean="0"/>
              <a:t>Hostile work environment</a:t>
            </a:r>
            <a:endParaRPr lang="en-US" dirty="0"/>
          </a:p>
        </p:txBody>
      </p:sp>
      <p:sp>
        <p:nvSpPr>
          <p:cNvPr id="3" name="Title 2"/>
          <p:cNvSpPr>
            <a:spLocks noGrp="1"/>
          </p:cNvSpPr>
          <p:nvPr>
            <p:ph type="title"/>
          </p:nvPr>
        </p:nvSpPr>
        <p:spPr/>
        <p:txBody>
          <a:bodyPr>
            <a:normAutofit fontScale="90000"/>
          </a:bodyPr>
          <a:lstStyle/>
          <a:p>
            <a:r>
              <a:rPr lang="en-US" dirty="0" smtClean="0"/>
              <a:t>Types of Workplace Sexual Harassment</a:t>
            </a:r>
            <a:endParaRPr lang="en-US" dirty="0"/>
          </a:p>
        </p:txBody>
      </p:sp>
    </p:spTree>
    <p:extLst>
      <p:ext uri="{BB962C8B-B14F-4D97-AF65-F5344CB8AC3E}">
        <p14:creationId xmlns:p14="http://schemas.microsoft.com/office/powerpoint/2010/main" val="835099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Latin for “this for that”</a:t>
            </a:r>
          </a:p>
          <a:p>
            <a:r>
              <a:rPr lang="en-US" dirty="0" smtClean="0"/>
              <a:t>This usually involves a supervisor, employer, or co-worker who uses threats or promises of rewards in exchange for sexual favors. </a:t>
            </a:r>
          </a:p>
          <a:p>
            <a:pPr marL="0" indent="0">
              <a:buNone/>
            </a:pPr>
            <a:endParaRPr lang="en-US" dirty="0"/>
          </a:p>
          <a:p>
            <a:pPr marL="0" indent="0">
              <a:buNone/>
            </a:pPr>
            <a:r>
              <a:rPr lang="en-US" dirty="0" smtClean="0"/>
              <a:t>Examples of threats include: not getting hired; getting fired or a bad evaluation; not getting a raise or promotion; being excluded from a group.</a:t>
            </a:r>
          </a:p>
          <a:p>
            <a:pPr marL="0" indent="0">
              <a:buNone/>
            </a:pPr>
            <a:endParaRPr lang="en-US" dirty="0"/>
          </a:p>
          <a:p>
            <a:pPr marL="0" indent="0">
              <a:buNone/>
            </a:pPr>
            <a:r>
              <a:rPr lang="en-US" dirty="0" smtClean="0"/>
              <a:t>Examples of rewards include: getting hired; getting a promotion; getting a raise or other special treatment; getting a preferred work schedule; being included as part of a group; getting a better grade or review on an evaluation.</a:t>
            </a:r>
            <a:endParaRPr lang="en-US" dirty="0"/>
          </a:p>
        </p:txBody>
      </p:sp>
      <p:sp>
        <p:nvSpPr>
          <p:cNvPr id="3" name="Title 2"/>
          <p:cNvSpPr>
            <a:spLocks noGrp="1"/>
          </p:cNvSpPr>
          <p:nvPr>
            <p:ph type="title"/>
          </p:nvPr>
        </p:nvSpPr>
        <p:spPr/>
        <p:txBody>
          <a:bodyPr/>
          <a:lstStyle/>
          <a:p>
            <a:r>
              <a:rPr lang="en-US" dirty="0" smtClean="0"/>
              <a:t>Quid pro quo</a:t>
            </a:r>
            <a:endParaRPr lang="en-US" dirty="0"/>
          </a:p>
        </p:txBody>
      </p:sp>
    </p:spTree>
    <p:extLst>
      <p:ext uri="{BB962C8B-B14F-4D97-AF65-F5344CB8AC3E}">
        <p14:creationId xmlns:p14="http://schemas.microsoft.com/office/powerpoint/2010/main" val="1937545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Hostile Work Environment</a:t>
            </a:r>
            <a:endParaRPr lang="en-US" dirty="0"/>
          </a:p>
        </p:txBody>
      </p:sp>
      <p:sp>
        <p:nvSpPr>
          <p:cNvPr id="4" name="Content Placeholder 3"/>
          <p:cNvSpPr>
            <a:spLocks noGrp="1"/>
          </p:cNvSpPr>
          <p:nvPr>
            <p:ph idx="1"/>
          </p:nvPr>
        </p:nvSpPr>
        <p:spPr/>
        <p:txBody>
          <a:bodyPr/>
          <a:lstStyle/>
          <a:p>
            <a:r>
              <a:rPr lang="en-US" dirty="0" smtClean="0"/>
              <a:t>A hostile work environment can be caused by repeated actions, comments, or objects that create an intimidating, hostile, or offensive work environment. </a:t>
            </a:r>
          </a:p>
          <a:p>
            <a:r>
              <a:rPr lang="en-US" dirty="0" smtClean="0"/>
              <a:t>The behavior does </a:t>
            </a:r>
            <a:r>
              <a:rPr lang="en-US" u="sng" dirty="0" smtClean="0"/>
              <a:t>not</a:t>
            </a:r>
            <a:r>
              <a:rPr lang="en-US" dirty="0" smtClean="0"/>
              <a:t> have to be repeated to be considered sexual harassment if it is a severe incident, such as sexual assault.</a:t>
            </a:r>
          </a:p>
          <a:p>
            <a:endParaRPr lang="en-US" dirty="0"/>
          </a:p>
          <a:p>
            <a:pPr marL="0" indent="0">
              <a:buNone/>
            </a:pPr>
            <a:r>
              <a:rPr lang="en-US" dirty="0" smtClean="0"/>
              <a:t>Examples: regular use of sexually offensive language; sexual jokes; sexual gestures; sexual pictures or graphic calendars; screen saver with nude or scantily clad bodies; e-mails with sexual jokes, pictures or comments; one incident of sexual assault. </a:t>
            </a:r>
            <a:endParaRPr lang="en-US" dirty="0"/>
          </a:p>
        </p:txBody>
      </p:sp>
    </p:spTree>
    <p:extLst>
      <p:ext uri="{BB962C8B-B14F-4D97-AF65-F5344CB8AC3E}">
        <p14:creationId xmlns:p14="http://schemas.microsoft.com/office/powerpoint/2010/main" val="2176026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Employee Rights</a:t>
            </a:r>
            <a:endParaRPr lang="en-US" dirty="0"/>
          </a:p>
        </p:txBody>
      </p:sp>
      <p:sp>
        <p:nvSpPr>
          <p:cNvPr id="4" name="Content Placeholder 3"/>
          <p:cNvSpPr>
            <a:spLocks noGrp="1"/>
          </p:cNvSpPr>
          <p:nvPr>
            <p:ph idx="1"/>
          </p:nvPr>
        </p:nvSpPr>
        <p:spPr/>
        <p:txBody>
          <a:bodyPr/>
          <a:lstStyle/>
          <a:p>
            <a:pPr marL="0" indent="0">
              <a:buNone/>
            </a:pPr>
            <a:r>
              <a:rPr lang="en-US" dirty="0" smtClean="0"/>
              <a:t>You have the right to:</a:t>
            </a:r>
          </a:p>
          <a:p>
            <a:pPr marL="457200" indent="-457200">
              <a:buFont typeface="+mj-lt"/>
              <a:buAutoNum type="arabicPeriod"/>
            </a:pPr>
            <a:r>
              <a:rPr lang="en-US" dirty="0" smtClean="0"/>
              <a:t>Work in a safe, discrimination-free environment.</a:t>
            </a:r>
          </a:p>
          <a:p>
            <a:pPr marL="457200" indent="-457200">
              <a:buFont typeface="+mj-lt"/>
              <a:buAutoNum type="arabicPeriod"/>
            </a:pPr>
            <a:r>
              <a:rPr lang="en-US" dirty="0" smtClean="0"/>
              <a:t>Be told about your company’s sexual harassment policies.</a:t>
            </a:r>
          </a:p>
          <a:p>
            <a:pPr marL="457200" indent="-457200">
              <a:buFont typeface="+mj-lt"/>
              <a:buAutoNum type="arabicPeriod"/>
            </a:pPr>
            <a:r>
              <a:rPr lang="en-US" dirty="0" smtClean="0"/>
              <a:t>Talk about, or speak out against sexual harassment. </a:t>
            </a:r>
          </a:p>
          <a:p>
            <a:pPr marL="457200" indent="-457200">
              <a:buFont typeface="+mj-lt"/>
              <a:buAutoNum type="arabicPeriod"/>
            </a:pPr>
            <a:r>
              <a:rPr lang="en-US" dirty="0" smtClean="0"/>
              <a:t>Report the harassment to HR or your boss.</a:t>
            </a:r>
          </a:p>
          <a:p>
            <a:pPr marL="457200" indent="-457200">
              <a:buFont typeface="+mj-lt"/>
              <a:buAutoNum type="arabicPeriod"/>
            </a:pPr>
            <a:r>
              <a:rPr lang="en-US" dirty="0" smtClean="0"/>
              <a:t>Have your complaint taken seriously and investigated</a:t>
            </a:r>
          </a:p>
          <a:p>
            <a:pPr marL="457200" indent="-457200">
              <a:buFont typeface="+mj-lt"/>
              <a:buAutoNum type="arabicPeriod"/>
            </a:pPr>
            <a:r>
              <a:rPr lang="en-US" dirty="0" smtClean="0"/>
              <a:t>File charges with a government agency</a:t>
            </a:r>
            <a:endParaRPr lang="en-US" dirty="0"/>
          </a:p>
        </p:txBody>
      </p:sp>
    </p:spTree>
    <p:extLst>
      <p:ext uri="{BB962C8B-B14F-4D97-AF65-F5344CB8AC3E}">
        <p14:creationId xmlns:p14="http://schemas.microsoft.com/office/powerpoint/2010/main" val="415243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179637"/>
            <a:ext cx="7467600" cy="4221163"/>
          </a:xfrm>
        </p:spPr>
        <p:txBody>
          <a:bodyPr/>
          <a:lstStyle/>
          <a:p>
            <a:r>
              <a:rPr lang="en-US" dirty="0" smtClean="0"/>
              <a:t>Tell the person firmly, you find their behavior objectionable.</a:t>
            </a:r>
          </a:p>
          <a:p>
            <a:r>
              <a:rPr lang="en-US" dirty="0" smtClean="0"/>
              <a:t>Tell your supervisor. If your supervisor is the harasser, tell their manager.</a:t>
            </a:r>
          </a:p>
          <a:p>
            <a:r>
              <a:rPr lang="en-US" dirty="0" smtClean="0"/>
              <a:t>Keep a detailed log of the offensive behavior.</a:t>
            </a:r>
            <a:endParaRPr lang="en-US" dirty="0"/>
          </a:p>
        </p:txBody>
      </p:sp>
      <p:sp>
        <p:nvSpPr>
          <p:cNvPr id="3" name="Title 2"/>
          <p:cNvSpPr>
            <a:spLocks noGrp="1"/>
          </p:cNvSpPr>
          <p:nvPr>
            <p:ph type="title"/>
          </p:nvPr>
        </p:nvSpPr>
        <p:spPr>
          <a:xfrm>
            <a:off x="914400" y="731837"/>
            <a:ext cx="7696200" cy="1143000"/>
          </a:xfrm>
        </p:spPr>
        <p:txBody>
          <a:bodyPr>
            <a:normAutofit fontScale="90000"/>
          </a:bodyPr>
          <a:lstStyle/>
          <a:p>
            <a:r>
              <a:rPr lang="en-US" dirty="0"/>
              <a:t>Employees’ </a:t>
            </a:r>
            <a:r>
              <a:rPr lang="en-US" dirty="0" smtClean="0"/>
              <a:t>Role </a:t>
            </a:r>
            <a:r>
              <a:rPr lang="en-US" dirty="0"/>
              <a:t>in </a:t>
            </a:r>
            <a:r>
              <a:rPr lang="en-US" dirty="0" smtClean="0"/>
              <a:t>Prevention </a:t>
            </a:r>
            <a:r>
              <a:rPr lang="en-US" dirty="0"/>
              <a:t>of </a:t>
            </a:r>
            <a:r>
              <a:rPr lang="en-US" dirty="0" smtClean="0"/>
              <a:t>Sexual Harassment </a:t>
            </a:r>
            <a:r>
              <a:rPr lang="en-US" dirty="0"/>
              <a:t>in the </a:t>
            </a:r>
            <a:r>
              <a:rPr lang="en-US" dirty="0" smtClean="0"/>
              <a:t>Workplace:</a:t>
            </a:r>
            <a:endParaRPr lang="en-US" dirty="0"/>
          </a:p>
        </p:txBody>
      </p:sp>
    </p:spTree>
    <p:extLst>
      <p:ext uri="{BB962C8B-B14F-4D97-AF65-F5344CB8AC3E}">
        <p14:creationId xmlns:p14="http://schemas.microsoft.com/office/powerpoint/2010/main" val="1052537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Dealing with sexual harassment isn’t always easy, but the important thing is not to ignore it and hope it goes away. </a:t>
            </a:r>
          </a:p>
          <a:p>
            <a:pPr marL="0" indent="0">
              <a:buNone/>
            </a:pPr>
            <a:endParaRPr lang="en-US" dirty="0"/>
          </a:p>
          <a:p>
            <a:pPr marL="0" indent="0">
              <a:buNone/>
            </a:pPr>
            <a:r>
              <a:rPr lang="en-US" dirty="0" smtClean="0"/>
              <a:t>When possible, the first step is to calmly and firmly talk to your harasser to make it clear the conduct is unwelcome. It may be that the harasser simply does not understand that you find his/her behavior objectionable, and a conversation will resolve the problem. </a:t>
            </a:r>
          </a:p>
          <a:p>
            <a:pPr marL="0" indent="0">
              <a:buNone/>
            </a:pPr>
            <a:endParaRPr lang="en-US" dirty="0"/>
          </a:p>
          <a:p>
            <a:pPr marL="0" indent="0">
              <a:buNone/>
            </a:pPr>
            <a:r>
              <a:rPr lang="en-US" dirty="0" smtClean="0"/>
              <a:t>In any event, you should speak to your harasser in private, if practical, and be straightforward about your feelings.</a:t>
            </a:r>
            <a:endParaRPr lang="en-US" dirty="0"/>
          </a:p>
        </p:txBody>
      </p:sp>
      <p:sp>
        <p:nvSpPr>
          <p:cNvPr id="3" name="Title 2"/>
          <p:cNvSpPr>
            <a:spLocks noGrp="1"/>
          </p:cNvSpPr>
          <p:nvPr>
            <p:ph type="title"/>
          </p:nvPr>
        </p:nvSpPr>
        <p:spPr/>
        <p:txBody>
          <a:bodyPr/>
          <a:lstStyle/>
          <a:p>
            <a:r>
              <a:rPr lang="en-US" dirty="0" smtClean="0"/>
              <a:t>Courses of Action for Victims</a:t>
            </a:r>
            <a:endParaRPr lang="en-US" dirty="0"/>
          </a:p>
        </p:txBody>
      </p:sp>
    </p:spTree>
    <p:extLst>
      <p:ext uri="{BB962C8B-B14F-4D97-AF65-F5344CB8AC3E}">
        <p14:creationId xmlns:p14="http://schemas.microsoft.com/office/powerpoint/2010/main" val="3515190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467600" cy="4678363"/>
          </a:xfrm>
        </p:spPr>
        <p:txBody>
          <a:bodyPr/>
          <a:lstStyle/>
          <a:p>
            <a:pPr marL="0" indent="0">
              <a:buNone/>
            </a:pPr>
            <a:r>
              <a:rPr lang="en-US" dirty="0" smtClean="0"/>
              <a:t>If you do not feel comfortable confronting your harasser directly, find someone else- your manager, a different manager, a company executive, or an HR representative. </a:t>
            </a:r>
          </a:p>
          <a:p>
            <a:pPr marL="0" indent="0">
              <a:buNone/>
            </a:pPr>
            <a:endParaRPr lang="en-US" dirty="0"/>
          </a:p>
          <a:p>
            <a:pPr marL="0" indent="0">
              <a:buNone/>
            </a:pPr>
            <a:r>
              <a:rPr lang="en-US" dirty="0" smtClean="0"/>
              <a:t>Your company’s anti-harassment policy may contain a detailed complaint procedure that you can follow. Most policies contain multiple points of contact so you can approach the individual you feel most comfortable talking to. </a:t>
            </a:r>
          </a:p>
          <a:p>
            <a:pPr marL="0" indent="0">
              <a:buNone/>
            </a:pPr>
            <a:endParaRPr lang="en-US" dirty="0"/>
          </a:p>
          <a:p>
            <a:pPr marL="0" indent="0">
              <a:buNone/>
            </a:pPr>
            <a:r>
              <a:rPr lang="en-US" dirty="0" smtClean="0"/>
              <a:t>Remember, don’t hesitate to talk with someone if you feel you are being harassed.</a:t>
            </a:r>
            <a:endParaRPr lang="en-US" dirty="0"/>
          </a:p>
        </p:txBody>
      </p:sp>
    </p:spTree>
    <p:extLst>
      <p:ext uri="{BB962C8B-B14F-4D97-AF65-F5344CB8AC3E}">
        <p14:creationId xmlns:p14="http://schemas.microsoft.com/office/powerpoint/2010/main" val="1034016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609600"/>
            <a:ext cx="7467600" cy="5867400"/>
          </a:xfrm>
        </p:spPr>
        <p:txBody>
          <a:bodyPr>
            <a:normAutofit lnSpcReduction="10000"/>
          </a:bodyPr>
          <a:lstStyle/>
          <a:p>
            <a:pPr marL="0" indent="0">
              <a:buNone/>
            </a:pPr>
            <a:r>
              <a:rPr lang="en-US" dirty="0" smtClean="0"/>
              <a:t>If for some reason your internal complaint doesn’t resolve the situation, you can get help from a government agency such as the EEOC, or a similar state-level department. </a:t>
            </a:r>
          </a:p>
          <a:p>
            <a:pPr marL="0" indent="0">
              <a:buNone/>
            </a:pPr>
            <a:endParaRPr lang="en-US" dirty="0"/>
          </a:p>
          <a:p>
            <a:pPr marL="0" indent="0">
              <a:buNone/>
            </a:pPr>
            <a:r>
              <a:rPr lang="en-US" dirty="0" smtClean="0"/>
              <a:t>These agencies have the power to investigate the situation on your behalf and work with your employer to fix the problem. </a:t>
            </a:r>
          </a:p>
          <a:p>
            <a:pPr marL="0" indent="0">
              <a:buNone/>
            </a:pPr>
            <a:endParaRPr lang="en-US" dirty="0"/>
          </a:p>
          <a:p>
            <a:pPr marL="0" indent="0">
              <a:buNone/>
            </a:pPr>
            <a:r>
              <a:rPr lang="en-US" dirty="0" smtClean="0"/>
              <a:t>You can also seek assistance from an agency if you feel you are being retaliated against for filing a complaint. It is illegal for your employer to retaliate against you for making a good-faith complaint about sexual harassment, or participating in an investigation or legal proceeding related to sexual harassment. </a:t>
            </a:r>
          </a:p>
          <a:p>
            <a:pPr marL="0" indent="0">
              <a:buNone/>
            </a:pPr>
            <a:endParaRPr lang="en-US" dirty="0"/>
          </a:p>
          <a:p>
            <a:pPr marL="0" indent="0">
              <a:buNone/>
            </a:pPr>
            <a:r>
              <a:rPr lang="en-US" dirty="0" smtClean="0"/>
              <a:t>Remember that it’s a company’s responsibility to ensure the workplace is free from sexual harassment. If you feel you are the victim of harassment, don’t hesitate to speak up- either to the harasser directly if you feel comfortable doing so, or to a manager or HR representative.</a:t>
            </a:r>
            <a:endParaRPr lang="en-US" dirty="0"/>
          </a:p>
        </p:txBody>
      </p:sp>
    </p:spTree>
    <p:extLst>
      <p:ext uri="{BB962C8B-B14F-4D97-AF65-F5344CB8AC3E}">
        <p14:creationId xmlns:p14="http://schemas.microsoft.com/office/powerpoint/2010/main" val="4039896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Sexual</a:t>
            </a:r>
            <a:r>
              <a:rPr kumimoji="0" lang="en-US" sz="4800" b="1" i="0" u="none" strike="noStrike" kern="0" cap="none" spc="0" normalizeH="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Harassment in the Workplace</a:t>
            </a: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Sexual harassment is illegal and victims can sue for damages.</a:t>
            </a:r>
            <a:endParaRPr lang="en-US" dirty="0"/>
          </a:p>
        </p:txBody>
      </p:sp>
    </p:spTree>
    <p:extLst>
      <p:ext uri="{BB962C8B-B14F-4D97-AF65-F5344CB8AC3E}">
        <p14:creationId xmlns:p14="http://schemas.microsoft.com/office/powerpoint/2010/main" val="758213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Men can not be a victim of sexual harassment when their harasser is of the same sex.</a:t>
            </a:r>
            <a:endParaRPr lang="en-US" dirty="0"/>
          </a:p>
        </p:txBody>
      </p:sp>
    </p:spTree>
    <p:extLst>
      <p:ext uri="{BB962C8B-B14F-4D97-AF65-F5344CB8AC3E}">
        <p14:creationId xmlns:p14="http://schemas.microsoft.com/office/powerpoint/2010/main" val="2170025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What is </a:t>
            </a:r>
            <a:r>
              <a:rPr lang="en-US" u="sng" dirty="0" smtClean="0">
                <a:effectLst/>
              </a:rPr>
              <a:t>NOT</a:t>
            </a:r>
            <a:r>
              <a:rPr lang="en-US" dirty="0" smtClean="0">
                <a:effectLst/>
              </a:rPr>
              <a:t> an example of a hostile environment sexual harassment?</a:t>
            </a:r>
            <a:br>
              <a:rPr lang="en-US" dirty="0" smtClean="0">
                <a:effectLst/>
              </a:rPr>
            </a:br>
            <a:r>
              <a:rPr lang="en-US" dirty="0"/>
              <a:t/>
            </a:r>
            <a:br>
              <a:rPr lang="en-US" dirty="0"/>
            </a:br>
            <a:r>
              <a:rPr lang="en-US" i="0" dirty="0" smtClean="0"/>
              <a:t>A. A witness to harassment of a co-worker</a:t>
            </a:r>
            <a:br>
              <a:rPr lang="en-US" i="0" dirty="0" smtClean="0"/>
            </a:br>
            <a:r>
              <a:rPr lang="en-US" i="0" dirty="0" smtClean="0"/>
              <a:t>B. A passerby who is forced to listen to an explicit joke</a:t>
            </a:r>
            <a:br>
              <a:rPr lang="en-US" i="0" dirty="0" smtClean="0"/>
            </a:br>
            <a:r>
              <a:rPr lang="en-US" i="0" dirty="0" smtClean="0"/>
              <a:t>C. A manager who tells a subordinate that he or she must spend Friday night with him if he or she wants a promotion.</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524916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 long as the alleged harasser is fired, the victim cannot sue the company.</a:t>
            </a:r>
            <a:endParaRPr lang="en-US" dirty="0"/>
          </a:p>
        </p:txBody>
      </p:sp>
    </p:spTree>
    <p:extLst>
      <p:ext uri="{BB962C8B-B14F-4D97-AF65-F5344CB8AC3E}">
        <p14:creationId xmlns:p14="http://schemas.microsoft.com/office/powerpoint/2010/main" val="2156274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Which one of the following is an example of quid pro quo sexual harassment:</a:t>
            </a:r>
            <a:br>
              <a:rPr lang="en-US" dirty="0" smtClean="0">
                <a:effectLst/>
              </a:rPr>
            </a:br>
            <a:r>
              <a:rPr lang="en-US" dirty="0"/>
              <a:t/>
            </a:r>
            <a:br>
              <a:rPr lang="en-US" dirty="0"/>
            </a:br>
            <a:r>
              <a:rPr lang="en-US" i="0" dirty="0" smtClean="0"/>
              <a:t>A. Sexual jokes or remarks</a:t>
            </a:r>
            <a:br>
              <a:rPr lang="en-US" i="0" dirty="0" smtClean="0"/>
            </a:br>
            <a:r>
              <a:rPr lang="en-US" i="0" dirty="0" smtClean="0"/>
              <a:t>B. </a:t>
            </a:r>
            <a:r>
              <a:rPr lang="en-US" i="0" dirty="0"/>
              <a:t>A manager asking an employee out for a date to discuss </a:t>
            </a:r>
            <a:r>
              <a:rPr lang="en-US" i="0" dirty="0" smtClean="0"/>
              <a:t>a job promotion</a:t>
            </a:r>
            <a:r>
              <a:rPr lang="en-US" i="0" dirty="0"/>
              <a:t/>
            </a:r>
            <a:br>
              <a:rPr lang="en-US" i="0" dirty="0"/>
            </a:br>
            <a:r>
              <a:rPr lang="en-US" i="0" dirty="0" smtClean="0"/>
              <a:t>C. A male manager reprimanding a female employee in front of a group of peers, most of whom are males</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B</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158422223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Sexual Harassment in the Workplace:</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#5</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1708</Words>
  <Application>Microsoft Macintosh PowerPoint</Application>
  <PresentationFormat>On-screen Show (4:3)</PresentationFormat>
  <Paragraphs>151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Quiz Show</vt:lpstr>
      <vt:lpstr>Sexual Harassment in the Workplace Professional Prep Lesson #5</vt:lpstr>
      <vt:lpstr>Overview</vt:lpstr>
      <vt:lpstr>Goals of Lesson</vt:lpstr>
      <vt:lpstr>Sexual Harassment Defined</vt:lpstr>
      <vt:lpstr>PowerPoint Presentation</vt:lpstr>
      <vt:lpstr>PowerPoint Presentation</vt:lpstr>
      <vt:lpstr>PowerPoint Presentation</vt:lpstr>
      <vt:lpstr>PowerPoint Presentation</vt:lpstr>
      <vt:lpstr>Verbal Harassment</vt:lpstr>
      <vt:lpstr>Visual Harassment</vt:lpstr>
      <vt:lpstr>Physical Harassment</vt:lpstr>
      <vt:lpstr>Flirting vs. Sexually Harassing </vt:lpstr>
      <vt:lpstr>PowerPoint Presentation</vt:lpstr>
      <vt:lpstr>Types of Workplace Sexual Harassment</vt:lpstr>
      <vt:lpstr>Quid pro quo</vt:lpstr>
      <vt:lpstr>Hostile Work Environment</vt:lpstr>
      <vt:lpstr>Employee Rights</vt:lpstr>
      <vt:lpstr>Employees’ Role in Prevention of Sexual Harassment in the Workplace:</vt:lpstr>
      <vt:lpstr>Courses of Action for Victims</vt:lpstr>
      <vt:lpstr>PowerPoint Presentation</vt:lpstr>
      <vt:lpstr>PowerPoint Presentation</vt:lpstr>
      <vt:lpstr>Sexual Harassment in the Workplace Review Q &amp; A</vt:lpstr>
      <vt:lpstr>Sexual harassment is illegal and victims can sue for damages.</vt:lpstr>
      <vt:lpstr>Men can not be a victim of sexual harassment when their harasser is of the same sex.</vt:lpstr>
      <vt:lpstr>What is NOT an example of a hostile environment sexual harassment?  A. A witness to harassment of a co-worker B. A passerby who is forced to listen to an explicit joke C. A manager who tells a subordinate that he or she must spend Friday night with him if he or she wants a promotion.</vt:lpstr>
      <vt:lpstr>As long as the alleged harasser is fired, the victim cannot sue the company.</vt:lpstr>
      <vt:lpstr>Which one of the following is an example of quid pro quo sexual harassment:  A. Sexual jokes or remarks B. A manager asking an employee out for a date to discuss a job promotion C. A male manager reprimanding a female employee in front of a group of peers, most of whom are males</vt:lpstr>
      <vt:lpstr>You Have Completed Sexual Harassment in the Workplace: Professional Prep Lesson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2020-06-23T11:05:12Z</dcterms:modified>
</cp:coreProperties>
</file>