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handoutMasterIdLst>
    <p:handoutMasterId r:id="rId26"/>
  </p:handoutMasterIdLst>
  <p:sldIdLst>
    <p:sldId id="273" r:id="rId2"/>
    <p:sldId id="274" r:id="rId3"/>
    <p:sldId id="295" r:id="rId4"/>
    <p:sldId id="299" r:id="rId5"/>
    <p:sldId id="300" r:id="rId6"/>
    <p:sldId id="301" r:id="rId7"/>
    <p:sldId id="302" r:id="rId8"/>
    <p:sldId id="303" r:id="rId9"/>
    <p:sldId id="304" r:id="rId10"/>
    <p:sldId id="305" r:id="rId11"/>
    <p:sldId id="306" r:id="rId12"/>
    <p:sldId id="298" r:id="rId13"/>
    <p:sldId id="307" r:id="rId14"/>
    <p:sldId id="308" r:id="rId15"/>
    <p:sldId id="309" r:id="rId16"/>
    <p:sldId id="310" r:id="rId17"/>
    <p:sldId id="296" r:id="rId18"/>
    <p:sldId id="292" r:id="rId19"/>
    <p:sldId id="312" r:id="rId20"/>
    <p:sldId id="313" r:id="rId21"/>
    <p:sldId id="314" r:id="rId22"/>
    <p:sldId id="311" r:id="rId23"/>
    <p:sldId id="297" r:id="rId24"/>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099" autoAdjust="0"/>
  </p:normalViewPr>
  <p:slideViewPr>
    <p:cSldViewPr>
      <p:cViewPr varScale="1">
        <p:scale>
          <a:sx n="61" d="100"/>
          <a:sy n="61" d="100"/>
        </p:scale>
        <p:origin x="-104" y="-120"/>
      </p:cViewPr>
      <p:guideLst>
        <p:guide orient="horz" pos="2160"/>
        <p:guide pos="2880"/>
      </p:guideLst>
    </p:cSldViewPr>
  </p:slideViewPr>
  <p:outlineViewPr>
    <p:cViewPr>
      <p:scale>
        <a:sx n="33" d="100"/>
        <a:sy n="33" d="100"/>
      </p:scale>
      <p:origin x="0" y="207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www.ncaapublications.com</a:t>
            </a:r>
            <a:r>
              <a:rPr lang="en-US" dirty="0" smtClean="0"/>
              <a:t>/</a:t>
            </a:r>
            <a:r>
              <a:rPr lang="en-US" dirty="0" err="1" smtClean="0"/>
              <a:t>productdownloads</a:t>
            </a:r>
            <a:r>
              <a:rPr lang="en-US" dirty="0" smtClean="0"/>
              <a:t>/</a:t>
            </a:r>
            <a:r>
              <a:rPr lang="en-US" dirty="0" err="1" smtClean="0"/>
              <a:t>MindBodySport.pdf</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www.nami.org</a:t>
            </a:r>
            <a:endParaRPr lang="en-US" dirty="0" smtClean="0"/>
          </a:p>
          <a:p>
            <a:r>
              <a:rPr lang="en-US" dirty="0" err="1" smtClean="0"/>
              <a:t>www.nationaleatingdisorders.org</a:t>
            </a:r>
            <a:endParaRPr lang="en-US" dirty="0" smtClean="0"/>
          </a:p>
        </p:txBody>
      </p:sp>
      <p:sp>
        <p:nvSpPr>
          <p:cNvPr id="4" name="Slide Number Placeholder 3"/>
          <p:cNvSpPr>
            <a:spLocks noGrp="1"/>
          </p:cNvSpPr>
          <p:nvPr>
            <p:ph type="sldNum" sz="quarter" idx="10"/>
          </p:nvPr>
        </p:nvSpPr>
        <p:spPr/>
        <p:txBody>
          <a:bodyPr/>
          <a:lstStyle/>
          <a:p>
            <a:fld id="{61807874-5299-41B2-A37A-6AA3547857F4}" type="slidenum">
              <a:rPr lang="en-US" smtClean="0"/>
              <a:pPr/>
              <a:t>1</a:t>
            </a:fld>
            <a:endParaRPr lang="en-US"/>
          </a:p>
        </p:txBody>
      </p:sp>
    </p:spTree>
    <p:extLst>
      <p:ext uri="{BB962C8B-B14F-4D97-AF65-F5344CB8AC3E}">
        <p14:creationId xmlns:p14="http://schemas.microsoft.com/office/powerpoint/2010/main" val="1414071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2</a:t>
            </a:fld>
            <a:endParaRPr lang="en-US"/>
          </a:p>
        </p:txBody>
      </p:sp>
    </p:spTree>
    <p:extLst>
      <p:ext uri="{BB962C8B-B14F-4D97-AF65-F5344CB8AC3E}">
        <p14:creationId xmlns:p14="http://schemas.microsoft.com/office/powerpoint/2010/main" val="3487377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807874-5299-41B2-A37A-6AA3547857F4}" type="slidenum">
              <a:rPr lang="en-US" smtClean="0"/>
              <a:pPr/>
              <a:t>18</a:t>
            </a:fld>
            <a:endParaRPr lang="en-US"/>
          </a:p>
        </p:txBody>
      </p:sp>
    </p:spTree>
    <p:extLst>
      <p:ext uri="{BB962C8B-B14F-4D97-AF65-F5344CB8AC3E}">
        <p14:creationId xmlns:p14="http://schemas.microsoft.com/office/powerpoint/2010/main" val="410764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Eating Disorders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#6</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Overview</a:t>
            </a:r>
            <a:endParaRPr lang="en-US" b="1" dirty="0"/>
          </a:p>
        </p:txBody>
      </p:sp>
      <p:sp>
        <p:nvSpPr>
          <p:cNvPr id="4" name="Content Placeholder 3"/>
          <p:cNvSpPr>
            <a:spLocks noGrp="1"/>
          </p:cNvSpPr>
          <p:nvPr>
            <p:ph idx="1"/>
          </p:nvPr>
        </p:nvSpPr>
        <p:spPr>
          <a:xfrm>
            <a:off x="914400" y="1905000"/>
            <a:ext cx="7467600" cy="4495800"/>
          </a:xfrm>
        </p:spPr>
        <p:txBody>
          <a:bodyPr>
            <a:normAutofit/>
          </a:bodyPr>
          <a:lstStyle/>
          <a:p>
            <a:pPr marL="0" indent="0">
              <a:buNone/>
            </a:pPr>
            <a:r>
              <a:rPr lang="en-US" dirty="0" smtClean="0"/>
              <a:t>Athletics are a great way to build self-esteem, promote physical conditioning, and demonstrate the value of teamwork, but not all athletic stressors are positive. The pressure to win and an emphasis on body weight and shape can create a toxic combination. Athletic competition can also be a factor contributing to severe psychological and physical stress. When the pressures of athletic competition are added to an existing cultural emphasis on thinness, the risks increase for athletes to develop disordered eating. </a:t>
            </a:r>
          </a:p>
          <a:p>
            <a:pPr marL="0" indent="0">
              <a:buNone/>
            </a:pPr>
            <a:endParaRPr lang="en-US" dirty="0"/>
          </a:p>
          <a:p>
            <a:pPr marL="0" indent="0">
              <a:buNone/>
            </a:pPr>
            <a:r>
              <a:rPr lang="en-US" dirty="0"/>
              <a:t>Eating disorders are serious but treatable mental and physical illnesses that can affect people of all genders, ages, races, religions, ethnicities, sexual orientations, body shapes, and weights. </a:t>
            </a:r>
          </a:p>
          <a:p>
            <a:pPr marL="0" indent="0">
              <a:buNone/>
            </a:pPr>
            <a:endParaRPr lang="en-US"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Goals of Lesson</a:t>
            </a:r>
            <a:endParaRPr lang="en-US" dirty="0"/>
          </a:p>
        </p:txBody>
      </p:sp>
      <p:sp>
        <p:nvSpPr>
          <p:cNvPr id="4" name="Content Placeholder 3"/>
          <p:cNvSpPr>
            <a:spLocks noGrp="1"/>
          </p:cNvSpPr>
          <p:nvPr>
            <p:ph idx="1"/>
          </p:nvPr>
        </p:nvSpPr>
        <p:spPr/>
        <p:txBody>
          <a:bodyPr/>
          <a:lstStyle/>
          <a:p>
            <a:r>
              <a:rPr lang="en-US" dirty="0" smtClean="0"/>
              <a:t>Understand the different types of eating disorders</a:t>
            </a:r>
          </a:p>
          <a:p>
            <a:r>
              <a:rPr lang="en-US" dirty="0" smtClean="0"/>
              <a:t>Identify risk factors for athletes</a:t>
            </a:r>
          </a:p>
          <a:p>
            <a:r>
              <a:rPr lang="en-US" dirty="0" smtClean="0"/>
              <a:t>Learn about recovery and treatment options</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00200"/>
            <a:ext cx="7467600" cy="4953000"/>
          </a:xfrm>
        </p:spPr>
        <p:txBody>
          <a:bodyPr>
            <a:normAutofit lnSpcReduction="10000"/>
          </a:bodyPr>
          <a:lstStyle/>
          <a:p>
            <a:pPr marL="0" indent="0">
              <a:buNone/>
            </a:pPr>
            <a:r>
              <a:rPr lang="en-US" dirty="0" smtClean="0"/>
              <a:t>Anorexia Nervosa is an eating disorder characterized by:</a:t>
            </a:r>
          </a:p>
          <a:p>
            <a:pPr marL="457200" indent="-457200">
              <a:buFont typeface="+mj-lt"/>
              <a:buAutoNum type="arabicPeriod"/>
            </a:pPr>
            <a:r>
              <a:rPr lang="en-US" dirty="0"/>
              <a:t>W</a:t>
            </a:r>
            <a:r>
              <a:rPr lang="en-US" dirty="0" smtClean="0"/>
              <a:t>eight loss (or lack of appropriate weight gain in growing children)/difficulties maintaining an appropriate body weight for height, age, and stature</a:t>
            </a:r>
          </a:p>
          <a:p>
            <a:pPr marL="457200" indent="-457200">
              <a:buFont typeface="+mj-lt"/>
              <a:buAutoNum type="arabicPeriod"/>
            </a:pPr>
            <a:r>
              <a:rPr lang="en-US" dirty="0" smtClean="0"/>
              <a:t>Fear of gaining weight or becoming fat, even though underweight</a:t>
            </a:r>
          </a:p>
          <a:p>
            <a:pPr marL="457200" indent="-457200">
              <a:buFont typeface="+mj-lt"/>
              <a:buAutoNum type="arabicPeriod"/>
            </a:pPr>
            <a:r>
              <a:rPr lang="en-US" dirty="0" smtClean="0"/>
              <a:t>Distorted body image</a:t>
            </a:r>
          </a:p>
          <a:p>
            <a:pPr marL="457200" indent="-457200">
              <a:buFont typeface="+mj-lt"/>
              <a:buAutoNum type="arabicPeriod"/>
            </a:pPr>
            <a:endParaRPr lang="en-US" dirty="0"/>
          </a:p>
          <a:p>
            <a:pPr marL="0" indent="0">
              <a:buNone/>
            </a:pPr>
            <a:r>
              <a:rPr lang="en-US" dirty="0" smtClean="0"/>
              <a:t>People with anorexia generally restrict the number of calories and the types of food they eat. Some people with the disorder also exercise compulsively, purge via vomiting and laxatives, and/or binge eat. </a:t>
            </a:r>
          </a:p>
          <a:p>
            <a:pPr marL="0" indent="0">
              <a:buNone/>
            </a:pPr>
            <a:endParaRPr lang="en-US" dirty="0"/>
          </a:p>
          <a:p>
            <a:pPr marL="0" indent="0">
              <a:buNone/>
            </a:pPr>
            <a:r>
              <a:rPr lang="en-US" dirty="0" smtClean="0"/>
              <a:t>You cannot tell if a person is struggling with anorexia by looking at them. A person does not need to be emaciated or underweight to be struggling.</a:t>
            </a:r>
          </a:p>
        </p:txBody>
      </p:sp>
      <p:sp>
        <p:nvSpPr>
          <p:cNvPr id="3" name="Title 2"/>
          <p:cNvSpPr>
            <a:spLocks noGrp="1"/>
          </p:cNvSpPr>
          <p:nvPr>
            <p:ph type="title"/>
          </p:nvPr>
        </p:nvSpPr>
        <p:spPr>
          <a:xfrm>
            <a:off x="914400" y="152400"/>
            <a:ext cx="7696200" cy="1143000"/>
          </a:xfrm>
        </p:spPr>
        <p:txBody>
          <a:bodyPr>
            <a:normAutofit/>
          </a:bodyPr>
          <a:lstStyle/>
          <a:p>
            <a:r>
              <a:rPr lang="en-US" dirty="0" smtClean="0"/>
              <a:t>Anorexia Nervosa</a:t>
            </a:r>
            <a:endParaRPr lang="en-US" dirty="0"/>
          </a:p>
        </p:txBody>
      </p:sp>
    </p:spTree>
    <p:extLst>
      <p:ext uri="{BB962C8B-B14F-4D97-AF65-F5344CB8AC3E}">
        <p14:creationId xmlns:p14="http://schemas.microsoft.com/office/powerpoint/2010/main" val="611035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08037"/>
            <a:ext cx="7467600" cy="5516563"/>
          </a:xfrm>
        </p:spPr>
        <p:txBody>
          <a:bodyPr/>
          <a:lstStyle/>
          <a:p>
            <a:pPr marL="0" indent="0">
              <a:buNone/>
            </a:pPr>
            <a:r>
              <a:rPr lang="en-US" dirty="0" smtClean="0"/>
              <a:t>Some warning </a:t>
            </a:r>
            <a:r>
              <a:rPr lang="en-US" dirty="0"/>
              <a:t>s</a:t>
            </a:r>
            <a:r>
              <a:rPr lang="en-US" dirty="0" smtClean="0"/>
              <a:t>igns and symptoms of Anorexia Nervosa include:</a:t>
            </a:r>
          </a:p>
          <a:p>
            <a:r>
              <a:rPr lang="en-US" dirty="0" smtClean="0"/>
              <a:t>Dramatic weight loss</a:t>
            </a:r>
          </a:p>
          <a:p>
            <a:r>
              <a:rPr lang="en-US" dirty="0" smtClean="0"/>
              <a:t>Dresses in layers to hide weight loss or stay warm</a:t>
            </a:r>
          </a:p>
          <a:p>
            <a:r>
              <a:rPr lang="en-US" dirty="0" smtClean="0"/>
              <a:t>Is preoccupied with weight, food calories, fat grams, and dieting</a:t>
            </a:r>
          </a:p>
          <a:p>
            <a:r>
              <a:rPr lang="en-US" dirty="0" smtClean="0"/>
              <a:t>Seems concerned about eating in public</a:t>
            </a:r>
          </a:p>
          <a:p>
            <a:r>
              <a:rPr lang="en-US" dirty="0" smtClean="0"/>
              <a:t>Develops food rituals</a:t>
            </a:r>
          </a:p>
          <a:p>
            <a:r>
              <a:rPr lang="en-US" dirty="0" smtClean="0"/>
              <a:t>Stomach cramps</a:t>
            </a:r>
          </a:p>
          <a:p>
            <a:r>
              <a:rPr lang="en-US" dirty="0" smtClean="0"/>
              <a:t>Difficulties concentrating</a:t>
            </a:r>
          </a:p>
          <a:p>
            <a:r>
              <a:rPr lang="en-US" dirty="0" smtClean="0"/>
              <a:t>Fainting</a:t>
            </a:r>
          </a:p>
          <a:p>
            <a:r>
              <a:rPr lang="en-US" dirty="0" smtClean="0"/>
              <a:t>Feeling cold all the time</a:t>
            </a:r>
          </a:p>
          <a:p>
            <a:r>
              <a:rPr lang="en-US" dirty="0" smtClean="0"/>
              <a:t>Dry skin</a:t>
            </a:r>
          </a:p>
          <a:p>
            <a:r>
              <a:rPr lang="en-US" dirty="0" smtClean="0"/>
              <a:t>Dry and brittle nails</a:t>
            </a:r>
          </a:p>
          <a:p>
            <a:r>
              <a:rPr lang="en-US" dirty="0" smtClean="0"/>
              <a:t>Muscle weakness</a:t>
            </a:r>
          </a:p>
          <a:p>
            <a:r>
              <a:rPr lang="en-US" dirty="0" smtClean="0"/>
              <a:t>Dental problems</a:t>
            </a:r>
            <a:endParaRPr lang="en-US" dirty="0"/>
          </a:p>
        </p:txBody>
      </p:sp>
    </p:spTree>
    <p:extLst>
      <p:ext uri="{BB962C8B-B14F-4D97-AF65-F5344CB8AC3E}">
        <p14:creationId xmlns:p14="http://schemas.microsoft.com/office/powerpoint/2010/main" val="607763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5562600"/>
          </a:xfrm>
        </p:spPr>
        <p:txBody>
          <a:bodyPr>
            <a:normAutofit lnSpcReduction="10000"/>
          </a:bodyPr>
          <a:lstStyle/>
          <a:p>
            <a:pPr marL="0" indent="0">
              <a:buNone/>
            </a:pPr>
            <a:r>
              <a:rPr lang="en-US" dirty="0" smtClean="0"/>
              <a:t>Bulimia Nervosa is a serious, potentially life-threatening eating disorder characterized by:</a:t>
            </a:r>
          </a:p>
          <a:p>
            <a:pPr marL="457200" indent="-457200">
              <a:buFont typeface="+mj-lt"/>
              <a:buAutoNum type="arabicPeriod"/>
            </a:pPr>
            <a:r>
              <a:rPr lang="en-US" dirty="0" smtClean="0"/>
              <a:t>Recurrent episodes of binge eating, which is:</a:t>
            </a:r>
          </a:p>
          <a:p>
            <a:pPr marL="857250" lvl="1" indent="-457200"/>
            <a:r>
              <a:rPr lang="en-US" dirty="0"/>
              <a:t>Eating, in a certain amount of time, an amount of food that is definitely larger than what most people would eat during a similar period of time and under same circumstances</a:t>
            </a:r>
          </a:p>
          <a:p>
            <a:pPr marL="857250" lvl="1" indent="-457200"/>
            <a:r>
              <a:rPr lang="en-US" dirty="0"/>
              <a:t>A sense of lack of control over eating during the episode</a:t>
            </a:r>
          </a:p>
          <a:p>
            <a:pPr marL="457200" indent="-457200">
              <a:buFont typeface="+mj-lt"/>
              <a:buAutoNum type="arabicPeriod"/>
            </a:pPr>
            <a:r>
              <a:rPr lang="en-US" dirty="0" smtClean="0"/>
              <a:t>Recurrent inappropriate compensatory behavior to prevent weight gain, such as self-induced vomiting, misuse of laxatives, diuretics, fasting</a:t>
            </a:r>
          </a:p>
          <a:p>
            <a:pPr marL="457200" indent="-457200">
              <a:buFont typeface="+mj-lt"/>
              <a:buAutoNum type="arabicPeriod"/>
            </a:pPr>
            <a:r>
              <a:rPr lang="en-US" dirty="0" smtClean="0"/>
              <a:t>Binge eating and inappropriate compensatory behaviors both occur, on average, at least once a week for 3 months</a:t>
            </a:r>
          </a:p>
          <a:p>
            <a:pPr marL="457200" indent="-457200">
              <a:buFont typeface="+mj-lt"/>
              <a:buAutoNum type="arabicPeriod"/>
            </a:pPr>
            <a:r>
              <a:rPr lang="en-US" dirty="0" smtClean="0"/>
              <a:t>Self-evaluation is unduly influenced by body shape and weight</a:t>
            </a:r>
          </a:p>
          <a:p>
            <a:pPr marL="457200" indent="-457200">
              <a:buFont typeface="+mj-lt"/>
              <a:buAutoNum type="arabicPeriod"/>
            </a:pPr>
            <a:r>
              <a:rPr lang="en-US" dirty="0" smtClean="0"/>
              <a:t>Does not occur exclusively during episodes of anorexia nervosa</a:t>
            </a:r>
          </a:p>
        </p:txBody>
      </p:sp>
      <p:sp>
        <p:nvSpPr>
          <p:cNvPr id="3" name="Title 2"/>
          <p:cNvSpPr>
            <a:spLocks noGrp="1"/>
          </p:cNvSpPr>
          <p:nvPr>
            <p:ph type="title"/>
          </p:nvPr>
        </p:nvSpPr>
        <p:spPr>
          <a:xfrm>
            <a:off x="914400" y="152400"/>
            <a:ext cx="7696200" cy="1143000"/>
          </a:xfrm>
        </p:spPr>
        <p:txBody>
          <a:bodyPr/>
          <a:lstStyle/>
          <a:p>
            <a:r>
              <a:rPr lang="en-US" dirty="0" smtClean="0"/>
              <a:t>Bulimia Nervosa</a:t>
            </a:r>
            <a:endParaRPr lang="en-US" dirty="0"/>
          </a:p>
        </p:txBody>
      </p:sp>
    </p:spTree>
    <p:extLst>
      <p:ext uri="{BB962C8B-B14F-4D97-AF65-F5344CB8AC3E}">
        <p14:creationId xmlns:p14="http://schemas.microsoft.com/office/powerpoint/2010/main" val="332788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08037"/>
            <a:ext cx="7467600" cy="5745163"/>
          </a:xfrm>
        </p:spPr>
        <p:txBody>
          <a:bodyPr>
            <a:normAutofit lnSpcReduction="10000"/>
          </a:bodyPr>
          <a:lstStyle/>
          <a:p>
            <a:pPr marL="0" indent="0">
              <a:buNone/>
            </a:pPr>
            <a:r>
              <a:rPr lang="en-US" dirty="0" smtClean="0"/>
              <a:t>Warning signs and symptoms of bulimia nervosa include:</a:t>
            </a:r>
          </a:p>
          <a:p>
            <a:r>
              <a:rPr lang="en-US" dirty="0" smtClean="0"/>
              <a:t>Evidence of binge eating</a:t>
            </a:r>
          </a:p>
          <a:p>
            <a:r>
              <a:rPr lang="en-US" dirty="0" smtClean="0"/>
              <a:t>Evidence of purging behaviors</a:t>
            </a:r>
          </a:p>
          <a:p>
            <a:r>
              <a:rPr lang="en-US" dirty="0" smtClean="0"/>
              <a:t>Appears uncomfortable eating around others</a:t>
            </a:r>
          </a:p>
          <a:p>
            <a:r>
              <a:rPr lang="en-US" dirty="0" smtClean="0"/>
              <a:t>Skips meals or takes small portions of food at regular meals</a:t>
            </a:r>
          </a:p>
          <a:p>
            <a:r>
              <a:rPr lang="en-US" dirty="0" smtClean="0"/>
              <a:t>Disappears after eating, often to the bathroom</a:t>
            </a:r>
          </a:p>
          <a:p>
            <a:r>
              <a:rPr lang="en-US" dirty="0" smtClean="0"/>
              <a:t>Uses excessive amounts of mouthwash, mints, and gum</a:t>
            </a:r>
          </a:p>
          <a:p>
            <a:r>
              <a:rPr lang="en-US" dirty="0" smtClean="0"/>
              <a:t>Cuts and calluses across the top of finger joints (result of inducing vomiting)</a:t>
            </a:r>
          </a:p>
          <a:p>
            <a:r>
              <a:rPr lang="en-US" dirty="0" smtClean="0"/>
              <a:t>Dental problems</a:t>
            </a:r>
          </a:p>
          <a:p>
            <a:r>
              <a:rPr lang="en-US" dirty="0" smtClean="0"/>
              <a:t>Abnormal laboratory findings</a:t>
            </a:r>
          </a:p>
          <a:p>
            <a:r>
              <a:rPr lang="en-US" dirty="0" smtClean="0"/>
              <a:t>Stomach cramps</a:t>
            </a:r>
          </a:p>
          <a:p>
            <a:r>
              <a:rPr lang="en-US" dirty="0" smtClean="0"/>
              <a:t>Body weight is typically within the normal weight range; may be overweight</a:t>
            </a:r>
          </a:p>
          <a:p>
            <a:r>
              <a:rPr lang="en-US" dirty="0" smtClean="0"/>
              <a:t>Co-occurring conditions such as self-injury, substance abuse, impulsivity, and </a:t>
            </a:r>
            <a:r>
              <a:rPr lang="en-US" dirty="0" err="1" smtClean="0"/>
              <a:t>diabulimia</a:t>
            </a:r>
            <a:r>
              <a:rPr lang="en-US" dirty="0" smtClean="0"/>
              <a:t> (intentional misuse of insulin for type 1 diabetes)</a:t>
            </a:r>
            <a:endParaRPr lang="en-US" dirty="0"/>
          </a:p>
        </p:txBody>
      </p:sp>
    </p:spTree>
    <p:extLst>
      <p:ext uri="{BB962C8B-B14F-4D97-AF65-F5344CB8AC3E}">
        <p14:creationId xmlns:p14="http://schemas.microsoft.com/office/powerpoint/2010/main" val="2738016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BED is a severe, light-threatening and treatable eating disorder characterized by:</a:t>
            </a:r>
          </a:p>
          <a:p>
            <a:pPr marL="457200" indent="-457200">
              <a:buFont typeface="+mj-lt"/>
              <a:buAutoNum type="arabicPeriod"/>
            </a:pPr>
            <a:r>
              <a:rPr lang="en-US" dirty="0" smtClean="0"/>
              <a:t>Recurrent episodes of eating large quantities of food</a:t>
            </a:r>
          </a:p>
          <a:p>
            <a:pPr marL="457200" indent="-457200">
              <a:buFont typeface="+mj-lt"/>
              <a:buAutoNum type="arabicPeriod"/>
            </a:pPr>
            <a:r>
              <a:rPr lang="en-US" dirty="0" smtClean="0"/>
              <a:t>Feeling a lack of control over eating during the episode</a:t>
            </a:r>
          </a:p>
          <a:p>
            <a:pPr marL="457200" indent="-457200">
              <a:buFont typeface="+mj-lt"/>
              <a:buAutoNum type="arabicPeriod"/>
            </a:pPr>
            <a:endParaRPr lang="en-US" dirty="0"/>
          </a:p>
          <a:p>
            <a:pPr marL="0" indent="0">
              <a:buNone/>
            </a:pPr>
            <a:r>
              <a:rPr lang="en-US" dirty="0" smtClean="0"/>
              <a:t>It is not associated with the recurrent use of inappropriate compensatory behaviors and does not occur exclusively during bulimia nervosa or anorexia nervosa.</a:t>
            </a:r>
          </a:p>
          <a:p>
            <a:pPr marL="0" indent="0">
              <a:buNone/>
            </a:pPr>
            <a:endParaRPr lang="en-US" dirty="0"/>
          </a:p>
          <a:p>
            <a:pPr marL="0" indent="0">
              <a:buNone/>
            </a:pPr>
            <a:r>
              <a:rPr lang="en-US" dirty="0" smtClean="0"/>
              <a:t>It is the most common eating disorder in the United States.</a:t>
            </a:r>
            <a:endParaRPr lang="en-US" dirty="0"/>
          </a:p>
        </p:txBody>
      </p:sp>
      <p:sp>
        <p:nvSpPr>
          <p:cNvPr id="3" name="Title 2"/>
          <p:cNvSpPr>
            <a:spLocks noGrp="1"/>
          </p:cNvSpPr>
          <p:nvPr>
            <p:ph type="title"/>
          </p:nvPr>
        </p:nvSpPr>
        <p:spPr/>
        <p:txBody>
          <a:bodyPr/>
          <a:lstStyle/>
          <a:p>
            <a:r>
              <a:rPr lang="en-US" dirty="0" smtClean="0"/>
              <a:t>Binge Eating Disorder</a:t>
            </a:r>
            <a:endParaRPr lang="en-US" dirty="0"/>
          </a:p>
        </p:txBody>
      </p:sp>
    </p:spTree>
    <p:extLst>
      <p:ext uri="{BB962C8B-B14F-4D97-AF65-F5344CB8AC3E}">
        <p14:creationId xmlns:p14="http://schemas.microsoft.com/office/powerpoint/2010/main" val="3529807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4830763"/>
          </a:xfrm>
        </p:spPr>
        <p:txBody>
          <a:bodyPr>
            <a:normAutofit/>
          </a:bodyPr>
          <a:lstStyle/>
          <a:p>
            <a:pPr marL="0" indent="0">
              <a:buNone/>
            </a:pPr>
            <a:r>
              <a:rPr lang="en-US" dirty="0" smtClean="0"/>
              <a:t>Warning signs and symptoms of Binge Eating Disorder:</a:t>
            </a:r>
          </a:p>
          <a:p>
            <a:r>
              <a:rPr lang="en-US" dirty="0" smtClean="0"/>
              <a:t>Evidence of binge eating</a:t>
            </a:r>
          </a:p>
          <a:p>
            <a:r>
              <a:rPr lang="en-US" dirty="0" smtClean="0"/>
              <a:t>Appears uncomfortable eating around others</a:t>
            </a:r>
          </a:p>
          <a:p>
            <a:r>
              <a:rPr lang="en-US" dirty="0" smtClean="0"/>
              <a:t>Fear of eating in public or with others</a:t>
            </a:r>
          </a:p>
          <a:p>
            <a:r>
              <a:rPr lang="en-US" dirty="0" smtClean="0"/>
              <a:t>Creates lifestyle schedules or rituals to make time for binge sessions</a:t>
            </a:r>
          </a:p>
          <a:p>
            <a:r>
              <a:rPr lang="en-US" dirty="0" smtClean="0"/>
              <a:t>Steals or hoards food in strange places</a:t>
            </a:r>
          </a:p>
          <a:p>
            <a:r>
              <a:rPr lang="en-US" dirty="0" smtClean="0"/>
              <a:t>Frequently diets</a:t>
            </a:r>
          </a:p>
          <a:p>
            <a:r>
              <a:rPr lang="en-US" dirty="0" smtClean="0"/>
              <a:t>Noticeable fluctuations in weight, both up and down</a:t>
            </a:r>
          </a:p>
          <a:p>
            <a:r>
              <a:rPr lang="en-US" dirty="0" smtClean="0"/>
              <a:t>Stomach cramps</a:t>
            </a:r>
          </a:p>
          <a:p>
            <a:r>
              <a:rPr lang="en-US" dirty="0" smtClean="0"/>
              <a:t>Feelings of disgust, depression or guilt after overeating</a:t>
            </a:r>
          </a:p>
          <a:p>
            <a:r>
              <a:rPr lang="en-US" dirty="0" smtClean="0"/>
              <a:t>Has secret recurring episodes of binge eating</a:t>
            </a:r>
          </a:p>
          <a:p>
            <a:r>
              <a:rPr lang="en-US" dirty="0" smtClean="0"/>
              <a:t>Shows extreme concern with body weight and shape</a:t>
            </a:r>
            <a:endParaRPr lang="en-US" dirty="0"/>
          </a:p>
        </p:txBody>
      </p:sp>
    </p:spTree>
    <p:extLst>
      <p:ext uri="{BB962C8B-B14F-4D97-AF65-F5344CB8AC3E}">
        <p14:creationId xmlns:p14="http://schemas.microsoft.com/office/powerpoint/2010/main" val="3542990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Laxative abuse occurs when a person attempts to eliminate unwanted calories, lose weight, “feel thin” or “feel empty” through the repeated, frequent use of laxatives. </a:t>
            </a:r>
          </a:p>
          <a:p>
            <a:pPr marL="0" indent="0">
              <a:buNone/>
            </a:pPr>
            <a:endParaRPr lang="en-US" dirty="0"/>
          </a:p>
          <a:p>
            <a:pPr marL="0" indent="0">
              <a:buNone/>
            </a:pPr>
            <a:r>
              <a:rPr lang="en-US" dirty="0" smtClean="0"/>
              <a:t>The belief that laxatives are effective for weight control is a myth. By the time laxatives act on the large intestine, most foods and calories have already been absorbed by the small intestine. The “weight loss” caused by a laxative-induced bowel movement contains little actual food, fat, or calories. Instead, laxative abuse causes the loss of water, minerals, electrolytes, and </a:t>
            </a:r>
            <a:r>
              <a:rPr lang="en-US" dirty="0" err="1" smtClean="0"/>
              <a:t>indigestable</a:t>
            </a:r>
            <a:r>
              <a:rPr lang="en-US" dirty="0" smtClean="0"/>
              <a:t> fiber and wastes from the colon. The “water weight” returns as soon as the individual drinks any fluids and the body re-hydrates.</a:t>
            </a:r>
            <a:endParaRPr lang="en-US" dirty="0"/>
          </a:p>
        </p:txBody>
      </p:sp>
      <p:sp>
        <p:nvSpPr>
          <p:cNvPr id="3" name="Title 2"/>
          <p:cNvSpPr>
            <a:spLocks noGrp="1"/>
          </p:cNvSpPr>
          <p:nvPr>
            <p:ph type="title"/>
          </p:nvPr>
        </p:nvSpPr>
        <p:spPr/>
        <p:txBody>
          <a:bodyPr/>
          <a:lstStyle/>
          <a:p>
            <a:r>
              <a:rPr lang="en-US" dirty="0" smtClean="0"/>
              <a:t>Laxative Abuse</a:t>
            </a:r>
            <a:endParaRPr lang="en-US" dirty="0"/>
          </a:p>
        </p:txBody>
      </p:sp>
    </p:spTree>
    <p:extLst>
      <p:ext uri="{BB962C8B-B14F-4D97-AF65-F5344CB8AC3E}">
        <p14:creationId xmlns:p14="http://schemas.microsoft.com/office/powerpoint/2010/main" val="1733645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4602163"/>
          </a:xfrm>
        </p:spPr>
        <p:txBody>
          <a:bodyPr>
            <a:normAutofit/>
          </a:bodyPr>
          <a:lstStyle/>
          <a:p>
            <a:pPr marL="0" indent="0">
              <a:buNone/>
            </a:pPr>
            <a:r>
              <a:rPr lang="en-US" dirty="0" smtClean="0"/>
              <a:t>Health consequences of laxative abuse:</a:t>
            </a:r>
          </a:p>
          <a:p>
            <a:r>
              <a:rPr lang="en-US" dirty="0" smtClean="0"/>
              <a:t>Disturbance of electrolyte and mineral balances which can cause improper functioning of vital organs</a:t>
            </a:r>
          </a:p>
          <a:p>
            <a:r>
              <a:rPr lang="en-US" dirty="0" smtClean="0"/>
              <a:t>Severe dehydration may cause tremors, weakness, blurry vision, fainting, kidney damage, and in severe cases, death</a:t>
            </a:r>
          </a:p>
          <a:p>
            <a:r>
              <a:rPr lang="en-US" dirty="0" smtClean="0"/>
              <a:t>Dehydration often requires medical treatment</a:t>
            </a:r>
          </a:p>
          <a:p>
            <a:r>
              <a:rPr lang="en-US" dirty="0" smtClean="0"/>
              <a:t>Laxative dependency occurs from overuse, and can cause the colon to stop reacting to usual doses of laxatives </a:t>
            </a:r>
          </a:p>
          <a:p>
            <a:r>
              <a:rPr lang="en-US" dirty="0" smtClean="0"/>
              <a:t>Internal organ damage may result in stretched or “lazy” colon, colon infection, irritable bowel syndrome, and rarely, liver damage</a:t>
            </a:r>
          </a:p>
          <a:p>
            <a:r>
              <a:rPr lang="en-US" dirty="0" smtClean="0"/>
              <a:t>Chronic laxative abuse may contribute to risk of colon cancer</a:t>
            </a:r>
            <a:endParaRPr lang="en-US" dirty="0"/>
          </a:p>
        </p:txBody>
      </p:sp>
    </p:spTree>
    <p:extLst>
      <p:ext uri="{BB962C8B-B14F-4D97-AF65-F5344CB8AC3E}">
        <p14:creationId xmlns:p14="http://schemas.microsoft.com/office/powerpoint/2010/main" val="1708724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Sports that emphasize appearance, weight requirements, or muscularity (gymnastics, diving, body building, wrestling)</a:t>
            </a:r>
          </a:p>
          <a:p>
            <a:r>
              <a:rPr lang="en-US" dirty="0" smtClean="0"/>
              <a:t>Sports that focus on the individual rather than the entire team (gymnastics, track and field, figure skating, diving)</a:t>
            </a:r>
          </a:p>
          <a:p>
            <a:r>
              <a:rPr lang="en-US" dirty="0" smtClean="0"/>
              <a:t>Endurance sports such as track and field, swimming</a:t>
            </a:r>
          </a:p>
          <a:p>
            <a:r>
              <a:rPr lang="en-US" dirty="0" smtClean="0"/>
              <a:t>Overvalued belief that lower body weight will improve performance</a:t>
            </a:r>
          </a:p>
          <a:p>
            <a:r>
              <a:rPr lang="en-US" dirty="0" smtClean="0"/>
              <a:t>Training for a sport since childhood or being an elite athlete</a:t>
            </a:r>
          </a:p>
          <a:p>
            <a:r>
              <a:rPr lang="en-US" dirty="0" smtClean="0"/>
              <a:t>Low self-esteem; family dysfunction</a:t>
            </a:r>
          </a:p>
        </p:txBody>
      </p:sp>
      <p:sp>
        <p:nvSpPr>
          <p:cNvPr id="3" name="Title 2"/>
          <p:cNvSpPr>
            <a:spLocks noGrp="1"/>
          </p:cNvSpPr>
          <p:nvPr>
            <p:ph type="title"/>
          </p:nvPr>
        </p:nvSpPr>
        <p:spPr/>
        <p:txBody>
          <a:bodyPr/>
          <a:lstStyle/>
          <a:p>
            <a:r>
              <a:rPr lang="en-US" dirty="0" smtClean="0"/>
              <a:t>Risk Factors for Athletes</a:t>
            </a:r>
            <a:endParaRPr lang="en-US" dirty="0"/>
          </a:p>
        </p:txBody>
      </p:sp>
    </p:spTree>
    <p:extLst>
      <p:ext uri="{BB962C8B-B14F-4D97-AF65-F5344CB8AC3E}">
        <p14:creationId xmlns:p14="http://schemas.microsoft.com/office/powerpoint/2010/main" val="4002126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Recovery from an eating disorder can be a long process that requires not only a qualified team of professionals, but also the love and support of family and friends. </a:t>
            </a:r>
          </a:p>
          <a:p>
            <a:pPr marL="0" indent="0">
              <a:buNone/>
            </a:pPr>
            <a:endParaRPr lang="en-US" dirty="0"/>
          </a:p>
          <a:p>
            <a:pPr marL="0" indent="0">
              <a:buNone/>
            </a:pPr>
            <a:r>
              <a:rPr lang="en-US" dirty="0" smtClean="0"/>
              <a:t>The stages of change in the process of recovery from an eating disorder are a cycle rather than a linear progression. The person may go through this cycle more than one time or may need to revisit a particular stage before moving on to the next. The person may also go through the stages for individual symptoms of an eating disorder.</a:t>
            </a:r>
            <a:endParaRPr lang="en-US" dirty="0"/>
          </a:p>
        </p:txBody>
      </p:sp>
      <p:sp>
        <p:nvSpPr>
          <p:cNvPr id="3" name="Title 2"/>
          <p:cNvSpPr>
            <a:spLocks noGrp="1"/>
          </p:cNvSpPr>
          <p:nvPr>
            <p:ph type="title"/>
          </p:nvPr>
        </p:nvSpPr>
        <p:spPr/>
        <p:txBody>
          <a:bodyPr/>
          <a:lstStyle/>
          <a:p>
            <a:r>
              <a:rPr lang="en-US" dirty="0" smtClean="0"/>
              <a:t>Recovery Process</a:t>
            </a:r>
            <a:endParaRPr lang="en-US" dirty="0"/>
          </a:p>
        </p:txBody>
      </p:sp>
    </p:spTree>
    <p:extLst>
      <p:ext uri="{BB962C8B-B14F-4D97-AF65-F5344CB8AC3E}">
        <p14:creationId xmlns:p14="http://schemas.microsoft.com/office/powerpoint/2010/main" val="849467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19200"/>
            <a:ext cx="7467600" cy="5486400"/>
          </a:xfrm>
        </p:spPr>
        <p:txBody>
          <a:bodyPr>
            <a:normAutofit lnSpcReduction="10000"/>
          </a:bodyPr>
          <a:lstStyle/>
          <a:p>
            <a:pPr marL="0" indent="0">
              <a:buNone/>
            </a:pPr>
            <a:r>
              <a:rPr lang="en-US" dirty="0" smtClean="0"/>
              <a:t>There are five stages of change that occur in the recovery process:</a:t>
            </a:r>
          </a:p>
          <a:p>
            <a:pPr marL="457200" indent="-457200">
              <a:buFont typeface="+mj-lt"/>
              <a:buAutoNum type="arabicPeriod"/>
            </a:pPr>
            <a:r>
              <a:rPr lang="en-US" dirty="0" smtClean="0"/>
              <a:t>Pre-contemplation</a:t>
            </a:r>
          </a:p>
          <a:p>
            <a:pPr marL="857250" lvl="1" indent="-457200"/>
            <a:r>
              <a:rPr lang="en-US" dirty="0" smtClean="0"/>
              <a:t>Person does not believe they have a problem, be in denial, deny help</a:t>
            </a:r>
          </a:p>
          <a:p>
            <a:pPr marL="457200" indent="-457200">
              <a:buFont typeface="+mj-lt"/>
              <a:buAutoNum type="arabicPeriod"/>
            </a:pPr>
            <a:r>
              <a:rPr lang="en-US" dirty="0" smtClean="0"/>
              <a:t>Contemplation</a:t>
            </a:r>
          </a:p>
          <a:p>
            <a:pPr marL="857250" lvl="1" indent="-457200"/>
            <a:r>
              <a:rPr lang="en-US" dirty="0" smtClean="0"/>
              <a:t>Person is willing to admit they have a problem and are now open to receiving help</a:t>
            </a:r>
          </a:p>
          <a:p>
            <a:pPr marL="457200" indent="-457200">
              <a:buFont typeface="+mj-lt"/>
              <a:buAutoNum type="arabicPeriod"/>
            </a:pPr>
            <a:r>
              <a:rPr lang="en-US" dirty="0" smtClean="0"/>
              <a:t>Preparation</a:t>
            </a:r>
          </a:p>
          <a:p>
            <a:pPr marL="857250" lvl="1" indent="-457200"/>
            <a:r>
              <a:rPr lang="en-US" dirty="0" smtClean="0"/>
              <a:t>Person is ready to change, but are uncertain about how to do it</a:t>
            </a:r>
          </a:p>
          <a:p>
            <a:pPr marL="457200" indent="-457200">
              <a:buFont typeface="+mj-lt"/>
              <a:buAutoNum type="arabicPeriod"/>
            </a:pPr>
            <a:r>
              <a:rPr lang="en-US" dirty="0" smtClean="0"/>
              <a:t>Action</a:t>
            </a:r>
          </a:p>
          <a:p>
            <a:pPr marL="857250" lvl="1" indent="-457200"/>
            <a:r>
              <a:rPr lang="en-US" dirty="0" smtClean="0"/>
              <a:t>Person is read to implement their strategy and confront the eating disorder behavior head on</a:t>
            </a:r>
          </a:p>
          <a:p>
            <a:pPr marL="457200" indent="-457200">
              <a:buFont typeface="+mj-lt"/>
              <a:buAutoNum type="arabicPeriod"/>
            </a:pPr>
            <a:r>
              <a:rPr lang="en-US" dirty="0" smtClean="0"/>
              <a:t>Maintenance </a:t>
            </a:r>
          </a:p>
          <a:p>
            <a:pPr marL="857250" lvl="1" indent="-457200"/>
            <a:r>
              <a:rPr lang="en-US" dirty="0" smtClean="0"/>
              <a:t>Person has sustained Action Stage for about 6 months or longer</a:t>
            </a:r>
            <a:endParaRPr lang="en-US" dirty="0"/>
          </a:p>
        </p:txBody>
      </p:sp>
      <p:sp>
        <p:nvSpPr>
          <p:cNvPr id="3" name="Title 2"/>
          <p:cNvSpPr>
            <a:spLocks noGrp="1"/>
          </p:cNvSpPr>
          <p:nvPr>
            <p:ph type="title"/>
          </p:nvPr>
        </p:nvSpPr>
        <p:spPr>
          <a:xfrm>
            <a:off x="914400" y="-76200"/>
            <a:ext cx="7696200" cy="1143000"/>
          </a:xfrm>
        </p:spPr>
        <p:txBody>
          <a:bodyPr/>
          <a:lstStyle/>
          <a:p>
            <a:r>
              <a:rPr lang="en-US" dirty="0" smtClean="0"/>
              <a:t>Stages of Change</a:t>
            </a:r>
            <a:endParaRPr lang="en-US" dirty="0"/>
          </a:p>
        </p:txBody>
      </p:sp>
    </p:spTree>
    <p:extLst>
      <p:ext uri="{BB962C8B-B14F-4D97-AF65-F5344CB8AC3E}">
        <p14:creationId xmlns:p14="http://schemas.microsoft.com/office/powerpoint/2010/main" val="1914129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lnSpcReduction="10000"/>
          </a:bodyPr>
          <a:lstStyle/>
          <a:p>
            <a:pPr marL="0" indent="0">
              <a:buNone/>
            </a:pPr>
            <a:r>
              <a:rPr lang="en-US" dirty="0" smtClean="0"/>
              <a:t>Getting a diagnosis is only the first step towards recovery from an eating disorder. Treating an eating disorder generally involves a combination of psychological and nutritional counseling, along with medical and psychiatric monitoring. Treatment must address the eating disorder symptoms and medical consequences, as well as psychological, biological, interpersonal, and cultural forces that contribute to or maintain the eating disorder. </a:t>
            </a:r>
          </a:p>
          <a:p>
            <a:pPr marL="0" indent="0">
              <a:buNone/>
            </a:pPr>
            <a:endParaRPr lang="en-US" dirty="0"/>
          </a:p>
          <a:p>
            <a:pPr marL="0" indent="0">
              <a:buNone/>
            </a:pPr>
            <a:r>
              <a:rPr lang="en-US" dirty="0" smtClean="0"/>
              <a:t>Nutritional counseling is also necessary and should incorporate education about nutritional needs, as well as planning for and monitoring rational choices by the individual patient. Generally, treatment is more effective before the disorder becomes chronic, but even people with long-standing eating disorders can and do recover. </a:t>
            </a:r>
            <a:endParaRPr lang="en-US" dirty="0"/>
          </a:p>
        </p:txBody>
      </p:sp>
      <p:sp>
        <p:nvSpPr>
          <p:cNvPr id="3" name="Title 2"/>
          <p:cNvSpPr>
            <a:spLocks noGrp="1"/>
          </p:cNvSpPr>
          <p:nvPr>
            <p:ph type="title"/>
          </p:nvPr>
        </p:nvSpPr>
        <p:spPr/>
        <p:txBody>
          <a:bodyPr/>
          <a:lstStyle/>
          <a:p>
            <a:r>
              <a:rPr lang="en-US" dirty="0" smtClean="0"/>
              <a:t>Treatment</a:t>
            </a:r>
            <a:endParaRPr lang="en-US" dirty="0"/>
          </a:p>
        </p:txBody>
      </p:sp>
    </p:spTree>
    <p:extLst>
      <p:ext uri="{BB962C8B-B14F-4D97-AF65-F5344CB8AC3E}">
        <p14:creationId xmlns:p14="http://schemas.microsoft.com/office/powerpoint/2010/main" val="847728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Teammates, coaches, athletic trainer</a:t>
            </a:r>
          </a:p>
          <a:p>
            <a:pPr marL="0" indent="0">
              <a:buNone/>
            </a:pPr>
            <a:r>
              <a:rPr lang="en-US" dirty="0"/>
              <a:t>University Counseling and Wellness Center</a:t>
            </a:r>
          </a:p>
          <a:p>
            <a:pPr marL="0" indent="0">
              <a:buNone/>
            </a:pPr>
            <a:r>
              <a:rPr lang="en-US" dirty="0"/>
              <a:t>	(202) 274-6000</a:t>
            </a:r>
          </a:p>
          <a:p>
            <a:pPr marL="0" indent="0">
              <a:buNone/>
            </a:pPr>
            <a:r>
              <a:rPr lang="en-US" dirty="0"/>
              <a:t>	Building 39, Suite </a:t>
            </a:r>
            <a:r>
              <a:rPr lang="en-US" dirty="0" smtClean="0"/>
              <a:t>120</a:t>
            </a:r>
          </a:p>
          <a:p>
            <a:pPr marL="0" indent="0">
              <a:buNone/>
            </a:pPr>
            <a:r>
              <a:rPr lang="en-US" dirty="0" smtClean="0"/>
              <a:t>National Eating Disorders Association Helpline</a:t>
            </a:r>
          </a:p>
          <a:p>
            <a:pPr marL="0" indent="0">
              <a:buNone/>
            </a:pPr>
            <a:r>
              <a:rPr lang="en-US" dirty="0"/>
              <a:t>	</a:t>
            </a:r>
            <a:r>
              <a:rPr lang="en-US" dirty="0" smtClean="0"/>
              <a:t>1-800-931-2237</a:t>
            </a:r>
          </a:p>
          <a:p>
            <a:pPr marL="0" indent="0">
              <a:buNone/>
            </a:pPr>
            <a:r>
              <a:rPr lang="en-US" dirty="0" smtClean="0"/>
              <a:t>National Alliance on Mental Health Helpline</a:t>
            </a:r>
          </a:p>
          <a:p>
            <a:pPr marL="0" indent="0">
              <a:buNone/>
            </a:pPr>
            <a:r>
              <a:rPr lang="en-US" dirty="0"/>
              <a:t>	</a:t>
            </a:r>
            <a:r>
              <a:rPr lang="en-US" dirty="0" smtClean="0"/>
              <a:t>1-800-950-NAMI 96264)</a:t>
            </a:r>
            <a:endParaRPr lang="en-US" dirty="0"/>
          </a:p>
          <a:p>
            <a:pPr marL="0" indent="0">
              <a:buNone/>
            </a:pPr>
            <a:r>
              <a:rPr lang="en-US" dirty="0"/>
              <a:t>(SAMHSA) National Helpline</a:t>
            </a:r>
          </a:p>
          <a:p>
            <a:pPr marL="0" indent="0">
              <a:buNone/>
            </a:pPr>
            <a:r>
              <a:rPr lang="en-US" dirty="0"/>
              <a:t>	1-800-622-HELP (4357</a:t>
            </a:r>
            <a:r>
              <a:rPr lang="en-US" dirty="0" smtClean="0"/>
              <a:t>)</a:t>
            </a: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Resources for Student-Athletes</a:t>
            </a:r>
            <a:endParaRPr lang="en-US" dirty="0"/>
          </a:p>
        </p:txBody>
      </p:sp>
    </p:spTree>
    <p:extLst>
      <p:ext uri="{BB962C8B-B14F-4D97-AF65-F5344CB8AC3E}">
        <p14:creationId xmlns:p14="http://schemas.microsoft.com/office/powerpoint/2010/main" val="2313492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Eating Disorders</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192598476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2819400"/>
          </a:xfrm>
          <a:effectLst/>
        </p:spPr>
        <p:txBody>
          <a:bodyPr>
            <a:normAutofit fontScale="90000"/>
          </a:bodyPr>
          <a:lstStyle/>
          <a:p>
            <a:r>
              <a:rPr lang="en-US" dirty="0" smtClean="0"/>
              <a:t>All of the following are signs or symptoms of anorexia nervosa except:</a:t>
            </a:r>
            <a:br>
              <a:rPr lang="en-US" dirty="0" smtClean="0"/>
            </a:br>
            <a:r>
              <a:rPr lang="en-US" dirty="0"/>
              <a:t/>
            </a:r>
            <a:br>
              <a:rPr lang="en-US" dirty="0"/>
            </a:br>
            <a:r>
              <a:rPr lang="en-US" i="0" dirty="0" smtClean="0"/>
              <a:t>A. Dramatic weight loss</a:t>
            </a:r>
            <a:r>
              <a:rPr lang="en-US" i="0" dirty="0"/>
              <a:t/>
            </a:r>
            <a:br>
              <a:rPr lang="en-US" i="0" dirty="0"/>
            </a:br>
            <a:r>
              <a:rPr lang="en-US" i="0" dirty="0" smtClean="0"/>
              <a:t>B. Fainting</a:t>
            </a:r>
            <a:r>
              <a:rPr lang="en-US" i="0" dirty="0"/>
              <a:t/>
            </a:r>
            <a:br>
              <a:rPr lang="en-US" i="0" dirty="0"/>
            </a:br>
            <a:r>
              <a:rPr lang="en-US" i="0" dirty="0" smtClean="0"/>
              <a:t>C. Feeling hot all </a:t>
            </a:r>
            <a:r>
              <a:rPr lang="en-US" i="0" dirty="0"/>
              <a:t>the time</a:t>
            </a:r>
            <a:br>
              <a:rPr lang="en-US" i="0" dirty="0"/>
            </a:br>
            <a:r>
              <a:rPr lang="en-US" i="0" dirty="0" smtClean="0"/>
              <a:t>D. Dry </a:t>
            </a:r>
            <a:r>
              <a:rPr lang="en-US" i="0" dirty="0"/>
              <a:t>skin</a:t>
            </a:r>
          </a:p>
        </p:txBody>
      </p:sp>
      <p:sp>
        <p:nvSpPr>
          <p:cNvPr id="3" name="Text Placeholder 2"/>
          <p:cNvSpPr>
            <a:spLocks noGrp="1"/>
          </p:cNvSpPr>
          <p:nvPr>
            <p:ph type="body" sz="quarter" idx="14"/>
          </p:nvPr>
        </p:nvSpPr>
        <p:spPr>
          <a:xfrm>
            <a:off x="3505200" y="45720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273559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Binge eating disorder is the most common eating disorder in the United States.</a:t>
            </a:r>
            <a:endParaRPr lang="en-US" dirty="0"/>
          </a:p>
        </p:txBody>
      </p:sp>
    </p:spTree>
    <p:extLst>
      <p:ext uri="{BB962C8B-B14F-4D97-AF65-F5344CB8AC3E}">
        <p14:creationId xmlns:p14="http://schemas.microsoft.com/office/powerpoint/2010/main" val="2367953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Eating disorders effect everyone of all genders</a:t>
            </a:r>
            <a:r>
              <a:rPr lang="en-US" sz="2800" dirty="0"/>
              <a:t>, ages, races, religions, ethnicities, sexual orientations, body shapes, and weights. </a:t>
            </a:r>
            <a:br>
              <a:rPr lang="en-US" sz="2800" dirty="0"/>
            </a:br>
            <a:endParaRPr lang="en-US" sz="2800" dirty="0"/>
          </a:p>
        </p:txBody>
      </p:sp>
    </p:spTree>
    <p:extLst>
      <p:ext uri="{BB962C8B-B14F-4D97-AF65-F5344CB8AC3E}">
        <p14:creationId xmlns:p14="http://schemas.microsoft.com/office/powerpoint/2010/main" val="3067369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Chronic laxative abuse can increase risks for colon cancer.</a:t>
            </a:r>
            <a:endParaRPr lang="en-US" dirty="0"/>
          </a:p>
        </p:txBody>
      </p:sp>
    </p:spTree>
    <p:extLst>
      <p:ext uri="{BB962C8B-B14F-4D97-AF65-F5344CB8AC3E}">
        <p14:creationId xmlns:p14="http://schemas.microsoft.com/office/powerpoint/2010/main" val="2139583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have to look emaciated to suffer from anorexia nervosa.</a:t>
            </a:r>
            <a:endParaRPr lang="en-US" dirty="0"/>
          </a:p>
        </p:txBody>
      </p:sp>
    </p:spTree>
    <p:extLst>
      <p:ext uri="{BB962C8B-B14F-4D97-AF65-F5344CB8AC3E}">
        <p14:creationId xmlns:p14="http://schemas.microsoft.com/office/powerpoint/2010/main" val="1435169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Eating Disorders:</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Mental Health </a:t>
            </a:r>
            <a:r>
              <a:rPr lang="en-US" sz="3200" smtClean="0">
                <a:gradFill flip="none" rotWithShape="1">
                  <a:gsLst>
                    <a:gs pos="50000">
                      <a:srgbClr val="FF6600"/>
                    </a:gs>
                    <a:gs pos="100000">
                      <a:schemeClr val="accent4">
                        <a:lumMod val="60000"/>
                        <a:lumOff val="40000"/>
                      </a:schemeClr>
                    </a:gs>
                  </a:gsLst>
                  <a:lin ang="16080000" scaled="0"/>
                  <a:tileRect/>
                </a:gradFill>
                <a:effectLst/>
              </a:rPr>
              <a:t>Lesson </a:t>
            </a:r>
            <a:r>
              <a:rPr lang="en-US" sz="3200" smtClean="0">
                <a:gradFill flip="none" rotWithShape="1">
                  <a:gsLst>
                    <a:gs pos="50000">
                      <a:srgbClr val="FF6600"/>
                    </a:gs>
                    <a:gs pos="100000">
                      <a:schemeClr val="accent4">
                        <a:lumMod val="60000"/>
                        <a:lumOff val="40000"/>
                      </a:schemeClr>
                    </a:gs>
                  </a:gsLst>
                  <a:lin ang="16080000" scaled="0"/>
                  <a:tileRect/>
                </a:gradFill>
                <a:effectLst/>
              </a:rPr>
              <a:t>#6</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1476</Words>
  <Application>Microsoft Macintosh PowerPoint</Application>
  <PresentationFormat>On-screen Show (4:3)</PresentationFormat>
  <Paragraphs>137</Paragraphs>
  <Slides>23</Slides>
  <Notes>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Quiz Show</vt:lpstr>
      <vt:lpstr>Eating Disorders Mental Health Lesson #6</vt:lpstr>
      <vt:lpstr>Overview</vt:lpstr>
      <vt:lpstr>Goals of Lesson</vt:lpstr>
      <vt:lpstr>Anorexia Nervosa</vt:lpstr>
      <vt:lpstr>PowerPoint Presentation</vt:lpstr>
      <vt:lpstr>Bulimia Nervosa</vt:lpstr>
      <vt:lpstr>PowerPoint Presentation</vt:lpstr>
      <vt:lpstr>Binge Eating Disorder</vt:lpstr>
      <vt:lpstr>PowerPoint Presentation</vt:lpstr>
      <vt:lpstr>Laxative Abuse</vt:lpstr>
      <vt:lpstr>PowerPoint Presentation</vt:lpstr>
      <vt:lpstr>Risk Factors for Athletes</vt:lpstr>
      <vt:lpstr>Recovery Process</vt:lpstr>
      <vt:lpstr>Stages of Change</vt:lpstr>
      <vt:lpstr>Treatment</vt:lpstr>
      <vt:lpstr>Resources for Student-Athletes</vt:lpstr>
      <vt:lpstr>Eating Disorders Review Q &amp; A</vt:lpstr>
      <vt:lpstr>All of the following are signs or symptoms of anorexia nervosa except:  A. Dramatic weight loss B. Fainting C. Feeling hot all the time D. Dry skin</vt:lpstr>
      <vt:lpstr>Binge eating disorder is the most common eating disorder in the United States.</vt:lpstr>
      <vt:lpstr>Eating disorders effect everyone of all genders, ages, races, religions, ethnicities, sexual orientations, body shapes, and weights.  </vt:lpstr>
      <vt:lpstr>Chronic laxative abuse can increase risks for colon cancer.</vt:lpstr>
      <vt:lpstr>You have to look emaciated to suffer from anorexia nervosa.</vt:lpstr>
      <vt:lpstr>You Have Completed Eating Disorders: Mental Health Lesson #6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2020-06-23T11:11:54Z</dcterms:modified>
</cp:coreProperties>
</file>