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3"/>
  </p:notesMasterIdLst>
  <p:handoutMasterIdLst>
    <p:handoutMasterId r:id="rId24"/>
  </p:handoutMasterIdLst>
  <p:sldIdLst>
    <p:sldId id="273" r:id="rId2"/>
    <p:sldId id="274" r:id="rId3"/>
    <p:sldId id="295" r:id="rId4"/>
    <p:sldId id="336" r:id="rId5"/>
    <p:sldId id="337" r:id="rId6"/>
    <p:sldId id="338" r:id="rId7"/>
    <p:sldId id="339" r:id="rId8"/>
    <p:sldId id="340" r:id="rId9"/>
    <p:sldId id="341" r:id="rId10"/>
    <p:sldId id="342" r:id="rId11"/>
    <p:sldId id="343" r:id="rId12"/>
    <p:sldId id="350" r:id="rId13"/>
    <p:sldId id="351" r:id="rId14"/>
    <p:sldId id="344" r:id="rId15"/>
    <p:sldId id="312" r:id="rId16"/>
    <p:sldId id="346" r:id="rId17"/>
    <p:sldId id="347" r:id="rId18"/>
    <p:sldId id="333" r:id="rId19"/>
    <p:sldId id="348" r:id="rId20"/>
    <p:sldId id="349" r:id="rId21"/>
    <p:sldId id="297" r:id="rId22"/>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04" autoAdjust="0"/>
    <p:restoredTop sz="86449" autoAdjust="0"/>
  </p:normalViewPr>
  <p:slideViewPr>
    <p:cSldViewPr>
      <p:cViewPr varScale="1">
        <p:scale>
          <a:sx n="65" d="100"/>
          <a:sy n="65" d="100"/>
        </p:scale>
        <p:origin x="-2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Leadership</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Lesson #6</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Developing emotional intelligence is a key to successful leadership. Leaders with a strong mixture of emotional awareness, self-management, and social skills are able to relate better to those around them. Emotionally intelligent leaders navigate strong relationships more effectively and are more likely to be successful in their personal and professional lives. </a:t>
            </a:r>
          </a:p>
          <a:p>
            <a:pPr marL="0" indent="0">
              <a:buNone/>
            </a:pPr>
            <a:endParaRPr lang="en-US" dirty="0"/>
          </a:p>
          <a:p>
            <a:pPr marL="0" indent="0">
              <a:buNone/>
            </a:pPr>
            <a:r>
              <a:rPr lang="en-US" dirty="0" smtClean="0"/>
              <a:t>This course provides an understanding of why emotionally intelligent leadership is important. It also provides practical, positive techniques for promoting and improving emotional intelligence as a leader within your business environment. </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Recognize reasons why emotional intelligence is important in the workplace</a:t>
            </a:r>
          </a:p>
          <a:p>
            <a:r>
              <a:rPr lang="en-US" dirty="0" smtClean="0"/>
              <a:t>Identify examples of behaviors that match the domains associated with emotional intelligence</a:t>
            </a:r>
          </a:p>
          <a:p>
            <a:r>
              <a:rPr lang="en-US" dirty="0" smtClean="0"/>
              <a:t>Recognize techniques for developing self-perception</a:t>
            </a:r>
          </a:p>
          <a:p>
            <a:r>
              <a:rPr lang="en-US" dirty="0" smtClean="0"/>
              <a:t>Recognize examples of methods for developing social perception</a:t>
            </a:r>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Intelligence is usually understood to mean the ability to acquire and apply knowledge and skills. When it is measured, it’s often referred to as a person’s intelligence quotient, or IQ. </a:t>
            </a:r>
            <a:endParaRPr lang="en-US" dirty="0"/>
          </a:p>
          <a:p>
            <a:pPr marL="0" indent="0">
              <a:buNone/>
            </a:pPr>
            <a:endParaRPr lang="en-US" dirty="0"/>
          </a:p>
          <a:p>
            <a:pPr marL="0" indent="0">
              <a:buNone/>
            </a:pPr>
            <a:r>
              <a:rPr lang="en-US" dirty="0" smtClean="0"/>
              <a:t>Emotional Intelligence, or EQ, is the ability to recognize and manage our own emotions and the emotions of others. </a:t>
            </a:r>
          </a:p>
          <a:p>
            <a:pPr marL="0" indent="0">
              <a:buNone/>
            </a:pPr>
            <a:endParaRPr lang="en-US" dirty="0"/>
          </a:p>
          <a:p>
            <a:pPr marL="0" indent="0">
              <a:buNone/>
            </a:pPr>
            <a:r>
              <a:rPr lang="en-US" dirty="0" smtClean="0"/>
              <a:t>Leaders with high emotional intelligence are unusually self-aware, with an ability to control, and regulate, their own feelings. They also exhibit high levels of empathy, an awareness of other people’s feelings, particularly when making decisions. By being aware of other people’s emotions, you can anticipate their responses and can ready yourself to manage them.</a:t>
            </a:r>
            <a:endParaRPr lang="en-US" dirty="0"/>
          </a:p>
        </p:txBody>
      </p:sp>
      <p:sp>
        <p:nvSpPr>
          <p:cNvPr id="3" name="Title 2"/>
          <p:cNvSpPr>
            <a:spLocks noGrp="1"/>
          </p:cNvSpPr>
          <p:nvPr>
            <p:ph type="title"/>
          </p:nvPr>
        </p:nvSpPr>
        <p:spPr/>
        <p:txBody>
          <a:bodyPr>
            <a:normAutofit fontScale="90000"/>
          </a:bodyPr>
          <a:lstStyle/>
          <a:p>
            <a:r>
              <a:rPr lang="en-US" dirty="0" smtClean="0"/>
              <a:t>Understanding Emotional Intelligence</a:t>
            </a:r>
            <a:endParaRPr lang="en-US" dirty="0"/>
          </a:p>
        </p:txBody>
      </p:sp>
    </p:spTree>
    <p:extLst>
      <p:ext uri="{BB962C8B-B14F-4D97-AF65-F5344CB8AC3E}">
        <p14:creationId xmlns:p14="http://schemas.microsoft.com/office/powerpoint/2010/main" val="2480673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People with high emotional intelligence function well in four key domains:</a:t>
            </a:r>
          </a:p>
          <a:p>
            <a:pPr marL="0" indent="0">
              <a:buNone/>
            </a:pPr>
            <a:endParaRPr lang="en-US" dirty="0" smtClean="0"/>
          </a:p>
          <a:p>
            <a:pPr marL="457200" indent="-457200">
              <a:buFont typeface="+mj-lt"/>
              <a:buAutoNum type="arabicPeriod"/>
            </a:pPr>
            <a:r>
              <a:rPr lang="en-US" dirty="0" smtClean="0"/>
              <a:t>Self-perception</a:t>
            </a:r>
          </a:p>
          <a:p>
            <a:pPr marL="457200" indent="-457200">
              <a:buFont typeface="+mj-lt"/>
              <a:buAutoNum type="arabicPeriod"/>
            </a:pPr>
            <a:r>
              <a:rPr lang="en-US" dirty="0" smtClean="0"/>
              <a:t>Self-management</a:t>
            </a:r>
          </a:p>
          <a:p>
            <a:pPr marL="457200" indent="-457200">
              <a:buFont typeface="+mj-lt"/>
              <a:buAutoNum type="arabicPeriod"/>
            </a:pPr>
            <a:r>
              <a:rPr lang="en-US" dirty="0" smtClean="0"/>
              <a:t>Social perception</a:t>
            </a:r>
          </a:p>
          <a:p>
            <a:pPr marL="457200" indent="-457200">
              <a:buFont typeface="+mj-lt"/>
              <a:buAutoNum type="arabicPeriod"/>
            </a:pPr>
            <a:r>
              <a:rPr lang="en-US" dirty="0" smtClean="0"/>
              <a:t>Social skills</a:t>
            </a:r>
            <a:endParaRPr lang="en-US" dirty="0"/>
          </a:p>
        </p:txBody>
      </p:sp>
      <p:sp>
        <p:nvSpPr>
          <p:cNvPr id="3" name="Title 2"/>
          <p:cNvSpPr>
            <a:spLocks noGrp="1"/>
          </p:cNvSpPr>
          <p:nvPr>
            <p:ph type="title"/>
          </p:nvPr>
        </p:nvSpPr>
        <p:spPr/>
        <p:txBody>
          <a:bodyPr/>
          <a:lstStyle/>
          <a:p>
            <a:r>
              <a:rPr lang="en-US" dirty="0" smtClean="0"/>
              <a:t>The Four Domains of EQ</a:t>
            </a:r>
            <a:endParaRPr lang="en-US" dirty="0"/>
          </a:p>
        </p:txBody>
      </p:sp>
    </p:spTree>
    <p:extLst>
      <p:ext uri="{BB962C8B-B14F-4D97-AF65-F5344CB8AC3E}">
        <p14:creationId xmlns:p14="http://schemas.microsoft.com/office/powerpoint/2010/main" val="2976666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572000"/>
          </a:xfrm>
        </p:spPr>
        <p:txBody>
          <a:bodyPr>
            <a:normAutofit/>
          </a:bodyPr>
          <a:lstStyle/>
          <a:p>
            <a:pPr marL="0" indent="0">
              <a:buNone/>
            </a:pPr>
            <a:r>
              <a:rPr lang="en-US" dirty="0" smtClean="0"/>
              <a:t>To understand others and how they react, you first need to know yourself. This means understanding not just how you respond emotionally to the world around you, but also what makes up your core values or beliefs, and by extension what constitutes your strengths and weakness. </a:t>
            </a:r>
          </a:p>
          <a:p>
            <a:pPr marL="0" indent="0">
              <a:buNone/>
            </a:pPr>
            <a:endParaRPr lang="en-US" dirty="0"/>
          </a:p>
          <a:p>
            <a:pPr marL="0" indent="0">
              <a:buNone/>
            </a:pPr>
            <a:r>
              <a:rPr lang="en-US" dirty="0" smtClean="0"/>
              <a:t>Understanding your value system allows you to calibrate your moral compass, to recognize the framework that controls your reactions and powers your intuition. </a:t>
            </a:r>
          </a:p>
          <a:p>
            <a:pPr marL="0" indent="0">
              <a:buNone/>
            </a:pPr>
            <a:endParaRPr lang="en-US" dirty="0" smtClean="0"/>
          </a:p>
          <a:p>
            <a:pPr marL="0" indent="0">
              <a:buNone/>
            </a:pPr>
            <a:r>
              <a:rPr lang="en-US" dirty="0" smtClean="0"/>
              <a:t>Self-perception allows you to recognize where your gut instinct comes from, the emotional context, as it were, of how you respond to others. </a:t>
            </a:r>
            <a:endParaRPr lang="en-US" dirty="0"/>
          </a:p>
        </p:txBody>
      </p:sp>
      <p:sp>
        <p:nvSpPr>
          <p:cNvPr id="3" name="Title 2"/>
          <p:cNvSpPr>
            <a:spLocks noGrp="1"/>
          </p:cNvSpPr>
          <p:nvPr>
            <p:ph type="title"/>
          </p:nvPr>
        </p:nvSpPr>
        <p:spPr/>
        <p:txBody>
          <a:bodyPr/>
          <a:lstStyle/>
          <a:p>
            <a:r>
              <a:rPr lang="en-US" dirty="0" smtClean="0"/>
              <a:t>Self-Perception</a:t>
            </a:r>
            <a:endParaRPr lang="en-US" dirty="0"/>
          </a:p>
        </p:txBody>
      </p:sp>
    </p:spTree>
    <p:extLst>
      <p:ext uri="{BB962C8B-B14F-4D97-AF65-F5344CB8AC3E}">
        <p14:creationId xmlns:p14="http://schemas.microsoft.com/office/powerpoint/2010/main" val="3443311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609600"/>
            <a:ext cx="7467600" cy="6019800"/>
          </a:xfrm>
        </p:spPr>
        <p:txBody>
          <a:bodyPr>
            <a:normAutofit lnSpcReduction="10000"/>
          </a:bodyPr>
          <a:lstStyle/>
          <a:p>
            <a:pPr marL="0" indent="0">
              <a:buNone/>
            </a:pPr>
            <a:r>
              <a:rPr lang="en-US" dirty="0" smtClean="0"/>
              <a:t>Ways to learn about yourself:</a:t>
            </a:r>
          </a:p>
          <a:p>
            <a:r>
              <a:rPr lang="en-US" dirty="0" smtClean="0"/>
              <a:t>DISC personality test- measures how personality translates to external behavior; 4 types of personalities</a:t>
            </a:r>
          </a:p>
          <a:p>
            <a:r>
              <a:rPr lang="en-US" dirty="0" smtClean="0"/>
              <a:t>Myers Briggs Type Indicators test- indicates how people think internally/unconsciously makes judgments and perceives the world; 16 types of personalities that do not change</a:t>
            </a:r>
          </a:p>
          <a:p>
            <a:r>
              <a:rPr lang="en-US" dirty="0" smtClean="0"/>
              <a:t>Big Five: measures conscious personality traits; 5 personalities that can change</a:t>
            </a:r>
          </a:p>
          <a:p>
            <a:pPr marL="0" indent="0">
              <a:buNone/>
            </a:pPr>
            <a:endParaRPr lang="en-US" dirty="0"/>
          </a:p>
          <a:p>
            <a:pPr marL="0" indent="0">
              <a:buNone/>
            </a:pPr>
            <a:r>
              <a:rPr lang="en-US" dirty="0" smtClean="0"/>
              <a:t>These can be helpful, but fundamentally you need to examine what is going on inside you at any moment of your working life.</a:t>
            </a:r>
          </a:p>
          <a:p>
            <a:pPr marL="0" indent="0">
              <a:buNone/>
            </a:pPr>
            <a:endParaRPr lang="en-US" dirty="0" smtClean="0"/>
          </a:p>
          <a:p>
            <a:pPr marL="0" indent="0">
              <a:buNone/>
            </a:pPr>
            <a:r>
              <a:rPr lang="en-US" dirty="0" smtClean="0"/>
              <a:t>How do you react to criticism?</a:t>
            </a:r>
          </a:p>
          <a:p>
            <a:pPr marL="0" indent="0">
              <a:buNone/>
            </a:pPr>
            <a:r>
              <a:rPr lang="en-US" dirty="0" smtClean="0"/>
              <a:t>What is your mindset when deadlines loom?</a:t>
            </a:r>
          </a:p>
          <a:p>
            <a:pPr marL="0" indent="0">
              <a:buNone/>
            </a:pPr>
            <a:endParaRPr lang="en-US" dirty="0"/>
          </a:p>
          <a:p>
            <a:pPr marL="0" indent="0">
              <a:buNone/>
            </a:pPr>
            <a:r>
              <a:rPr lang="en-US" dirty="0" smtClean="0"/>
              <a:t>Knowing how you respond to these and other work-related moments will help you work out why you respond in the way you do.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3968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00200"/>
            <a:ext cx="7467600" cy="5105400"/>
          </a:xfrm>
        </p:spPr>
        <p:txBody>
          <a:bodyPr>
            <a:normAutofit lnSpcReduction="10000"/>
          </a:bodyPr>
          <a:lstStyle/>
          <a:p>
            <a:pPr marL="0" indent="0">
              <a:buNone/>
            </a:pPr>
            <a:r>
              <a:rPr lang="en-US" dirty="0" smtClean="0"/>
              <a:t>Once you understand the sources of your emotional responses, you can begin managing them. Self-management, the second domain of emotional intelligence, involves regulating your emotions, and in so doing maximizing your competencies. </a:t>
            </a:r>
          </a:p>
          <a:p>
            <a:pPr marL="0" indent="0">
              <a:buNone/>
            </a:pPr>
            <a:endParaRPr lang="en-US" dirty="0"/>
          </a:p>
          <a:p>
            <a:pPr marL="0" indent="0">
              <a:buNone/>
            </a:pPr>
            <a:r>
              <a:rPr lang="en-US" dirty="0" smtClean="0"/>
              <a:t>Self-management is also known as self-regulation: controlling or re-directing disruptive emotions and impulses. </a:t>
            </a:r>
          </a:p>
          <a:p>
            <a:pPr marL="0" indent="0">
              <a:buNone/>
            </a:pPr>
            <a:endParaRPr lang="en-US" dirty="0"/>
          </a:p>
          <a:p>
            <a:pPr marL="0" indent="0">
              <a:buNone/>
            </a:pPr>
            <a:r>
              <a:rPr lang="en-US" dirty="0" smtClean="0"/>
              <a:t>By staying calm during a crisis or showing a positive spirit during times of great stress, you adapt positively to changing circumstances, controlling those circumstances rather than having them control you. </a:t>
            </a:r>
          </a:p>
          <a:p>
            <a:pPr marL="0" indent="0">
              <a:buNone/>
            </a:pPr>
            <a:endParaRPr lang="en-US" dirty="0"/>
          </a:p>
          <a:p>
            <a:pPr marL="0" indent="0">
              <a:buNone/>
            </a:pPr>
            <a:r>
              <a:rPr lang="en-US" dirty="0" smtClean="0"/>
              <a:t>Leaders who can motivate team members during the most adverse negotiations exhibit remarkable self-management that often shifts the negotiation in their favor.</a:t>
            </a:r>
            <a:endParaRPr lang="en-US" dirty="0"/>
          </a:p>
        </p:txBody>
      </p:sp>
      <p:sp>
        <p:nvSpPr>
          <p:cNvPr id="3" name="Title 2"/>
          <p:cNvSpPr>
            <a:spLocks noGrp="1"/>
          </p:cNvSpPr>
          <p:nvPr>
            <p:ph type="title"/>
          </p:nvPr>
        </p:nvSpPr>
        <p:spPr>
          <a:xfrm>
            <a:off x="914400" y="228600"/>
            <a:ext cx="7696200" cy="1143000"/>
          </a:xfrm>
        </p:spPr>
        <p:txBody>
          <a:bodyPr/>
          <a:lstStyle/>
          <a:p>
            <a:r>
              <a:rPr lang="en-US" dirty="0" smtClean="0"/>
              <a:t>Self-Management</a:t>
            </a:r>
            <a:endParaRPr lang="en-US" dirty="0"/>
          </a:p>
        </p:txBody>
      </p:sp>
    </p:spTree>
    <p:extLst>
      <p:ext uri="{BB962C8B-B14F-4D97-AF65-F5344CB8AC3E}">
        <p14:creationId xmlns:p14="http://schemas.microsoft.com/office/powerpoint/2010/main" val="232421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Emotional intelligence also involves knowing and managing others. People with a high EQ have insight into the emotions of those around them. They understand- often due to their own self-knowledge- how others will react emotionally, both individually and within a social construct. </a:t>
            </a:r>
          </a:p>
          <a:p>
            <a:pPr marL="0" indent="0">
              <a:buNone/>
            </a:pPr>
            <a:endParaRPr lang="en-US" dirty="0"/>
          </a:p>
          <a:p>
            <a:pPr marL="0" indent="0">
              <a:buNone/>
            </a:pPr>
            <a:r>
              <a:rPr lang="en-US" dirty="0" smtClean="0"/>
              <a:t>Leaders with good social perception read the interconnections within a room. You can improve your social perception by becoming a keen observer of the human network. </a:t>
            </a:r>
          </a:p>
          <a:p>
            <a:pPr marL="0" indent="0">
              <a:buNone/>
            </a:pPr>
            <a:endParaRPr lang="en-US" dirty="0"/>
          </a:p>
          <a:p>
            <a:pPr marL="0" indent="0">
              <a:buNone/>
            </a:pPr>
            <a:r>
              <a:rPr lang="en-US" dirty="0" smtClean="0"/>
              <a:t>By listening carefully to the sub-text of conversations and being sensitive to what energizes team members, you can recognize the impetus that will drive the team in the direction you want them to go. </a:t>
            </a:r>
            <a:endParaRPr lang="en-US" dirty="0"/>
          </a:p>
        </p:txBody>
      </p:sp>
      <p:sp>
        <p:nvSpPr>
          <p:cNvPr id="3" name="Title 2"/>
          <p:cNvSpPr>
            <a:spLocks noGrp="1"/>
          </p:cNvSpPr>
          <p:nvPr>
            <p:ph type="title"/>
          </p:nvPr>
        </p:nvSpPr>
        <p:spPr/>
        <p:txBody>
          <a:bodyPr/>
          <a:lstStyle/>
          <a:p>
            <a:r>
              <a:rPr lang="en-US" dirty="0" smtClean="0"/>
              <a:t>Social Perception</a:t>
            </a:r>
            <a:endParaRPr lang="en-US" dirty="0"/>
          </a:p>
        </p:txBody>
      </p:sp>
    </p:spTree>
    <p:extLst>
      <p:ext uri="{BB962C8B-B14F-4D97-AF65-F5344CB8AC3E}">
        <p14:creationId xmlns:p14="http://schemas.microsoft.com/office/powerpoint/2010/main" val="578337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With a developed social perception, you can also master social skills, or how you manage other people’s emotions within a social context. </a:t>
            </a:r>
          </a:p>
          <a:p>
            <a:pPr marL="0" indent="0">
              <a:buNone/>
            </a:pPr>
            <a:endParaRPr lang="en-US" dirty="0"/>
          </a:p>
          <a:p>
            <a:pPr marL="0" indent="0">
              <a:buNone/>
            </a:pPr>
            <a:r>
              <a:rPr lang="en-US" dirty="0" smtClean="0"/>
              <a:t>On one level this refers to getting along with people, being able to communicate clearly and interact comfortably. But on another level social skills refers to how effectively you can use your understanding of others’ emotions to move them in a desired direction. </a:t>
            </a:r>
          </a:p>
          <a:p>
            <a:pPr marL="0" indent="0">
              <a:buNone/>
            </a:pPr>
            <a:endParaRPr lang="en-US" dirty="0"/>
          </a:p>
          <a:p>
            <a:pPr marL="0" indent="0">
              <a:buNone/>
            </a:pPr>
            <a:r>
              <a:rPr lang="en-US" dirty="0" smtClean="0"/>
              <a:t>Social skills are largely about recognizing how the social dynamic- the charges and impulses that ignite team interactions- can influence a greater good. </a:t>
            </a:r>
            <a:endParaRPr lang="en-US" dirty="0"/>
          </a:p>
        </p:txBody>
      </p:sp>
      <p:sp>
        <p:nvSpPr>
          <p:cNvPr id="3" name="Title 2"/>
          <p:cNvSpPr>
            <a:spLocks noGrp="1"/>
          </p:cNvSpPr>
          <p:nvPr>
            <p:ph type="title"/>
          </p:nvPr>
        </p:nvSpPr>
        <p:spPr/>
        <p:txBody>
          <a:bodyPr/>
          <a:lstStyle/>
          <a:p>
            <a:r>
              <a:rPr lang="en-US" dirty="0" smtClean="0"/>
              <a:t>Social Skills</a:t>
            </a:r>
            <a:endParaRPr lang="en-US" dirty="0"/>
          </a:p>
        </p:txBody>
      </p:sp>
    </p:spTree>
    <p:extLst>
      <p:ext uri="{BB962C8B-B14F-4D97-AF65-F5344CB8AC3E}">
        <p14:creationId xmlns:p14="http://schemas.microsoft.com/office/powerpoint/2010/main" val="3882571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Great leaders show remarkable self-control, particularly during crucial decision-making moments. </a:t>
            </a:r>
          </a:p>
          <a:p>
            <a:pPr marL="0" indent="0">
              <a:buNone/>
            </a:pPr>
            <a:endParaRPr lang="en-US" dirty="0"/>
          </a:p>
          <a:p>
            <a:pPr marL="0" indent="0">
              <a:buNone/>
            </a:pPr>
            <a:r>
              <a:rPr lang="en-US" dirty="0" smtClean="0"/>
              <a:t>A positive attitude is important for building self-control because it helps mitigate not just negative tendencies, but also stress. Stress is an enemy of emotional intelligence because it leads to emotional outbursts that are counterproductive. By reducing stress, you put yourself in a better position to interrupt negative patterns and reinforce emotional control. </a:t>
            </a:r>
          </a:p>
          <a:p>
            <a:pPr marL="0" indent="0">
              <a:buNone/>
            </a:pPr>
            <a:endParaRPr lang="en-US" dirty="0"/>
          </a:p>
          <a:p>
            <a:pPr marL="0" indent="0">
              <a:buNone/>
            </a:pPr>
            <a:r>
              <a:rPr lang="en-US" dirty="0" smtClean="0"/>
              <a:t>People reduce stress in a myriad of ways: getting fresh air and exercising regularly, listening to music, taking a break, and so on. You can use these and other techniques to establish emotional equilibrium and promote self-control.</a:t>
            </a:r>
            <a:endParaRPr lang="en-US" dirty="0"/>
          </a:p>
        </p:txBody>
      </p:sp>
      <p:sp>
        <p:nvSpPr>
          <p:cNvPr id="3" name="Title 2"/>
          <p:cNvSpPr>
            <a:spLocks noGrp="1"/>
          </p:cNvSpPr>
          <p:nvPr>
            <p:ph type="title"/>
          </p:nvPr>
        </p:nvSpPr>
        <p:spPr/>
        <p:txBody>
          <a:bodyPr/>
          <a:lstStyle/>
          <a:p>
            <a:r>
              <a:rPr lang="en-US" dirty="0" smtClean="0"/>
              <a:t>Developing Self-Control</a:t>
            </a:r>
            <a:endParaRPr lang="en-US" dirty="0"/>
          </a:p>
        </p:txBody>
      </p:sp>
    </p:spTree>
    <p:extLst>
      <p:ext uri="{BB962C8B-B14F-4D97-AF65-F5344CB8AC3E}">
        <p14:creationId xmlns:p14="http://schemas.microsoft.com/office/powerpoint/2010/main" val="498666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960437"/>
            <a:ext cx="7467600" cy="5592763"/>
          </a:xfrm>
        </p:spPr>
        <p:txBody>
          <a:bodyPr>
            <a:normAutofit/>
          </a:bodyPr>
          <a:lstStyle/>
          <a:p>
            <a:pPr marL="0" indent="0">
              <a:buNone/>
            </a:pPr>
            <a:r>
              <a:rPr lang="en-US" dirty="0" smtClean="0"/>
              <a:t>Another technique for developing self-control is thinking aloud. Many like to talk things through, using a colleague as a sounding board. This allows other, trusted colleagues to analyze your emotional responses and offer advice. </a:t>
            </a:r>
          </a:p>
          <a:p>
            <a:pPr marL="0" indent="0">
              <a:buNone/>
            </a:pPr>
            <a:endParaRPr lang="en-US" dirty="0"/>
          </a:p>
          <a:p>
            <a:pPr marL="0" indent="0">
              <a:buNone/>
            </a:pPr>
            <a:r>
              <a:rPr lang="en-US" dirty="0" smtClean="0"/>
              <a:t>Writing down your feelings is another way to understand and control them. When you receive an email from someone who nitpicks incidental points, instead of immediately replying in anger, try jotting down how you feel.  Then step back from what you’ve written and read it dispassionately. </a:t>
            </a:r>
          </a:p>
          <a:p>
            <a:pPr marL="0" indent="0">
              <a:buNone/>
            </a:pPr>
            <a:endParaRPr lang="en-US" dirty="0"/>
          </a:p>
          <a:p>
            <a:pPr marL="0" indent="0">
              <a:buNone/>
            </a:pPr>
            <a:r>
              <a:rPr lang="en-US" dirty="0" smtClean="0"/>
              <a:t>What are the abiding emotions in what you wrote? What kind of reaction will they likely bring about? And most importantly, how can you control them?</a:t>
            </a:r>
            <a:endParaRPr lang="en-US" dirty="0"/>
          </a:p>
        </p:txBody>
      </p:sp>
    </p:spTree>
    <p:extLst>
      <p:ext uri="{BB962C8B-B14F-4D97-AF65-F5344CB8AC3E}">
        <p14:creationId xmlns:p14="http://schemas.microsoft.com/office/powerpoint/2010/main" val="2671193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255837"/>
            <a:ext cx="7467600" cy="4221163"/>
          </a:xfrm>
        </p:spPr>
        <p:txBody>
          <a:bodyPr/>
          <a:lstStyle/>
          <a:p>
            <a:pPr marL="0" indent="0">
              <a:buNone/>
            </a:pPr>
            <a:r>
              <a:rPr lang="en-US" dirty="0" smtClean="0"/>
              <a:t>During intense discussions or disagreements, let others explain themselves first. This not only shows respect to the other party, but it gives you time to strategize and consider your own feelings, and how to respond both tactically and tactfully. </a:t>
            </a:r>
          </a:p>
          <a:p>
            <a:pPr marL="0" indent="0">
              <a:buNone/>
            </a:pPr>
            <a:endParaRPr lang="en-US" dirty="0"/>
          </a:p>
          <a:p>
            <a:pPr marL="0" indent="0">
              <a:buNone/>
            </a:pPr>
            <a:r>
              <a:rPr lang="en-US" dirty="0" smtClean="0"/>
              <a:t>Another interpersonal technique is being honest about your feelings. Letting others understand how you feel about an issue- particularly if you’re dispassionate and non-combative- can be remarkably disarming. </a:t>
            </a:r>
            <a:endParaRPr lang="en-US" dirty="0"/>
          </a:p>
        </p:txBody>
      </p:sp>
      <p:sp>
        <p:nvSpPr>
          <p:cNvPr id="3" name="Title 2"/>
          <p:cNvSpPr>
            <a:spLocks noGrp="1"/>
          </p:cNvSpPr>
          <p:nvPr>
            <p:ph type="title"/>
          </p:nvPr>
        </p:nvSpPr>
        <p:spPr>
          <a:xfrm>
            <a:off x="914400" y="808037"/>
            <a:ext cx="7696200" cy="1143000"/>
          </a:xfrm>
        </p:spPr>
        <p:txBody>
          <a:bodyPr>
            <a:normAutofit fontScale="90000"/>
          </a:bodyPr>
          <a:lstStyle/>
          <a:p>
            <a:r>
              <a:rPr lang="en-US" dirty="0" smtClean="0"/>
              <a:t>Interpersonal Techniques for Managing Others’ Emotions</a:t>
            </a:r>
            <a:endParaRPr lang="en-US" dirty="0"/>
          </a:p>
        </p:txBody>
      </p:sp>
    </p:spTree>
    <p:extLst>
      <p:ext uri="{BB962C8B-B14F-4D97-AF65-F5344CB8AC3E}">
        <p14:creationId xmlns:p14="http://schemas.microsoft.com/office/powerpoint/2010/main" val="2308434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609600"/>
            <a:ext cx="7467600" cy="5638800"/>
          </a:xfrm>
        </p:spPr>
        <p:txBody>
          <a:bodyPr>
            <a:normAutofit/>
          </a:bodyPr>
          <a:lstStyle/>
          <a:p>
            <a:pPr marL="0" indent="0">
              <a:buNone/>
            </a:pPr>
            <a:r>
              <a:rPr lang="en-US" dirty="0" smtClean="0"/>
              <a:t>Honesty can, in fact, often provoke empathy and reciprocal candor. The key is to give clear reasons for your feelings without laying blame or responsibility on the other side. Explaining the reasons for your emotions in a calm honest light will lead more naturally towards searching for practical solutions. </a:t>
            </a:r>
          </a:p>
          <a:p>
            <a:pPr marL="0" indent="0">
              <a:buNone/>
            </a:pPr>
            <a:endParaRPr lang="en-US" dirty="0"/>
          </a:p>
          <a:p>
            <a:pPr marL="0" indent="0">
              <a:buNone/>
            </a:pPr>
            <a:r>
              <a:rPr lang="en-US" dirty="0" smtClean="0"/>
              <a:t>By being honest about your feelings, but also taking responsibility for them, you gain acceptance and respect from others. This is a chief benefit of emotional control, as it helps defuse otherwise incendiary moments and places those moments within a problem-solving framework. </a:t>
            </a:r>
          </a:p>
          <a:p>
            <a:pPr marL="0" indent="0">
              <a:buNone/>
            </a:pPr>
            <a:endParaRPr lang="en-US" dirty="0"/>
          </a:p>
          <a:p>
            <a:pPr marL="0" indent="0">
              <a:buNone/>
            </a:pPr>
            <a:r>
              <a:rPr lang="en-US" dirty="0"/>
              <a:t>By developing self-perception and social perception, but with the important addition of self-control, you can develop the emotional intelligence that will aid your development into a successful leader. </a:t>
            </a:r>
          </a:p>
          <a:p>
            <a:pPr marL="0" indent="0">
              <a:buNone/>
            </a:pPr>
            <a:endParaRPr lang="en-US" dirty="0"/>
          </a:p>
        </p:txBody>
      </p:sp>
    </p:spTree>
    <p:extLst>
      <p:ext uri="{BB962C8B-B14F-4D97-AF65-F5344CB8AC3E}">
        <p14:creationId xmlns:p14="http://schemas.microsoft.com/office/powerpoint/2010/main" val="1997489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Leadership</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004099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Self-perception is how you manage other people’s emotions within a social context.</a:t>
            </a:r>
            <a:endParaRPr lang="en-US" dirty="0"/>
          </a:p>
        </p:txBody>
      </p:sp>
    </p:spTree>
    <p:extLst>
      <p:ext uri="{BB962C8B-B14F-4D97-AF65-F5344CB8AC3E}">
        <p14:creationId xmlns:p14="http://schemas.microsoft.com/office/powerpoint/2010/main" val="975090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Stress is an enemy of emotional intelligence because it leads to emotional outbursts that are counterproductive.</a:t>
            </a:r>
            <a:endParaRPr lang="en-US" dirty="0"/>
          </a:p>
        </p:txBody>
      </p:sp>
    </p:spTree>
    <p:extLst>
      <p:ext uri="{BB962C8B-B14F-4D97-AF65-F5344CB8AC3E}">
        <p14:creationId xmlns:p14="http://schemas.microsoft.com/office/powerpoint/2010/main" val="3114482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a:effectLst/>
        </p:spPr>
        <p:txBody>
          <a:bodyPr>
            <a:normAutofit fontScale="90000"/>
          </a:bodyPr>
          <a:lstStyle/>
          <a:p>
            <a:r>
              <a:rPr lang="en-US" dirty="0" smtClean="0">
                <a:effectLst/>
              </a:rPr>
              <a:t>Which of these is not an interpersonal technique?</a:t>
            </a:r>
            <a:br>
              <a:rPr lang="en-US" dirty="0" smtClean="0">
                <a:effectLst/>
              </a:rPr>
            </a:br>
            <a:r>
              <a:rPr lang="en-US" i="0" dirty="0" smtClean="0"/>
              <a:t/>
            </a:r>
            <a:br>
              <a:rPr lang="en-US" i="0" dirty="0" smtClean="0"/>
            </a:br>
            <a:r>
              <a:rPr lang="en-US" i="0" dirty="0" smtClean="0"/>
              <a:t>A. Taking responsibility for how you feel</a:t>
            </a:r>
            <a:br>
              <a:rPr lang="en-US" i="0" dirty="0" smtClean="0"/>
            </a:br>
            <a:r>
              <a:rPr lang="en-US" i="0" dirty="0" smtClean="0"/>
              <a:t>B. Giving reasons for how you feel</a:t>
            </a:r>
            <a:br>
              <a:rPr lang="en-US" i="0" dirty="0" smtClean="0"/>
            </a:br>
            <a:r>
              <a:rPr lang="en-US" i="0" dirty="0" smtClean="0"/>
              <a:t>C. Forcing yourself to think positively</a:t>
            </a:r>
            <a:br>
              <a:rPr lang="en-US" i="0" dirty="0" smtClean="0"/>
            </a:br>
            <a:r>
              <a:rPr lang="en-US" i="0" dirty="0" smtClean="0"/>
              <a:t>D. Letting others speak first during disagreements</a:t>
            </a:r>
            <a:endParaRPr lang="en-US" i="0" dirty="0">
              <a:effectLst/>
            </a:endParaRPr>
          </a:p>
        </p:txBody>
      </p:sp>
      <p:sp>
        <p:nvSpPr>
          <p:cNvPr id="3" name="Text Placeholder 2"/>
          <p:cNvSpPr>
            <a:spLocks noGrp="1"/>
          </p:cNvSpPr>
          <p:nvPr>
            <p:ph type="body" sz="quarter" idx="14"/>
          </p:nvPr>
        </p:nvSpPr>
        <p:spPr>
          <a:xfrm>
            <a:off x="3505200" y="48006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5249164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By empathizing with others, you anticipate the approaches you can take to steer team members towards successful outcomes.</a:t>
            </a:r>
            <a:endParaRPr lang="en-US" dirty="0"/>
          </a:p>
        </p:txBody>
      </p:sp>
    </p:spTree>
    <p:extLst>
      <p:ext uri="{BB962C8B-B14F-4D97-AF65-F5344CB8AC3E}">
        <p14:creationId xmlns:p14="http://schemas.microsoft.com/office/powerpoint/2010/main" val="473625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Honesty and responsibility are key in interpersonal self-control.</a:t>
            </a:r>
            <a:endParaRPr lang="en-US" dirty="0"/>
          </a:p>
        </p:txBody>
      </p:sp>
    </p:spTree>
    <p:extLst>
      <p:ext uri="{BB962C8B-B14F-4D97-AF65-F5344CB8AC3E}">
        <p14:creationId xmlns:p14="http://schemas.microsoft.com/office/powerpoint/2010/main" val="83156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Leadership:</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a:t>
            </a:r>
            <a:r>
              <a:rPr lang="en-US" sz="3200" smtClean="0">
                <a:gradFill flip="none" rotWithShape="1">
                  <a:gsLst>
                    <a:gs pos="50000">
                      <a:srgbClr val="FF6600"/>
                    </a:gs>
                    <a:gs pos="100000">
                      <a:schemeClr val="accent4">
                        <a:lumMod val="60000"/>
                        <a:lumOff val="40000"/>
                      </a:schemeClr>
                    </a:gs>
                  </a:gsLst>
                  <a:lin ang="16080000" scaled="0"/>
                  <a:tileRect/>
                </a:gradFill>
                <a:effectLst/>
              </a:rPr>
              <a:t>Lesson #6</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1411</Words>
  <Application>Microsoft Macintosh PowerPoint</Application>
  <PresentationFormat>On-screen Show (4:3)</PresentationFormat>
  <Paragraphs>88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Quiz Show</vt:lpstr>
      <vt:lpstr>Leadership Professional Prep Lesson #6</vt:lpstr>
      <vt:lpstr>Overview</vt:lpstr>
      <vt:lpstr>Goals of Lesson</vt:lpstr>
      <vt:lpstr>Understanding Emotional Intelligence</vt:lpstr>
      <vt:lpstr>The Four Domains of EQ</vt:lpstr>
      <vt:lpstr>Self-Perception</vt:lpstr>
      <vt:lpstr>PowerPoint Presentation</vt:lpstr>
      <vt:lpstr>Self-Management</vt:lpstr>
      <vt:lpstr>Social Perception</vt:lpstr>
      <vt:lpstr>Social Skills</vt:lpstr>
      <vt:lpstr>Developing Self-Control</vt:lpstr>
      <vt:lpstr>PowerPoint Presentation</vt:lpstr>
      <vt:lpstr>Interpersonal Techniques for Managing Others’ Emotions</vt:lpstr>
      <vt:lpstr>PowerPoint Presentation</vt:lpstr>
      <vt:lpstr>Leadership Review Q &amp; A</vt:lpstr>
      <vt:lpstr>Self-perception is how you manage other people’s emotions within a social context.</vt:lpstr>
      <vt:lpstr>Stress is an enemy of emotional intelligence because it leads to emotional outbursts that are counterproductive.</vt:lpstr>
      <vt:lpstr>Which of these is not an interpersonal technique?  A. Taking responsibility for how you feel B. Giving reasons for how you feel C. Forcing yourself to think positively D. Letting others speak first during disagreements</vt:lpstr>
      <vt:lpstr>By empathizing with others, you anticipate the approaches you can take to steer team members towards successful outcomes.</vt:lpstr>
      <vt:lpstr>Honesty and responsibility are key in interpersonal self-control.</vt:lpstr>
      <vt:lpstr>You Have Completed Leadership: Professional Prep Lesson #6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2020-06-23T11:05:26Z</dcterms:modified>
</cp:coreProperties>
</file>