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7"/>
  </p:notesMasterIdLst>
  <p:handoutMasterIdLst>
    <p:handoutMasterId r:id="rId38"/>
  </p:handoutMasterIdLst>
  <p:sldIdLst>
    <p:sldId id="273" r:id="rId2"/>
    <p:sldId id="274" r:id="rId3"/>
    <p:sldId id="295" r:id="rId4"/>
    <p:sldId id="338" r:id="rId5"/>
    <p:sldId id="339" r:id="rId6"/>
    <p:sldId id="340" r:id="rId7"/>
    <p:sldId id="341" r:id="rId8"/>
    <p:sldId id="342" r:id="rId9"/>
    <p:sldId id="343" r:id="rId10"/>
    <p:sldId id="344" r:id="rId11"/>
    <p:sldId id="345" r:id="rId12"/>
    <p:sldId id="346" r:id="rId13"/>
    <p:sldId id="347" r:id="rId14"/>
    <p:sldId id="348" r:id="rId15"/>
    <p:sldId id="349" r:id="rId16"/>
    <p:sldId id="350" r:id="rId17"/>
    <p:sldId id="351" r:id="rId18"/>
    <p:sldId id="352" r:id="rId19"/>
    <p:sldId id="353" r:id="rId20"/>
    <p:sldId id="354" r:id="rId21"/>
    <p:sldId id="355" r:id="rId22"/>
    <p:sldId id="356" r:id="rId23"/>
    <p:sldId id="357" r:id="rId24"/>
    <p:sldId id="358" r:id="rId25"/>
    <p:sldId id="359" r:id="rId26"/>
    <p:sldId id="360" r:id="rId27"/>
    <p:sldId id="361" r:id="rId28"/>
    <p:sldId id="362" r:id="rId29"/>
    <p:sldId id="337" r:id="rId30"/>
    <p:sldId id="365" r:id="rId31"/>
    <p:sldId id="366" r:id="rId32"/>
    <p:sldId id="368" r:id="rId33"/>
    <p:sldId id="370" r:id="rId34"/>
    <p:sldId id="372" r:id="rId35"/>
    <p:sldId id="317" r:id="rId36"/>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2" autoAdjust="0"/>
    <p:restoredTop sz="86410"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821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dirty="0"/>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dirty="0"/>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dirty="0"/>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dirty="0"/>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dirty="0"/>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4</a:t>
            </a:fld>
            <a:endParaRPr lang="en-US" dirty="0"/>
          </a:p>
        </p:txBody>
      </p:sp>
    </p:spTree>
    <p:extLst>
      <p:ext uri="{BB962C8B-B14F-4D97-AF65-F5344CB8AC3E}">
        <p14:creationId xmlns:p14="http://schemas.microsoft.com/office/powerpoint/2010/main" val="4171788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31" name="Rectangle 36"/>
          <p:cNvSpPr>
            <a:spLocks noGrp="1"/>
          </p:cNvSpPr>
          <p:nvPr>
            <p:ph type="ftr" sz="quarter" idx="12"/>
          </p:nvPr>
        </p:nvSpPr>
        <p:spPr/>
        <p:txBody>
          <a:bodyPr rtlCol="0"/>
          <a:lstStyle>
            <a:extLst/>
          </a:lstStyle>
          <a:p>
            <a:endParaRPr lang="en-US" dirty="0"/>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4" name="Rectangle 12"/>
          <p:cNvSpPr>
            <a:spLocks noGrp="1"/>
          </p:cNvSpPr>
          <p:nvPr>
            <p:ph type="ftr" sz="quarter" idx="12"/>
          </p:nvPr>
        </p:nvSpPr>
        <p:spPr/>
        <p:txBody>
          <a:bodyPr rtlCol="0"/>
          <a:lstStyle>
            <a:extLst/>
          </a:lstStyle>
          <a:p>
            <a:endParaRPr lang="en-US" dirty="0"/>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6" name="Rectangle 4"/>
          <p:cNvSpPr>
            <a:spLocks noGrp="1"/>
          </p:cNvSpPr>
          <p:nvPr>
            <p:ph type="ftr" sz="quarter" idx="11"/>
          </p:nvPr>
        </p:nvSpPr>
        <p:spPr/>
        <p:txBody>
          <a:bodyPr rtlCol="0"/>
          <a:lstStyle>
            <a:extLst/>
          </a:lstStyle>
          <a:p>
            <a:endParaRPr lang="en-US" dirty="0"/>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dirty="0"/>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2" name="Rectangle 4"/>
          <p:cNvSpPr>
            <a:spLocks noGrp="1"/>
          </p:cNvSpPr>
          <p:nvPr>
            <p:ph type="ftr" sz="quarter" idx="11"/>
          </p:nvPr>
        </p:nvSpPr>
        <p:spPr/>
        <p:txBody>
          <a:bodyPr vert="horz"/>
          <a:lstStyle>
            <a:extLst/>
          </a:lstStyle>
          <a:p>
            <a:endParaRPr lang="en-US" dirty="0"/>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8"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1"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 name="Rectangle 4"/>
          <p:cNvSpPr>
            <a:spLocks noGrp="1"/>
          </p:cNvSpPr>
          <p:nvPr>
            <p:ph type="ftr" sz="quarter" idx="11"/>
          </p:nvPr>
        </p:nvSpPr>
        <p:spPr/>
        <p:txBody>
          <a:bodyPr vert="horz"/>
          <a:lstStyle>
            <a:extLst/>
          </a:lstStyle>
          <a:p>
            <a:endParaRPr lang="en-US" dirty="0"/>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dirty="0"/>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Saving and Investing</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#6 </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0" indent="0">
              <a:buNone/>
            </a:pPr>
            <a:r>
              <a:rPr lang="en-US" dirty="0" smtClean="0"/>
              <a:t>Saving just 35 cents a day will result in more than $125 in a year. Small amounts saved and invested can easily grow into larger sums. However, a person must start to save. </a:t>
            </a:r>
          </a:p>
          <a:p>
            <a:pPr marL="0" indent="0">
              <a:buNone/>
            </a:pPr>
            <a:endParaRPr lang="en-US" dirty="0" smtClean="0"/>
          </a:p>
          <a:p>
            <a:pPr marL="0" indent="0">
              <a:buNone/>
            </a:pPr>
            <a:r>
              <a:rPr lang="en-US" dirty="0" smtClean="0"/>
              <a:t>Various savings plans are available to consumers. These include regular savings accounts, money market accounts, and certificates of deposit (CD). There are multiple factors to consider when selecting a savings account. These include interest rates, fees, balance requirements, and deposit insurance. </a:t>
            </a:r>
          </a:p>
          <a:p>
            <a:pPr marL="0" indent="0">
              <a:buNone/>
            </a:pP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Introduce the advantages and disadvantages of common savings and investment vehicles</a:t>
            </a:r>
          </a:p>
          <a:p>
            <a:r>
              <a:rPr lang="en-US" dirty="0" smtClean="0"/>
              <a:t>Show the short- and long-term effects of various savings and investment choices</a:t>
            </a:r>
          </a:p>
          <a:p>
            <a:r>
              <a:rPr lang="en-US" dirty="0" smtClean="0"/>
              <a:t>Become aware of potential investment frauds</a:t>
            </a:r>
            <a:endParaRPr lang="en-US" dirty="0"/>
          </a:p>
        </p:txBody>
      </p:sp>
      <p:sp>
        <p:nvSpPr>
          <p:cNvPr id="3" name="Title 2"/>
          <p:cNvSpPr>
            <a:spLocks noGrp="1"/>
          </p:cNvSpPr>
          <p:nvPr>
            <p:ph type="title"/>
          </p:nvPr>
        </p:nvSpPr>
        <p:spPr/>
        <p:txBody>
          <a:bodyPr/>
          <a:lstStyle/>
          <a:p>
            <a:r>
              <a:rPr lang="en-US" dirty="0" smtClean="0"/>
              <a:t>Goal of Lesson</a:t>
            </a:r>
            <a:endParaRPr lang="en-US" dirty="0"/>
          </a:p>
        </p:txBody>
      </p:sp>
    </p:spTree>
    <p:extLst>
      <p:ext uri="{BB962C8B-B14F-4D97-AF65-F5344CB8AC3E}">
        <p14:creationId xmlns:p14="http://schemas.microsoft.com/office/powerpoint/2010/main" val="11835263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4953000"/>
          </a:xfrm>
        </p:spPr>
        <p:txBody>
          <a:bodyPr>
            <a:normAutofit/>
          </a:bodyPr>
          <a:lstStyle/>
          <a:p>
            <a:pPr marL="0" indent="0">
              <a:buNone/>
            </a:pPr>
            <a:r>
              <a:rPr lang="en-US" dirty="0" smtClean="0"/>
              <a:t>Why save money?</a:t>
            </a:r>
          </a:p>
          <a:p>
            <a:r>
              <a:rPr lang="en-US" dirty="0" smtClean="0"/>
              <a:t>To reach financial goals</a:t>
            </a:r>
          </a:p>
          <a:p>
            <a:r>
              <a:rPr lang="en-US" dirty="0" smtClean="0"/>
              <a:t>In case of emergency</a:t>
            </a:r>
          </a:p>
          <a:p>
            <a:r>
              <a:rPr lang="en-US" dirty="0" smtClean="0"/>
              <a:t>To have the option of taking advantage of unforeseen opportunities</a:t>
            </a:r>
          </a:p>
          <a:p>
            <a:endParaRPr lang="en-US" dirty="0" smtClean="0"/>
          </a:p>
          <a:p>
            <a:pPr marL="0" indent="0">
              <a:buNone/>
            </a:pPr>
            <a:r>
              <a:rPr lang="en-US" dirty="0" smtClean="0"/>
              <a:t>Why set goals?</a:t>
            </a:r>
          </a:p>
          <a:p>
            <a:r>
              <a:rPr lang="en-US" dirty="0" smtClean="0"/>
              <a:t>Gives direction for making plans and taking actions</a:t>
            </a:r>
          </a:p>
          <a:p>
            <a:pPr marL="0" indent="0">
              <a:buNone/>
            </a:pPr>
            <a:endParaRPr lang="en-US" dirty="0" smtClean="0"/>
          </a:p>
          <a:p>
            <a:pPr marL="0" indent="0">
              <a:buNone/>
            </a:pPr>
            <a:r>
              <a:rPr lang="en-US" dirty="0" smtClean="0"/>
              <a:t>Set and prioritize your financial goals</a:t>
            </a:r>
          </a:p>
          <a:p>
            <a:r>
              <a:rPr lang="en-US" dirty="0" smtClean="0"/>
              <a:t>Short-term goals (1-4 weeks)</a:t>
            </a:r>
          </a:p>
          <a:p>
            <a:r>
              <a:rPr lang="en-US" dirty="0" smtClean="0"/>
              <a:t>Medium-term goals (2-12 months)</a:t>
            </a:r>
          </a:p>
          <a:p>
            <a:r>
              <a:rPr lang="en-US" dirty="0" smtClean="0"/>
              <a:t>Long-range goals (1 year or longer)</a:t>
            </a:r>
            <a:endParaRPr lang="en-US" dirty="0"/>
          </a:p>
        </p:txBody>
      </p:sp>
      <p:sp>
        <p:nvSpPr>
          <p:cNvPr id="3" name="Title 2"/>
          <p:cNvSpPr>
            <a:spLocks noGrp="1"/>
          </p:cNvSpPr>
          <p:nvPr>
            <p:ph type="title"/>
          </p:nvPr>
        </p:nvSpPr>
        <p:spPr>
          <a:xfrm>
            <a:off x="914400" y="228600"/>
            <a:ext cx="7696200" cy="1143000"/>
          </a:xfrm>
        </p:spPr>
        <p:txBody>
          <a:bodyPr/>
          <a:lstStyle/>
          <a:p>
            <a:r>
              <a:rPr lang="en-US" dirty="0" smtClean="0"/>
              <a:t>Set Financial Goals</a:t>
            </a:r>
            <a:endParaRPr lang="en-US" dirty="0"/>
          </a:p>
        </p:txBody>
      </p:sp>
    </p:spTree>
    <p:extLst>
      <p:ext uri="{BB962C8B-B14F-4D97-AF65-F5344CB8AC3E}">
        <p14:creationId xmlns:p14="http://schemas.microsoft.com/office/powerpoint/2010/main" val="3517945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lnSpcReduction="10000"/>
          </a:bodyPr>
          <a:lstStyle/>
          <a:p>
            <a:pPr marL="0" indent="0">
              <a:buNone/>
            </a:pPr>
            <a:r>
              <a:rPr lang="en-US" dirty="0" smtClean="0"/>
              <a:t>What it takes:</a:t>
            </a:r>
          </a:p>
          <a:p>
            <a:r>
              <a:rPr lang="en-US" dirty="0" smtClean="0"/>
              <a:t>Commitment</a:t>
            </a:r>
          </a:p>
          <a:p>
            <a:r>
              <a:rPr lang="en-US" dirty="0" smtClean="0"/>
              <a:t>Discipline</a:t>
            </a:r>
          </a:p>
          <a:p>
            <a:r>
              <a:rPr lang="en-US" dirty="0"/>
              <a:t>D</a:t>
            </a:r>
            <a:r>
              <a:rPr lang="en-US" dirty="0" smtClean="0"/>
              <a:t>elayed gratification</a:t>
            </a:r>
          </a:p>
          <a:p>
            <a:pPr marL="0" indent="0">
              <a:buNone/>
            </a:pPr>
            <a:endParaRPr lang="en-US" dirty="0"/>
          </a:p>
          <a:p>
            <a:pPr marL="0" indent="0">
              <a:buNone/>
            </a:pPr>
            <a:r>
              <a:rPr lang="en-US" dirty="0" smtClean="0"/>
              <a:t>Ways to do it:</a:t>
            </a:r>
          </a:p>
          <a:p>
            <a:r>
              <a:rPr lang="en-US" dirty="0" smtClean="0"/>
              <a:t>From each paycheck or allowance, deposit a set amount or percentage into your savings account before spending any money</a:t>
            </a:r>
          </a:p>
          <a:p>
            <a:r>
              <a:rPr lang="en-US" dirty="0" smtClean="0"/>
              <a:t>At the end of the day, put all your change in a “savings” container. Once a month, deposit the money into a savings account</a:t>
            </a:r>
          </a:p>
          <a:p>
            <a:r>
              <a:rPr lang="en-US" dirty="0" smtClean="0"/>
              <a:t>Whenever you get unexpected money, put a portion of it into savings</a:t>
            </a:r>
            <a:endParaRPr lang="en-US" dirty="0"/>
          </a:p>
        </p:txBody>
      </p:sp>
      <p:sp>
        <p:nvSpPr>
          <p:cNvPr id="3" name="Title 2"/>
          <p:cNvSpPr>
            <a:spLocks noGrp="1"/>
          </p:cNvSpPr>
          <p:nvPr>
            <p:ph type="title"/>
          </p:nvPr>
        </p:nvSpPr>
        <p:spPr/>
        <p:txBody>
          <a:bodyPr/>
          <a:lstStyle/>
          <a:p>
            <a:r>
              <a:rPr lang="en-US" dirty="0" smtClean="0"/>
              <a:t>Pay Yourself First</a:t>
            </a:r>
            <a:endParaRPr lang="en-US" dirty="0"/>
          </a:p>
        </p:txBody>
      </p:sp>
    </p:spTree>
    <p:extLst>
      <p:ext uri="{BB962C8B-B14F-4D97-AF65-F5344CB8AC3E}">
        <p14:creationId xmlns:p14="http://schemas.microsoft.com/office/powerpoint/2010/main" val="3054036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828800"/>
            <a:ext cx="7467600" cy="4648200"/>
          </a:xfrm>
        </p:spPr>
        <p:txBody>
          <a:bodyPr>
            <a:normAutofit/>
          </a:bodyPr>
          <a:lstStyle/>
          <a:p>
            <a:pPr marL="0" indent="0">
              <a:buNone/>
            </a:pPr>
            <a:r>
              <a:rPr lang="en-US" dirty="0" smtClean="0"/>
              <a:t>Savings accounts are the simplest way to earn interest while keeping money readily accessible. </a:t>
            </a:r>
          </a:p>
          <a:p>
            <a:pPr marL="0" indent="0">
              <a:buNone/>
            </a:pPr>
            <a:endParaRPr lang="en-US" dirty="0"/>
          </a:p>
          <a:p>
            <a:pPr marL="457200" indent="-457200">
              <a:buFont typeface="+mj-lt"/>
              <a:buAutoNum type="arabicPeriod"/>
            </a:pPr>
            <a:r>
              <a:rPr lang="en-US" dirty="0" smtClean="0"/>
              <a:t>Passbook Account</a:t>
            </a:r>
          </a:p>
          <a:p>
            <a:r>
              <a:rPr lang="en-US" dirty="0" smtClean="0"/>
              <a:t>Depositor receives a booklet in which deposits, withdrawals, and interest are recorded. </a:t>
            </a:r>
          </a:p>
          <a:p>
            <a:r>
              <a:rPr lang="en-US" dirty="0" smtClean="0"/>
              <a:t>Average interest rate is lower at banks than at credit unions. </a:t>
            </a:r>
          </a:p>
          <a:p>
            <a:r>
              <a:rPr lang="en-US" dirty="0" smtClean="0"/>
              <a:t>Funds are easily accessible. </a:t>
            </a:r>
          </a:p>
          <a:p>
            <a:pPr marL="0" indent="0">
              <a:buNone/>
            </a:pPr>
            <a:endParaRPr lang="en-US" dirty="0"/>
          </a:p>
        </p:txBody>
      </p:sp>
      <p:sp>
        <p:nvSpPr>
          <p:cNvPr id="3" name="Title 2"/>
          <p:cNvSpPr>
            <a:spLocks noGrp="1"/>
          </p:cNvSpPr>
          <p:nvPr>
            <p:ph type="title"/>
          </p:nvPr>
        </p:nvSpPr>
        <p:spPr/>
        <p:txBody>
          <a:bodyPr/>
          <a:lstStyle/>
          <a:p>
            <a:r>
              <a:rPr lang="en-US" dirty="0" smtClean="0"/>
              <a:t>Types of Savings Accounts</a:t>
            </a:r>
            <a:endParaRPr lang="en-US" dirty="0"/>
          </a:p>
        </p:txBody>
      </p:sp>
    </p:spTree>
    <p:extLst>
      <p:ext uri="{BB962C8B-B14F-4D97-AF65-F5344CB8AC3E}">
        <p14:creationId xmlns:p14="http://schemas.microsoft.com/office/powerpoint/2010/main" val="262748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467600" cy="4221163"/>
          </a:xfrm>
        </p:spPr>
        <p:txBody>
          <a:bodyPr/>
          <a:lstStyle/>
          <a:p>
            <a:pPr marL="457200" indent="-457200">
              <a:buFont typeface="+mj-lt"/>
              <a:buAutoNum type="arabicPeriod" startAt="2"/>
            </a:pPr>
            <a:r>
              <a:rPr lang="en-US" dirty="0"/>
              <a:t>Statement </a:t>
            </a:r>
            <a:r>
              <a:rPr lang="en-US" dirty="0" smtClean="0"/>
              <a:t>Account</a:t>
            </a:r>
          </a:p>
          <a:p>
            <a:r>
              <a:rPr lang="en-US" dirty="0"/>
              <a:t>B</a:t>
            </a:r>
            <a:r>
              <a:rPr lang="en-US" dirty="0" smtClean="0"/>
              <a:t>asically </a:t>
            </a:r>
            <a:r>
              <a:rPr lang="en-US" dirty="0"/>
              <a:t>the same as a passbook account, except depositor receives monthly statements instead of a </a:t>
            </a:r>
            <a:r>
              <a:rPr lang="en-US" dirty="0" smtClean="0"/>
              <a:t>passbook.</a:t>
            </a:r>
          </a:p>
          <a:p>
            <a:r>
              <a:rPr lang="en-US" dirty="0" smtClean="0"/>
              <a:t>Accounts </a:t>
            </a:r>
            <a:r>
              <a:rPr lang="en-US" dirty="0"/>
              <a:t>are usually accessible through ATMs. </a:t>
            </a:r>
            <a:endParaRPr lang="en-US" dirty="0" smtClean="0"/>
          </a:p>
          <a:p>
            <a:r>
              <a:rPr lang="en-US" dirty="0" smtClean="0"/>
              <a:t>Interest </a:t>
            </a:r>
            <a:r>
              <a:rPr lang="en-US" dirty="0"/>
              <a:t>rates are the same as passbook account. </a:t>
            </a:r>
            <a:endParaRPr lang="en-US" dirty="0" smtClean="0"/>
          </a:p>
          <a:p>
            <a:r>
              <a:rPr lang="en-US" dirty="0" smtClean="0"/>
              <a:t>Funds </a:t>
            </a:r>
            <a:r>
              <a:rPr lang="en-US" dirty="0"/>
              <a:t>are easily accessible. </a:t>
            </a:r>
            <a:endParaRPr lang="en-US" dirty="0" smtClean="0"/>
          </a:p>
          <a:p>
            <a:pPr marL="0" indent="0">
              <a:buNone/>
            </a:pPr>
            <a:endParaRPr lang="en-US" dirty="0"/>
          </a:p>
          <a:p>
            <a:pPr marL="457200" indent="-457200">
              <a:buFont typeface="+mj-lt"/>
              <a:buAutoNum type="arabicPeriod" startAt="3"/>
            </a:pPr>
            <a:r>
              <a:rPr lang="en-US" dirty="0" smtClean="0"/>
              <a:t>Interest-Earning Checking Account</a:t>
            </a:r>
          </a:p>
          <a:p>
            <a:r>
              <a:rPr lang="en-US" dirty="0"/>
              <a:t>C</a:t>
            </a:r>
            <a:r>
              <a:rPr lang="en-US" dirty="0" smtClean="0"/>
              <a:t>ombines benefits of checking and savings. </a:t>
            </a:r>
          </a:p>
          <a:p>
            <a:r>
              <a:rPr lang="en-US" dirty="0" smtClean="0"/>
              <a:t>Depositor earns interest on any unused money in account.</a:t>
            </a:r>
            <a:endParaRPr lang="en-US" u="sng" dirty="0"/>
          </a:p>
        </p:txBody>
      </p:sp>
    </p:spTree>
    <p:extLst>
      <p:ext uri="{BB962C8B-B14F-4D97-AF65-F5344CB8AC3E}">
        <p14:creationId xmlns:p14="http://schemas.microsoft.com/office/powerpoint/2010/main" val="32448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0" indent="-457200">
              <a:buFont typeface="+mj-lt"/>
              <a:buAutoNum type="arabicPeriod"/>
            </a:pPr>
            <a:r>
              <a:rPr lang="en-US" dirty="0" smtClean="0"/>
              <a:t>Money-Market Deposits</a:t>
            </a:r>
          </a:p>
          <a:p>
            <a:r>
              <a:rPr lang="en-US" dirty="0" smtClean="0"/>
              <a:t>It is a checking/savings account</a:t>
            </a:r>
          </a:p>
          <a:p>
            <a:r>
              <a:rPr lang="en-US" dirty="0" smtClean="0"/>
              <a:t>Benefits:</a:t>
            </a:r>
          </a:p>
          <a:p>
            <a:pPr marL="857250" lvl="1" indent="-457200"/>
            <a:r>
              <a:rPr lang="en-US" dirty="0"/>
              <a:t>Interest rate paid is built on a complex structure that varies with size of balance and current level of market interest rates</a:t>
            </a:r>
          </a:p>
          <a:p>
            <a:pPr marL="857250" lvl="1" indent="-457200"/>
            <a:r>
              <a:rPr lang="en-US" dirty="0"/>
              <a:t>Can access your money from an ATM, a teller, or by writing up to three checks a month</a:t>
            </a:r>
          </a:p>
          <a:p>
            <a:r>
              <a:rPr lang="en-US" dirty="0" smtClean="0"/>
              <a:t>Trade-offs:</a:t>
            </a:r>
          </a:p>
          <a:p>
            <a:pPr marL="857250" lvl="1" indent="-457200"/>
            <a:r>
              <a:rPr lang="en-US" dirty="0" smtClean="0"/>
              <a:t>Usually requires a minimum balance of $5,000.00</a:t>
            </a:r>
          </a:p>
          <a:p>
            <a:pPr marL="857250" lvl="1" indent="-457200"/>
            <a:r>
              <a:rPr lang="en-US" dirty="0" smtClean="0"/>
              <a:t>Limited number of checks can be written each month</a:t>
            </a:r>
          </a:p>
          <a:p>
            <a:pPr marL="857250" lvl="1" indent="-457200"/>
            <a:r>
              <a:rPr lang="en-US" dirty="0" smtClean="0"/>
              <a:t>Average yield (rate of return) is higher than regular savings accounts</a:t>
            </a:r>
            <a:endParaRPr lang="en-US" dirty="0"/>
          </a:p>
        </p:txBody>
      </p:sp>
      <p:sp>
        <p:nvSpPr>
          <p:cNvPr id="3" name="Title 2"/>
          <p:cNvSpPr>
            <a:spLocks noGrp="1"/>
          </p:cNvSpPr>
          <p:nvPr>
            <p:ph type="title"/>
          </p:nvPr>
        </p:nvSpPr>
        <p:spPr/>
        <p:txBody>
          <a:bodyPr/>
          <a:lstStyle/>
          <a:p>
            <a:r>
              <a:rPr lang="en-US" dirty="0" smtClean="0"/>
              <a:t>Other Saving Methods</a:t>
            </a:r>
            <a:endParaRPr lang="en-US" dirty="0"/>
          </a:p>
        </p:txBody>
      </p:sp>
    </p:spTree>
    <p:extLst>
      <p:ext uri="{BB962C8B-B14F-4D97-AF65-F5344CB8AC3E}">
        <p14:creationId xmlns:p14="http://schemas.microsoft.com/office/powerpoint/2010/main" val="357053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startAt="2"/>
            </a:pPr>
            <a:r>
              <a:rPr lang="en-US" dirty="0" smtClean="0"/>
              <a:t>Certificates of Deposits (CD)</a:t>
            </a:r>
          </a:p>
          <a:p>
            <a:r>
              <a:rPr lang="en-US" dirty="0" smtClean="0"/>
              <a:t>Bank pays a fixed amount of interest for a fixed amount of money during a fixed amount of time</a:t>
            </a:r>
          </a:p>
          <a:p>
            <a:r>
              <a:rPr lang="en-US" dirty="0" smtClean="0"/>
              <a:t>Benefits:</a:t>
            </a:r>
          </a:p>
          <a:p>
            <a:pPr lvl="1"/>
            <a:r>
              <a:rPr lang="en-US" dirty="0" smtClean="0"/>
              <a:t>No risk, simple</a:t>
            </a:r>
          </a:p>
          <a:p>
            <a:pPr lvl="1"/>
            <a:r>
              <a:rPr lang="en-US" dirty="0" smtClean="0"/>
              <a:t>No fees</a:t>
            </a:r>
          </a:p>
          <a:p>
            <a:pPr lvl="1"/>
            <a:r>
              <a:rPr lang="en-US" dirty="0" smtClean="0"/>
              <a:t>Higher interest rates than savings accounts</a:t>
            </a:r>
          </a:p>
          <a:p>
            <a:r>
              <a:rPr lang="en-US" dirty="0" smtClean="0"/>
              <a:t>Trade-offs</a:t>
            </a:r>
          </a:p>
          <a:p>
            <a:pPr lvl="1"/>
            <a:r>
              <a:rPr lang="en-US" dirty="0" smtClean="0"/>
              <a:t>Restricted access to your money</a:t>
            </a:r>
          </a:p>
          <a:p>
            <a:pPr lvl="1"/>
            <a:r>
              <a:rPr lang="en-US" dirty="0" smtClean="0"/>
              <a:t>Withdrawal penalty</a:t>
            </a:r>
          </a:p>
          <a:p>
            <a:pPr marL="400050" lvl="1" indent="0">
              <a:buNone/>
            </a:pPr>
            <a:endParaRPr lang="en-US" dirty="0"/>
          </a:p>
        </p:txBody>
      </p:sp>
    </p:spTree>
    <p:extLst>
      <p:ext uri="{BB962C8B-B14F-4D97-AF65-F5344CB8AC3E}">
        <p14:creationId xmlns:p14="http://schemas.microsoft.com/office/powerpoint/2010/main" val="137137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371600"/>
            <a:ext cx="7467600" cy="4221163"/>
          </a:xfrm>
        </p:spPr>
        <p:txBody>
          <a:bodyPr>
            <a:normAutofit lnSpcReduction="10000"/>
          </a:bodyPr>
          <a:lstStyle/>
          <a:p>
            <a:pPr marL="0" indent="0">
              <a:buNone/>
            </a:pPr>
            <a:r>
              <a:rPr lang="en-US" dirty="0" smtClean="0"/>
              <a:t>Certificates of Deposit (CD) cont. </a:t>
            </a:r>
          </a:p>
          <a:p>
            <a:r>
              <a:rPr lang="en-US" dirty="0" smtClean="0"/>
              <a:t>Types:</a:t>
            </a:r>
          </a:p>
          <a:p>
            <a:pPr lvl="1"/>
            <a:r>
              <a:rPr lang="en-US" dirty="0" smtClean="0"/>
              <a:t>Rising-rate- higher rates at various intervals, such as every six months</a:t>
            </a:r>
          </a:p>
          <a:p>
            <a:pPr lvl="1"/>
            <a:r>
              <a:rPr lang="en-US" dirty="0" smtClean="0"/>
              <a:t>Stock-indexed- earnings based on the stock market</a:t>
            </a:r>
          </a:p>
          <a:p>
            <a:pPr lvl="1"/>
            <a:r>
              <a:rPr lang="en-US" dirty="0" smtClean="0"/>
              <a:t>Callable- higher rate and long-term maturities, as high as 10-15 years. However, the bank may “call” the account after a stipulated period, such as one or two years, if interest rates drop</a:t>
            </a:r>
          </a:p>
          <a:p>
            <a:pPr lvl="1"/>
            <a:r>
              <a:rPr lang="en-US" dirty="0" smtClean="0"/>
              <a:t>Global- combines higher interest with a hedge on future changes in the dollar compared to other currencies</a:t>
            </a:r>
          </a:p>
          <a:p>
            <a:pPr lvl="1"/>
            <a:r>
              <a:rPr lang="en-US" dirty="0" smtClean="0"/>
              <a:t>Promotional- attempts to attract savers with gifts or special rates</a:t>
            </a:r>
            <a:endParaRPr lang="en-US" dirty="0"/>
          </a:p>
        </p:txBody>
      </p:sp>
    </p:spTree>
    <p:extLst>
      <p:ext uri="{BB962C8B-B14F-4D97-AF65-F5344CB8AC3E}">
        <p14:creationId xmlns:p14="http://schemas.microsoft.com/office/powerpoint/2010/main" val="1232269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609600"/>
            <a:ext cx="5791200" cy="762000"/>
          </a:xfrm>
        </p:spPr>
        <p:txBody>
          <a:bodyPr/>
          <a:lstStyle/>
          <a:p>
            <a:r>
              <a:rPr lang="en-US" dirty="0" smtClean="0"/>
              <a:t>How Interest is Calculated</a:t>
            </a:r>
            <a:endParaRPr lang="en-US" dirty="0"/>
          </a:p>
        </p:txBody>
      </p:sp>
      <p:sp>
        <p:nvSpPr>
          <p:cNvPr id="4" name="Rectangle 5"/>
          <p:cNvSpPr>
            <a:spLocks noGrp="1" noChangeArrowheads="1"/>
          </p:cNvSpPr>
          <p:nvPr>
            <p:ph idx="1"/>
          </p:nvPr>
        </p:nvSpPr>
        <p:spPr>
          <a:xfrm>
            <a:off x="838200" y="1676400"/>
            <a:ext cx="7239000" cy="5029200"/>
          </a:xfrm>
        </p:spPr>
        <p:txBody>
          <a:bodyPr>
            <a:noAutofit/>
          </a:bodyPr>
          <a:lstStyle/>
          <a:p>
            <a:pPr marL="0" indent="0" eaLnBrk="1" hangingPunct="1">
              <a:lnSpc>
                <a:spcPct val="90000"/>
              </a:lnSpc>
              <a:buFontTx/>
              <a:buNone/>
            </a:pPr>
            <a:r>
              <a:rPr lang="en-US" dirty="0" smtClean="0">
                <a:ea typeface="ＭＳ Ｐゴシック" charset="0"/>
                <a:cs typeface="ＭＳ Ｐゴシック" charset="0"/>
              </a:rPr>
              <a:t>Simple Interest Calculation</a:t>
            </a:r>
            <a:endParaRPr lang="en-US" dirty="0">
              <a:ea typeface="ＭＳ Ｐゴシック" charset="0"/>
              <a:cs typeface="ＭＳ Ｐゴシック" charset="0"/>
            </a:endParaRPr>
          </a:p>
          <a:p>
            <a:pPr marL="0" indent="0" eaLnBrk="1" hangingPunct="1">
              <a:lnSpc>
                <a:spcPct val="90000"/>
              </a:lnSpc>
            </a:pPr>
            <a:r>
              <a:rPr lang="en-US" dirty="0">
                <a:ea typeface="ＭＳ Ｐゴシック" charset="0"/>
                <a:cs typeface="ＭＳ Ｐゴシック" charset="0"/>
              </a:rPr>
              <a:t>   Dollar Amount x Interest rate x Length of Time (in </a:t>
            </a:r>
            <a:r>
              <a:rPr lang="en-US" dirty="0" smtClean="0">
                <a:ea typeface="ＭＳ Ｐゴシック" charset="0"/>
                <a:cs typeface="ＭＳ Ｐゴシック" charset="0"/>
              </a:rPr>
              <a:t>years</a:t>
            </a:r>
            <a:r>
              <a:rPr lang="en-US" dirty="0">
                <a:ea typeface="ＭＳ Ｐゴシック" charset="0"/>
                <a:cs typeface="ＭＳ Ｐゴシック" charset="0"/>
              </a:rPr>
              <a:t>)</a:t>
            </a:r>
            <a:r>
              <a:rPr lang="en-US" dirty="0" smtClean="0">
                <a:ea typeface="ＭＳ Ｐゴシック" charset="0"/>
                <a:cs typeface="ＭＳ Ｐゴシック" charset="0"/>
              </a:rPr>
              <a:t>= </a:t>
            </a:r>
            <a:r>
              <a:rPr lang="en-US" dirty="0">
                <a:ea typeface="ＭＳ Ｐゴシック" charset="0"/>
                <a:cs typeface="ＭＳ Ｐゴシック" charset="0"/>
              </a:rPr>
              <a:t>Amount Earned</a:t>
            </a:r>
          </a:p>
          <a:p>
            <a:pPr marL="0" indent="0" eaLnBrk="1" hangingPunct="1">
              <a:lnSpc>
                <a:spcPct val="90000"/>
              </a:lnSpc>
              <a:buFontTx/>
              <a:buNone/>
            </a:pPr>
            <a:endParaRPr lang="en-US" dirty="0">
              <a:ea typeface="ＭＳ Ｐゴシック" charset="0"/>
              <a:cs typeface="ＭＳ Ｐゴシック" charset="0"/>
            </a:endParaRPr>
          </a:p>
          <a:p>
            <a:pPr marL="0" indent="0" eaLnBrk="1" hangingPunct="1">
              <a:lnSpc>
                <a:spcPct val="90000"/>
              </a:lnSpc>
              <a:buFontTx/>
              <a:buNone/>
            </a:pPr>
            <a:r>
              <a:rPr lang="en-US" dirty="0" smtClean="0">
                <a:ea typeface="ＭＳ Ｐゴシック" charset="0"/>
                <a:cs typeface="ＭＳ Ｐゴシック" charset="0"/>
              </a:rPr>
              <a:t>Example:</a:t>
            </a:r>
            <a:endParaRPr lang="en-US" dirty="0">
              <a:ea typeface="ＭＳ Ｐゴシック" charset="0"/>
              <a:cs typeface="ＭＳ Ｐゴシック" charset="0"/>
            </a:endParaRPr>
          </a:p>
          <a:p>
            <a:pPr lvl="1" eaLnBrk="1" hangingPunct="1">
              <a:lnSpc>
                <a:spcPct val="90000"/>
              </a:lnSpc>
            </a:pPr>
            <a:r>
              <a:rPr lang="en-US" dirty="0">
                <a:ea typeface="ＭＳ Ｐゴシック" charset="0"/>
              </a:rPr>
              <a:t>If you had $100 in a savings account that paid 6% simple interest, during the first year you would earn $6 in interest.</a:t>
            </a:r>
          </a:p>
          <a:p>
            <a:pPr marL="0" indent="0" eaLnBrk="1" hangingPunct="1">
              <a:lnSpc>
                <a:spcPct val="90000"/>
              </a:lnSpc>
              <a:buFontTx/>
              <a:buNone/>
            </a:pPr>
            <a:r>
              <a:rPr lang="en-US" dirty="0">
                <a:ea typeface="ＭＳ Ｐゴシック" charset="0"/>
                <a:cs typeface="ＭＳ Ｐゴシック" charset="0"/>
              </a:rPr>
              <a:t>		$100 x 0.06 x 1 = $6</a:t>
            </a:r>
          </a:p>
          <a:p>
            <a:pPr lvl="1" eaLnBrk="1" hangingPunct="1">
              <a:lnSpc>
                <a:spcPct val="90000"/>
              </a:lnSpc>
            </a:pPr>
            <a:r>
              <a:rPr lang="en-US" dirty="0">
                <a:ea typeface="ＭＳ Ｐゴシック" charset="0"/>
              </a:rPr>
              <a:t>At the end of two years you would have earned $12.</a:t>
            </a:r>
          </a:p>
          <a:p>
            <a:pPr lvl="1" eaLnBrk="1" hangingPunct="1">
              <a:lnSpc>
                <a:spcPct val="90000"/>
              </a:lnSpc>
            </a:pPr>
            <a:r>
              <a:rPr lang="en-US" dirty="0">
                <a:ea typeface="ＭＳ Ｐゴシック" charset="0"/>
              </a:rPr>
              <a:t>The account would continue to grow at a rate of $6 per year, despite the accumulated interest.</a:t>
            </a:r>
          </a:p>
          <a:p>
            <a:pPr marL="0" indent="0" eaLnBrk="1" hangingPunct="1">
              <a:lnSpc>
                <a:spcPct val="90000"/>
              </a:lnSpc>
              <a:buFontTx/>
              <a:buNone/>
            </a:pPr>
            <a:endParaRPr lang="en-US" dirty="0">
              <a:ea typeface="ＭＳ Ｐゴシック" charset="0"/>
              <a:cs typeface="ＭＳ Ｐゴシック" charset="0"/>
            </a:endParaRPr>
          </a:p>
        </p:txBody>
      </p:sp>
    </p:spTree>
    <p:extLst>
      <p:ext uri="{BB962C8B-B14F-4D97-AF65-F5344CB8AC3E}">
        <p14:creationId xmlns:p14="http://schemas.microsoft.com/office/powerpoint/2010/main" val="1248489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609600"/>
            <a:ext cx="7467600" cy="4449763"/>
          </a:xfrm>
        </p:spPr>
        <p:txBody>
          <a:bodyPr>
            <a:noAutofit/>
          </a:bodyPr>
          <a:lstStyle/>
          <a:p>
            <a:pPr marL="0" indent="0">
              <a:lnSpc>
                <a:spcPct val="90000"/>
              </a:lnSpc>
              <a:buNone/>
            </a:pPr>
            <a:r>
              <a:rPr lang="en-US" dirty="0">
                <a:ea typeface="ＭＳ Ｐゴシック" charset="0"/>
                <a:cs typeface="ＭＳ Ｐゴシック" charset="0"/>
              </a:rPr>
              <a:t>Compound Interest Calculation</a:t>
            </a:r>
          </a:p>
          <a:p>
            <a:pPr marL="0" indent="0">
              <a:lnSpc>
                <a:spcPct val="90000"/>
              </a:lnSpc>
            </a:pPr>
            <a:r>
              <a:rPr lang="en-US" dirty="0">
                <a:ea typeface="ＭＳ Ｐゴシック" charset="0"/>
                <a:cs typeface="ＭＳ Ｐゴシック" charset="0"/>
              </a:rPr>
              <a:t>   Interest is paid on original amount of deposit, plus any interest earned.</a:t>
            </a:r>
          </a:p>
          <a:p>
            <a:pPr marL="0" indent="0">
              <a:lnSpc>
                <a:spcPct val="90000"/>
              </a:lnSpc>
              <a:buNone/>
            </a:pPr>
            <a:endParaRPr lang="en-US" dirty="0" smtClean="0">
              <a:ea typeface="ＭＳ Ｐゴシック" charset="0"/>
              <a:cs typeface="ＭＳ Ｐゴシック" charset="0"/>
            </a:endParaRPr>
          </a:p>
          <a:p>
            <a:pPr marL="0" indent="0">
              <a:lnSpc>
                <a:spcPct val="90000"/>
              </a:lnSpc>
              <a:buNone/>
            </a:pPr>
            <a:r>
              <a:rPr lang="en-US" dirty="0" smtClean="0">
                <a:ea typeface="ＭＳ Ｐゴシック" charset="0"/>
                <a:cs typeface="ＭＳ Ｐゴシック" charset="0"/>
              </a:rPr>
              <a:t>(</a:t>
            </a:r>
            <a:r>
              <a:rPr lang="en-US" dirty="0">
                <a:ea typeface="ＭＳ Ｐゴシック" charset="0"/>
                <a:cs typeface="ＭＳ Ｐゴシック" charset="0"/>
              </a:rPr>
              <a:t>Original $ Amount + Earned Interest) x Interest Rate x Length of Time = Amount Earned</a:t>
            </a:r>
          </a:p>
          <a:p>
            <a:pPr marL="0" indent="0">
              <a:lnSpc>
                <a:spcPct val="90000"/>
              </a:lnSpc>
              <a:buNone/>
            </a:pPr>
            <a:endParaRPr lang="en-US" dirty="0" smtClean="0">
              <a:ea typeface="ＭＳ Ｐゴシック" charset="0"/>
              <a:cs typeface="ＭＳ Ｐゴシック" charset="0"/>
            </a:endParaRPr>
          </a:p>
          <a:p>
            <a:pPr marL="0" indent="0">
              <a:lnSpc>
                <a:spcPct val="90000"/>
              </a:lnSpc>
              <a:buNone/>
            </a:pPr>
            <a:r>
              <a:rPr lang="en-US" dirty="0" smtClean="0">
                <a:ea typeface="ＭＳ Ｐゴシック" charset="0"/>
                <a:cs typeface="ＭＳ Ｐゴシック" charset="0"/>
              </a:rPr>
              <a:t>Example:</a:t>
            </a:r>
            <a:endParaRPr lang="en-US" dirty="0">
              <a:ea typeface="ＭＳ Ｐゴシック" charset="0"/>
              <a:cs typeface="ＭＳ Ｐゴシック" charset="0"/>
            </a:endParaRPr>
          </a:p>
          <a:p>
            <a:pPr lvl="1">
              <a:lnSpc>
                <a:spcPct val="90000"/>
              </a:lnSpc>
            </a:pPr>
            <a:r>
              <a:rPr lang="en-US" dirty="0" smtClean="0">
                <a:ea typeface="ＭＳ Ｐゴシック" charset="0"/>
                <a:cs typeface="ＭＳ Ｐゴシック" charset="0"/>
              </a:rPr>
              <a:t>If </a:t>
            </a:r>
            <a:r>
              <a:rPr lang="en-US" dirty="0">
                <a:ea typeface="ＭＳ Ｐゴシック" charset="0"/>
                <a:cs typeface="ＭＳ Ｐゴシック" charset="0"/>
              </a:rPr>
              <a:t>you had $100 in a savings account that paid 6% interest compounded annually, the first year you</a:t>
            </a:r>
            <a:br>
              <a:rPr lang="en-US" dirty="0">
                <a:ea typeface="ＭＳ Ｐゴシック" charset="0"/>
                <a:cs typeface="ＭＳ Ｐゴシック" charset="0"/>
              </a:rPr>
            </a:br>
            <a:r>
              <a:rPr lang="en-US" dirty="0">
                <a:ea typeface="ＭＳ Ｐゴシック" charset="0"/>
                <a:cs typeface="ＭＳ Ｐゴシック" charset="0"/>
              </a:rPr>
              <a:t>    would earn $6.00 in interest.</a:t>
            </a:r>
          </a:p>
          <a:p>
            <a:pPr marL="0" indent="0">
              <a:lnSpc>
                <a:spcPct val="90000"/>
              </a:lnSpc>
              <a:buNone/>
            </a:pPr>
            <a:r>
              <a:rPr lang="en-US" dirty="0">
                <a:ea typeface="ＭＳ Ｐゴシック" charset="0"/>
                <a:cs typeface="ＭＳ Ｐゴシック" charset="0"/>
              </a:rPr>
              <a:t>	</a:t>
            </a:r>
            <a:r>
              <a:rPr lang="en-US" dirty="0" smtClean="0">
                <a:ea typeface="ＭＳ Ｐゴシック" charset="0"/>
                <a:cs typeface="ＭＳ Ｐゴシック" charset="0"/>
              </a:rPr>
              <a:t>	$</a:t>
            </a:r>
            <a:r>
              <a:rPr lang="en-US" dirty="0">
                <a:ea typeface="ＭＳ Ｐゴシック" charset="0"/>
                <a:cs typeface="ＭＳ Ｐゴシック" charset="0"/>
              </a:rPr>
              <a:t>100 x 0.06 x 1 = $6</a:t>
            </a:r>
          </a:p>
          <a:p>
            <a:pPr marL="0" indent="0">
              <a:lnSpc>
                <a:spcPct val="90000"/>
              </a:lnSpc>
              <a:buNone/>
            </a:pPr>
            <a:r>
              <a:rPr lang="en-US" dirty="0">
                <a:ea typeface="ＭＳ Ｐゴシック" charset="0"/>
                <a:cs typeface="ＭＳ Ｐゴシック" charset="0"/>
              </a:rPr>
              <a:t>	</a:t>
            </a:r>
            <a:r>
              <a:rPr lang="en-US" dirty="0" smtClean="0">
                <a:ea typeface="ＭＳ Ｐゴシック" charset="0"/>
                <a:cs typeface="ＭＳ Ｐゴシック" charset="0"/>
              </a:rPr>
              <a:t>	$</a:t>
            </a:r>
            <a:r>
              <a:rPr lang="en-US" dirty="0">
                <a:ea typeface="ＭＳ Ｐゴシック" charset="0"/>
                <a:cs typeface="ＭＳ Ｐゴシック" charset="0"/>
              </a:rPr>
              <a:t>100 + $6 = $106</a:t>
            </a:r>
          </a:p>
          <a:p>
            <a:pPr lvl="1">
              <a:lnSpc>
                <a:spcPct val="90000"/>
              </a:lnSpc>
            </a:pPr>
            <a:r>
              <a:rPr lang="en-US" dirty="0" smtClean="0">
                <a:ea typeface="ＭＳ Ｐゴシック" charset="0"/>
                <a:cs typeface="ＭＳ Ｐゴシック" charset="0"/>
              </a:rPr>
              <a:t>With </a:t>
            </a:r>
            <a:r>
              <a:rPr lang="en-US" dirty="0">
                <a:ea typeface="ＭＳ Ｐゴシック" charset="0"/>
                <a:cs typeface="ＭＳ Ｐゴシック" charset="0"/>
              </a:rPr>
              <a:t>compound interest, the second year you would earn $6.36 in interest.</a:t>
            </a:r>
          </a:p>
          <a:p>
            <a:pPr lvl="1">
              <a:lnSpc>
                <a:spcPct val="90000"/>
              </a:lnSpc>
            </a:pPr>
            <a:r>
              <a:rPr lang="en-US" dirty="0" smtClean="0">
                <a:ea typeface="ＭＳ Ｐゴシック" charset="0"/>
                <a:cs typeface="ＭＳ Ｐゴシック" charset="0"/>
              </a:rPr>
              <a:t>The </a:t>
            </a:r>
            <a:r>
              <a:rPr lang="en-US" dirty="0">
                <a:ea typeface="ＭＳ Ｐゴシック" charset="0"/>
                <a:cs typeface="ＭＳ Ｐゴシック" charset="0"/>
              </a:rPr>
              <a:t>calculation the second year would look like this:</a:t>
            </a:r>
          </a:p>
          <a:p>
            <a:pPr marL="0" indent="0">
              <a:lnSpc>
                <a:spcPct val="90000"/>
              </a:lnSpc>
              <a:buNone/>
            </a:pPr>
            <a:r>
              <a:rPr lang="en-US" dirty="0">
                <a:ea typeface="ＭＳ Ｐゴシック" charset="0"/>
                <a:cs typeface="ＭＳ Ｐゴシック" charset="0"/>
              </a:rPr>
              <a:t>	</a:t>
            </a:r>
            <a:r>
              <a:rPr lang="en-US" dirty="0" smtClean="0">
                <a:ea typeface="ＭＳ Ｐゴシック" charset="0"/>
                <a:cs typeface="ＭＳ Ｐゴシック" charset="0"/>
              </a:rPr>
              <a:t>	$</a:t>
            </a:r>
            <a:r>
              <a:rPr lang="en-US" dirty="0">
                <a:ea typeface="ＭＳ Ｐゴシック" charset="0"/>
                <a:cs typeface="ＭＳ Ｐゴシック" charset="0"/>
              </a:rPr>
              <a:t>106 x 0.06 x 1 = $6.36</a:t>
            </a:r>
          </a:p>
          <a:p>
            <a:pPr marL="0" indent="0">
              <a:lnSpc>
                <a:spcPct val="90000"/>
              </a:lnSpc>
              <a:buNone/>
            </a:pPr>
            <a:r>
              <a:rPr lang="en-US" dirty="0">
                <a:ea typeface="ＭＳ Ｐゴシック" charset="0"/>
                <a:cs typeface="ＭＳ Ｐゴシック" charset="0"/>
              </a:rPr>
              <a:t>	</a:t>
            </a:r>
            <a:r>
              <a:rPr lang="en-US" dirty="0" smtClean="0">
                <a:ea typeface="ＭＳ Ｐゴシック" charset="0"/>
                <a:cs typeface="ＭＳ Ｐゴシック" charset="0"/>
              </a:rPr>
              <a:t>	$</a:t>
            </a:r>
            <a:r>
              <a:rPr lang="en-US" dirty="0">
                <a:ea typeface="ＭＳ Ｐゴシック" charset="0"/>
                <a:cs typeface="ＭＳ Ｐゴシック" charset="0"/>
              </a:rPr>
              <a:t>106 + 6.36 = $112.36</a:t>
            </a:r>
          </a:p>
          <a:p>
            <a:pPr marL="0" indent="0">
              <a:lnSpc>
                <a:spcPct val="90000"/>
              </a:lnSpc>
              <a:buNone/>
            </a:pPr>
            <a:endParaRPr lang="en-US" dirty="0">
              <a:ea typeface="ＭＳ Ｐゴシック" charset="0"/>
              <a:cs typeface="ＭＳ Ｐゴシック" charset="0"/>
            </a:endParaRPr>
          </a:p>
          <a:p>
            <a:pPr marL="0" indent="0">
              <a:lnSpc>
                <a:spcPct val="90000"/>
              </a:lnSpc>
              <a:buNone/>
            </a:pPr>
            <a:endParaRPr lang="en-US" dirty="0">
              <a:ea typeface="ＭＳ Ｐゴシック" charset="0"/>
              <a:cs typeface="ＭＳ Ｐゴシック" charset="0"/>
            </a:endParaRPr>
          </a:p>
          <a:p>
            <a:endParaRPr lang="en-US" dirty="0"/>
          </a:p>
        </p:txBody>
      </p:sp>
    </p:spTree>
    <p:extLst>
      <p:ext uri="{BB962C8B-B14F-4D97-AF65-F5344CB8AC3E}">
        <p14:creationId xmlns:p14="http://schemas.microsoft.com/office/powerpoint/2010/main" val="1648975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Factors to consider:</a:t>
            </a:r>
          </a:p>
          <a:p>
            <a:r>
              <a:rPr lang="en-US" dirty="0" smtClean="0"/>
              <a:t>Interest rate (also known as annual yield or rate of return)</a:t>
            </a:r>
          </a:p>
          <a:p>
            <a:r>
              <a:rPr lang="en-US" dirty="0" smtClean="0"/>
              <a:t>Fees, charges, and penalties</a:t>
            </a:r>
          </a:p>
          <a:p>
            <a:r>
              <a:rPr lang="en-US" dirty="0" smtClean="0"/>
              <a:t>Balance requirement</a:t>
            </a:r>
          </a:p>
          <a:p>
            <a:r>
              <a:rPr lang="en-US" dirty="0" smtClean="0"/>
              <a:t>Balance calculation method </a:t>
            </a:r>
          </a:p>
          <a:p>
            <a:pPr lvl="1"/>
            <a:r>
              <a:rPr lang="en-US" dirty="0" smtClean="0"/>
              <a:t>some calculate daily</a:t>
            </a:r>
          </a:p>
          <a:p>
            <a:pPr lvl="1"/>
            <a:r>
              <a:rPr lang="en-US" dirty="0" smtClean="0"/>
              <a:t>others may use average of all daily balances</a:t>
            </a:r>
            <a:endParaRPr lang="en-US" dirty="0"/>
          </a:p>
        </p:txBody>
      </p:sp>
      <p:sp>
        <p:nvSpPr>
          <p:cNvPr id="3" name="Title 2"/>
          <p:cNvSpPr>
            <a:spLocks noGrp="1"/>
          </p:cNvSpPr>
          <p:nvPr>
            <p:ph type="title"/>
          </p:nvPr>
        </p:nvSpPr>
        <p:spPr/>
        <p:txBody>
          <a:bodyPr/>
          <a:lstStyle/>
          <a:p>
            <a:r>
              <a:rPr lang="en-US" dirty="0" smtClean="0"/>
              <a:t>Choosing a Savings Account</a:t>
            </a:r>
            <a:endParaRPr lang="en-US" dirty="0"/>
          </a:p>
        </p:txBody>
      </p:sp>
    </p:spTree>
    <p:extLst>
      <p:ext uri="{BB962C8B-B14F-4D97-AF65-F5344CB8AC3E}">
        <p14:creationId xmlns:p14="http://schemas.microsoft.com/office/powerpoint/2010/main" val="3568916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lnSpcReduction="10000"/>
          </a:bodyPr>
          <a:lstStyle/>
          <a:p>
            <a:pPr marL="0" indent="0">
              <a:buNone/>
            </a:pPr>
            <a:r>
              <a:rPr lang="en-US" dirty="0" smtClean="0"/>
              <a:t>The Truth in Savings Act (Federal Reserve Regulation DD) </a:t>
            </a:r>
          </a:p>
          <a:p>
            <a:r>
              <a:rPr lang="en-US" dirty="0" smtClean="0"/>
              <a:t>Requires financial institutions to disclose the following information on savings account plans they offer:</a:t>
            </a:r>
          </a:p>
          <a:p>
            <a:pPr lvl="1"/>
            <a:r>
              <a:rPr lang="en-US" dirty="0" smtClean="0"/>
              <a:t>Fees on deposit accounts</a:t>
            </a:r>
          </a:p>
          <a:p>
            <a:pPr lvl="1"/>
            <a:r>
              <a:rPr lang="en-US" dirty="0" smtClean="0"/>
              <a:t>The interest rate</a:t>
            </a:r>
          </a:p>
          <a:p>
            <a:pPr lvl="1"/>
            <a:r>
              <a:rPr lang="en-US" dirty="0" smtClean="0"/>
              <a:t>Other terms and conditions</a:t>
            </a:r>
          </a:p>
          <a:p>
            <a:pPr lvl="1"/>
            <a:r>
              <a:rPr lang="en-US" dirty="0" smtClean="0"/>
              <a:t>The annual percent yield (APY) which is the percentage rate expressing the total amount of interest that would be received on a $100 deposit based on the annual rate and frequency of compounding for a 365-day period. Truth in Savings defines the year as 365 days rather than 360, 366, or some other number. This law eliminates confusion caused by the more than eight million variations of interest calculations methods previously used by financial institutions.</a:t>
            </a:r>
            <a:endParaRPr lang="en-US" dirty="0"/>
          </a:p>
        </p:txBody>
      </p:sp>
      <p:sp>
        <p:nvSpPr>
          <p:cNvPr id="3" name="Title 2"/>
          <p:cNvSpPr>
            <a:spLocks noGrp="1"/>
          </p:cNvSpPr>
          <p:nvPr>
            <p:ph type="title"/>
          </p:nvPr>
        </p:nvSpPr>
        <p:spPr/>
        <p:txBody>
          <a:bodyPr/>
          <a:lstStyle/>
          <a:p>
            <a:r>
              <a:rPr lang="en-US" dirty="0" smtClean="0"/>
              <a:t>Truth in Savings Law</a:t>
            </a:r>
            <a:endParaRPr lang="en-US" dirty="0"/>
          </a:p>
        </p:txBody>
      </p:sp>
    </p:spTree>
    <p:extLst>
      <p:ext uri="{BB962C8B-B14F-4D97-AF65-F5344CB8AC3E}">
        <p14:creationId xmlns:p14="http://schemas.microsoft.com/office/powerpoint/2010/main" val="1733242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077200" cy="5638800"/>
          </a:xfrm>
        </p:spPr>
        <p:txBody>
          <a:bodyPr>
            <a:normAutofit lnSpcReduction="10000"/>
          </a:bodyPr>
          <a:lstStyle/>
          <a:p>
            <a:pPr marL="0" indent="0">
              <a:buNone/>
            </a:pPr>
            <a:r>
              <a:rPr lang="en-US" dirty="0" smtClean="0"/>
              <a:t>The Rule of 72 is a simple way to estimate how money can grow.</a:t>
            </a:r>
          </a:p>
          <a:p>
            <a:pPr marL="0" indent="0">
              <a:buNone/>
            </a:pPr>
            <a:endParaRPr lang="en-US" dirty="0" smtClean="0"/>
          </a:p>
          <a:p>
            <a:pPr marL="0" indent="0">
              <a:buNone/>
            </a:pPr>
            <a:r>
              <a:rPr lang="en-US" dirty="0" smtClean="0"/>
              <a:t>To find how how many years you need for your money to double, divide 72 by the interest rate. </a:t>
            </a:r>
          </a:p>
          <a:p>
            <a:pPr marL="0" indent="0">
              <a:buNone/>
            </a:pPr>
            <a:endParaRPr lang="en-US" dirty="0"/>
          </a:p>
          <a:p>
            <a:pPr marL="0" indent="0">
              <a:buNone/>
            </a:pPr>
            <a:r>
              <a:rPr lang="en-US" dirty="0" smtClean="0"/>
              <a:t>Example: You have an interest rate of 6%.</a:t>
            </a:r>
          </a:p>
          <a:p>
            <a:pPr marL="0" indent="0">
              <a:buNone/>
            </a:pPr>
            <a:r>
              <a:rPr lang="en-US" dirty="0"/>
              <a:t>	</a:t>
            </a:r>
            <a:r>
              <a:rPr lang="en-US" dirty="0" smtClean="0"/>
              <a:t>72/6= 12</a:t>
            </a:r>
          </a:p>
          <a:p>
            <a:pPr marL="0" indent="0">
              <a:buNone/>
            </a:pPr>
            <a:r>
              <a:rPr lang="en-US" dirty="0"/>
              <a:t>	</a:t>
            </a:r>
            <a:r>
              <a:rPr lang="en-US" dirty="0" smtClean="0"/>
              <a:t>It will take 12 years to double your money in a savings 	account with a 6% interest rate.</a:t>
            </a:r>
          </a:p>
          <a:p>
            <a:pPr marL="0" indent="0">
              <a:buNone/>
            </a:pPr>
            <a:endParaRPr lang="en-US" dirty="0"/>
          </a:p>
          <a:p>
            <a:pPr marL="0" indent="0">
              <a:buNone/>
            </a:pPr>
            <a:r>
              <a:rPr lang="en-US" dirty="0" smtClean="0"/>
              <a:t>To find out what interest rate will make your money double in a set number of years, divide 72 by the set years.</a:t>
            </a:r>
          </a:p>
          <a:p>
            <a:pPr marL="0" indent="0">
              <a:buNone/>
            </a:pPr>
            <a:endParaRPr lang="en-US" dirty="0"/>
          </a:p>
          <a:p>
            <a:pPr marL="0" indent="0">
              <a:buNone/>
            </a:pPr>
            <a:r>
              <a:rPr lang="en-US" dirty="0" smtClean="0"/>
              <a:t>Example: You want to double your money in 5 years.</a:t>
            </a:r>
          </a:p>
          <a:p>
            <a:pPr marL="0" indent="0">
              <a:buNone/>
            </a:pPr>
            <a:r>
              <a:rPr lang="en-US" dirty="0"/>
              <a:t>	</a:t>
            </a:r>
            <a:r>
              <a:rPr lang="en-US" dirty="0" smtClean="0"/>
              <a:t>72/5=14.4</a:t>
            </a:r>
          </a:p>
          <a:p>
            <a:pPr marL="0" indent="0">
              <a:buNone/>
            </a:pPr>
            <a:r>
              <a:rPr lang="en-US" dirty="0"/>
              <a:t>	</a:t>
            </a:r>
            <a:r>
              <a:rPr lang="en-US" dirty="0" smtClean="0"/>
              <a:t>An interest rate of 14.4% would be needed to double your 	money in 5 years.</a:t>
            </a:r>
          </a:p>
          <a:p>
            <a:pPr marL="0" indent="0">
              <a:buNone/>
            </a:pPr>
            <a:endParaRPr lang="en-US" dirty="0"/>
          </a:p>
          <a:p>
            <a:pPr marL="0" indent="0">
              <a:buNone/>
            </a:pPr>
            <a:endParaRPr lang="en-US" dirty="0"/>
          </a:p>
        </p:txBody>
      </p:sp>
      <p:sp>
        <p:nvSpPr>
          <p:cNvPr id="3" name="Title 2"/>
          <p:cNvSpPr>
            <a:spLocks noGrp="1"/>
          </p:cNvSpPr>
          <p:nvPr>
            <p:ph type="title"/>
          </p:nvPr>
        </p:nvSpPr>
        <p:spPr>
          <a:xfrm>
            <a:off x="914400" y="-76200"/>
            <a:ext cx="7696200" cy="1143000"/>
          </a:xfrm>
        </p:spPr>
        <p:txBody>
          <a:bodyPr/>
          <a:lstStyle/>
          <a:p>
            <a:r>
              <a:rPr lang="en-US" dirty="0" smtClean="0"/>
              <a:t>The Rule of 72</a:t>
            </a:r>
            <a:endParaRPr lang="en-US" dirty="0"/>
          </a:p>
        </p:txBody>
      </p:sp>
    </p:spTree>
    <p:extLst>
      <p:ext uri="{BB962C8B-B14F-4D97-AF65-F5344CB8AC3E}">
        <p14:creationId xmlns:p14="http://schemas.microsoft.com/office/powerpoint/2010/main" val="1963595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These two phrases are often used interchangeably, but there is a difference. </a:t>
            </a:r>
          </a:p>
          <a:p>
            <a:pPr marL="0" indent="0">
              <a:buNone/>
            </a:pPr>
            <a:endParaRPr lang="en-US" dirty="0"/>
          </a:p>
          <a:p>
            <a:pPr marL="0" indent="0">
              <a:buNone/>
            </a:pPr>
            <a:r>
              <a:rPr lang="en-US" dirty="0" smtClean="0"/>
              <a:t>Saving is setting aside money you don’t spend now.</a:t>
            </a:r>
          </a:p>
          <a:p>
            <a:pPr marL="0" indent="0">
              <a:buNone/>
            </a:pPr>
            <a:endParaRPr lang="en-US" dirty="0" smtClean="0"/>
          </a:p>
          <a:p>
            <a:pPr marL="0" indent="0">
              <a:buNone/>
            </a:pPr>
            <a:r>
              <a:rPr lang="en-US" dirty="0" smtClean="0"/>
              <a:t>Investing is buying assets with the expectation that your investment will make money for you.  </a:t>
            </a:r>
          </a:p>
          <a:p>
            <a:pPr marL="0" indent="0">
              <a:buNone/>
            </a:pPr>
            <a:endParaRPr lang="en-US" dirty="0" smtClean="0"/>
          </a:p>
        </p:txBody>
      </p:sp>
      <p:sp>
        <p:nvSpPr>
          <p:cNvPr id="3" name="Title 2"/>
          <p:cNvSpPr>
            <a:spLocks noGrp="1"/>
          </p:cNvSpPr>
          <p:nvPr>
            <p:ph type="title"/>
          </p:nvPr>
        </p:nvSpPr>
        <p:spPr/>
        <p:txBody>
          <a:bodyPr/>
          <a:lstStyle/>
          <a:p>
            <a:r>
              <a:rPr lang="en-US" dirty="0" smtClean="0"/>
              <a:t>Saving vs. Investing</a:t>
            </a:r>
            <a:endParaRPr lang="en-US" dirty="0"/>
          </a:p>
        </p:txBody>
      </p:sp>
    </p:spTree>
    <p:extLst>
      <p:ext uri="{BB962C8B-B14F-4D97-AF65-F5344CB8AC3E}">
        <p14:creationId xmlns:p14="http://schemas.microsoft.com/office/powerpoint/2010/main" val="122600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lnSpcReduction="10000"/>
          </a:bodyPr>
          <a:lstStyle/>
          <a:p>
            <a:r>
              <a:rPr lang="en-US" dirty="0" smtClean="0"/>
              <a:t>Market Risk- the risk of investments declining in value because of economic developments or other events that affect the entire market. Investments also follow trends. For several decades, real estate could appear to be a “good” investment which encourages more people to buy real estate, driving up prices for everyone else. If the sentiment of investors switches to thinking real estate is overpriced, your property could lose value even though the structure hasn’t changed.</a:t>
            </a:r>
          </a:p>
          <a:p>
            <a:endParaRPr lang="en-US" dirty="0" smtClean="0"/>
          </a:p>
          <a:p>
            <a:r>
              <a:rPr lang="en-US" dirty="0" smtClean="0"/>
              <a:t>Default Risk- the risk is related to the quality of the underlying investment, and it is more apparent when investing in a single company, through stocks and bonds. If the company files for bankruptcy or if it is mismanaged, you won’t receive the return you were promised.</a:t>
            </a:r>
            <a:endParaRPr lang="en-US" dirty="0"/>
          </a:p>
        </p:txBody>
      </p:sp>
      <p:sp>
        <p:nvSpPr>
          <p:cNvPr id="3" name="Title 2"/>
          <p:cNvSpPr>
            <a:spLocks noGrp="1"/>
          </p:cNvSpPr>
          <p:nvPr>
            <p:ph type="title"/>
          </p:nvPr>
        </p:nvSpPr>
        <p:spPr/>
        <p:txBody>
          <a:bodyPr/>
          <a:lstStyle/>
          <a:p>
            <a:r>
              <a:rPr lang="en-US" dirty="0" smtClean="0"/>
              <a:t>Investment Risks</a:t>
            </a:r>
            <a:endParaRPr lang="en-US" dirty="0"/>
          </a:p>
        </p:txBody>
      </p:sp>
    </p:spTree>
    <p:extLst>
      <p:ext uri="{BB962C8B-B14F-4D97-AF65-F5344CB8AC3E}">
        <p14:creationId xmlns:p14="http://schemas.microsoft.com/office/powerpoint/2010/main" val="2447381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066800"/>
            <a:ext cx="7467600" cy="5029200"/>
          </a:xfrm>
        </p:spPr>
        <p:txBody>
          <a:bodyPr>
            <a:normAutofit/>
          </a:bodyPr>
          <a:lstStyle/>
          <a:p>
            <a:r>
              <a:rPr lang="en-US" dirty="0" smtClean="0"/>
              <a:t>Inflation </a:t>
            </a:r>
            <a:r>
              <a:rPr lang="en-US" dirty="0"/>
              <a:t>Risk- the risk of a loss in your purchasing power because the value of your investments does not keep up with inflation. Inflation erodes the purchasing power of money over time- the same amount of money will buy fewer goods and services</a:t>
            </a:r>
            <a:r>
              <a:rPr lang="en-US" dirty="0" smtClean="0"/>
              <a:t>.</a:t>
            </a:r>
          </a:p>
          <a:p>
            <a:endParaRPr lang="en-US" dirty="0"/>
          </a:p>
          <a:p>
            <a:r>
              <a:rPr lang="en-US" dirty="0" smtClean="0"/>
              <a:t>Mortality Risk- consider mortality risk when you have or are considering investments in pensions, insurance contracts, annuities, or any investment with a long-term horizon.  Life is short. It’s almost always shorter than you would want it to be. But mortality risk runs in the opposite direction as well. If you live longer than expected, and you have tried to plan your financial life so you fully expend your wealth during retirement, you run the risk of running out of money.</a:t>
            </a:r>
            <a:endParaRPr lang="en-US" dirty="0"/>
          </a:p>
        </p:txBody>
      </p:sp>
    </p:spTree>
    <p:extLst>
      <p:ext uri="{BB962C8B-B14F-4D97-AF65-F5344CB8AC3E}">
        <p14:creationId xmlns:p14="http://schemas.microsoft.com/office/powerpoint/2010/main" val="2103237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Bonds</a:t>
            </a:r>
          </a:p>
          <a:p>
            <a:r>
              <a:rPr lang="en-US" dirty="0" smtClean="0"/>
              <a:t>Mutual Funds</a:t>
            </a:r>
          </a:p>
          <a:p>
            <a:r>
              <a:rPr lang="en-US" dirty="0" smtClean="0"/>
              <a:t>Stocks</a:t>
            </a:r>
          </a:p>
          <a:p>
            <a:r>
              <a:rPr lang="en-US" dirty="0" smtClean="0"/>
              <a:t>Real estate</a:t>
            </a:r>
          </a:p>
          <a:p>
            <a:r>
              <a:rPr lang="en-US" dirty="0" smtClean="0"/>
              <a:t>Retirement plans</a:t>
            </a:r>
          </a:p>
          <a:p>
            <a:pPr lvl="1"/>
            <a:r>
              <a:rPr lang="en-US" dirty="0" smtClean="0"/>
              <a:t>IRAs</a:t>
            </a:r>
            <a:endParaRPr lang="en-US" dirty="0"/>
          </a:p>
        </p:txBody>
      </p:sp>
      <p:sp>
        <p:nvSpPr>
          <p:cNvPr id="3" name="Title 2"/>
          <p:cNvSpPr>
            <a:spLocks noGrp="1"/>
          </p:cNvSpPr>
          <p:nvPr>
            <p:ph type="title"/>
          </p:nvPr>
        </p:nvSpPr>
        <p:spPr/>
        <p:txBody>
          <a:bodyPr/>
          <a:lstStyle/>
          <a:p>
            <a:r>
              <a:rPr lang="en-US" dirty="0" smtClean="0"/>
              <a:t>Investment Vehicles</a:t>
            </a:r>
            <a:endParaRPr lang="en-US" dirty="0"/>
          </a:p>
        </p:txBody>
      </p:sp>
    </p:spTree>
    <p:extLst>
      <p:ext uri="{BB962C8B-B14F-4D97-AF65-F5344CB8AC3E}">
        <p14:creationId xmlns:p14="http://schemas.microsoft.com/office/powerpoint/2010/main" val="352021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0"/>
            <a:ext cx="2057400" cy="685800"/>
          </a:xfrm>
        </p:spPr>
        <p:txBody>
          <a:bodyPr/>
          <a:lstStyle/>
          <a:p>
            <a:r>
              <a:rPr lang="en-US" dirty="0" smtClean="0"/>
              <a:t>Bonds</a:t>
            </a:r>
            <a:endParaRPr lang="en-US" dirty="0"/>
          </a:p>
        </p:txBody>
      </p:sp>
      <p:sp>
        <p:nvSpPr>
          <p:cNvPr id="4" name="Rectangle 3"/>
          <p:cNvSpPr>
            <a:spLocks noGrp="1" noChangeArrowheads="1"/>
          </p:cNvSpPr>
          <p:nvPr>
            <p:ph idx="1"/>
          </p:nvPr>
        </p:nvSpPr>
        <p:spPr>
          <a:xfrm>
            <a:off x="304800" y="762000"/>
            <a:ext cx="8229600" cy="6096000"/>
          </a:xfrm>
        </p:spPr>
        <p:txBody>
          <a:bodyPr>
            <a:normAutofit fontScale="92500" lnSpcReduction="10000"/>
          </a:bodyPr>
          <a:lstStyle/>
          <a:p>
            <a:pPr eaLnBrk="1" hangingPunct="1">
              <a:lnSpc>
                <a:spcPct val="90000"/>
              </a:lnSpc>
              <a:buFontTx/>
              <a:buNone/>
            </a:pPr>
            <a:r>
              <a:rPr lang="en-US" dirty="0" smtClean="0">
                <a:ea typeface="ＭＳ Ｐゴシック" charset="0"/>
                <a:cs typeface="ＭＳ Ｐゴシック" charset="0"/>
              </a:rPr>
              <a:t>What </a:t>
            </a:r>
            <a:r>
              <a:rPr lang="en-US" dirty="0">
                <a:ea typeface="ＭＳ Ｐゴシック" charset="0"/>
                <a:cs typeface="ＭＳ Ｐゴシック" charset="0"/>
              </a:rPr>
              <a:t>they </a:t>
            </a:r>
            <a:r>
              <a:rPr lang="en-US" dirty="0" smtClean="0">
                <a:ea typeface="ＭＳ Ｐゴシック" charset="0"/>
                <a:cs typeface="ＭＳ Ｐゴシック" charset="0"/>
              </a:rPr>
              <a:t>are:</a:t>
            </a:r>
            <a:endParaRPr lang="en-US" dirty="0">
              <a:ea typeface="ＭＳ Ｐゴシック" charset="0"/>
              <a:cs typeface="ＭＳ Ｐゴシック" charset="0"/>
            </a:endParaRPr>
          </a:p>
          <a:p>
            <a:pPr eaLnBrk="1" hangingPunct="1">
              <a:lnSpc>
                <a:spcPct val="90000"/>
              </a:lnSpc>
            </a:pPr>
            <a:r>
              <a:rPr lang="en-US" dirty="0">
                <a:ea typeface="ＭＳ Ｐゴシック" charset="0"/>
                <a:cs typeface="ＭＳ Ｐゴシック" charset="0"/>
              </a:rPr>
              <a:t>A bond is an “IOU,” certifying that you loaned money to a government or corporation and outlining the terms of repayment.</a:t>
            </a:r>
          </a:p>
          <a:p>
            <a:pPr eaLnBrk="1" hangingPunct="1">
              <a:lnSpc>
                <a:spcPct val="90000"/>
              </a:lnSpc>
              <a:buFontTx/>
              <a:buNone/>
            </a:pPr>
            <a:endParaRPr lang="en-US" dirty="0">
              <a:ea typeface="ＭＳ Ｐゴシック" charset="0"/>
              <a:cs typeface="ＭＳ Ｐゴシック" charset="0"/>
            </a:endParaRPr>
          </a:p>
          <a:p>
            <a:pPr eaLnBrk="1" hangingPunct="1">
              <a:lnSpc>
                <a:spcPct val="90000"/>
              </a:lnSpc>
              <a:buFontTx/>
              <a:buNone/>
            </a:pPr>
            <a:r>
              <a:rPr lang="en-US" dirty="0" smtClean="0">
                <a:ea typeface="ＭＳ Ｐゴシック" charset="0"/>
                <a:cs typeface="ＭＳ Ｐゴシック" charset="0"/>
              </a:rPr>
              <a:t>How </a:t>
            </a:r>
            <a:r>
              <a:rPr lang="en-US" dirty="0">
                <a:ea typeface="ＭＳ Ｐゴシック" charset="0"/>
                <a:cs typeface="ＭＳ Ｐゴシック" charset="0"/>
              </a:rPr>
              <a:t>they </a:t>
            </a:r>
            <a:r>
              <a:rPr lang="en-US" dirty="0" smtClean="0">
                <a:ea typeface="ＭＳ Ｐゴシック" charset="0"/>
                <a:cs typeface="ＭＳ Ｐゴシック" charset="0"/>
              </a:rPr>
              <a:t>work:</a:t>
            </a:r>
            <a:endParaRPr lang="en-US" dirty="0">
              <a:ea typeface="ＭＳ Ｐゴシック" charset="0"/>
              <a:cs typeface="ＭＳ Ｐゴシック" charset="0"/>
            </a:endParaRPr>
          </a:p>
          <a:p>
            <a:pPr eaLnBrk="1" hangingPunct="1">
              <a:lnSpc>
                <a:spcPct val="90000"/>
              </a:lnSpc>
            </a:pPr>
            <a:r>
              <a:rPr lang="en-US" dirty="0">
                <a:ea typeface="ＭＳ Ｐゴシック" charset="0"/>
                <a:cs typeface="ＭＳ Ｐゴシック" charset="0"/>
              </a:rPr>
              <a:t>Buyer may purchase bond at a discount. The bond has a fixed interest rate for a fixed period of time. When the time is up, the bond is said to have “matured” and the buyer may redeem the bond for the full face value.</a:t>
            </a:r>
          </a:p>
          <a:p>
            <a:pPr eaLnBrk="1" hangingPunct="1">
              <a:lnSpc>
                <a:spcPct val="90000"/>
              </a:lnSpc>
            </a:pPr>
            <a:endParaRPr lang="en-US" dirty="0">
              <a:ea typeface="ＭＳ Ｐゴシック" charset="0"/>
              <a:cs typeface="ＭＳ Ｐゴシック" charset="0"/>
            </a:endParaRPr>
          </a:p>
          <a:p>
            <a:pPr eaLnBrk="1" hangingPunct="1">
              <a:lnSpc>
                <a:spcPct val="90000"/>
              </a:lnSpc>
              <a:buFontTx/>
              <a:buNone/>
            </a:pPr>
            <a:r>
              <a:rPr lang="en-US" dirty="0" smtClean="0">
                <a:ea typeface="ＭＳ Ｐゴシック" charset="0"/>
                <a:cs typeface="ＭＳ Ｐゴシック" charset="0"/>
              </a:rPr>
              <a:t>Types:</a:t>
            </a:r>
            <a:endParaRPr lang="en-US" dirty="0">
              <a:ea typeface="ＭＳ Ｐゴシック" charset="0"/>
              <a:cs typeface="ＭＳ Ｐゴシック" charset="0"/>
            </a:endParaRPr>
          </a:p>
          <a:p>
            <a:pPr>
              <a:lnSpc>
                <a:spcPct val="90000"/>
              </a:lnSpc>
            </a:pPr>
            <a:r>
              <a:rPr lang="en-US" dirty="0">
                <a:ea typeface="ＭＳ Ｐゴシック" charset="0"/>
                <a:cs typeface="ＭＳ Ｐゴシック" charset="0"/>
              </a:rPr>
              <a:t>Corporate</a:t>
            </a:r>
          </a:p>
          <a:p>
            <a:pPr lvl="1">
              <a:lnSpc>
                <a:spcPct val="90000"/>
              </a:lnSpc>
            </a:pPr>
            <a:r>
              <a:rPr lang="en-US" dirty="0">
                <a:ea typeface="ＭＳ Ｐゴシック" charset="0"/>
                <a:cs typeface="ＭＳ Ｐゴシック" charset="0"/>
              </a:rPr>
              <a:t>Sold by private companies to raise money.</a:t>
            </a:r>
          </a:p>
          <a:p>
            <a:pPr lvl="1">
              <a:lnSpc>
                <a:spcPct val="90000"/>
              </a:lnSpc>
            </a:pPr>
            <a:r>
              <a:rPr lang="en-US" dirty="0">
                <a:ea typeface="ＭＳ Ｐゴシック" charset="0"/>
                <a:cs typeface="ＭＳ Ｐゴシック" charset="0"/>
              </a:rPr>
              <a:t>If company goes bankrupt, bondholders have first claim to the assets, before stockholders.</a:t>
            </a:r>
          </a:p>
          <a:p>
            <a:pPr>
              <a:lnSpc>
                <a:spcPct val="90000"/>
              </a:lnSpc>
            </a:pPr>
            <a:r>
              <a:rPr lang="en-US" dirty="0">
                <a:ea typeface="ＭＳ Ｐゴシック" charset="0"/>
                <a:cs typeface="ＭＳ Ｐゴシック" charset="0"/>
              </a:rPr>
              <a:t>Municipal</a:t>
            </a:r>
          </a:p>
          <a:p>
            <a:pPr lvl="1">
              <a:lnSpc>
                <a:spcPct val="90000"/>
              </a:lnSpc>
            </a:pPr>
            <a:r>
              <a:rPr lang="en-US" dirty="0">
                <a:ea typeface="ＭＳ Ｐゴシック" charset="0"/>
                <a:cs typeface="ＭＳ Ｐゴシック" charset="0"/>
              </a:rPr>
              <a:t>Issued by any non-federal government.</a:t>
            </a:r>
          </a:p>
          <a:p>
            <a:pPr lvl="1">
              <a:lnSpc>
                <a:spcPct val="90000"/>
              </a:lnSpc>
            </a:pPr>
            <a:r>
              <a:rPr lang="en-US" dirty="0">
                <a:ea typeface="ＭＳ Ｐゴシック" charset="0"/>
                <a:cs typeface="ＭＳ Ｐゴシック" charset="0"/>
              </a:rPr>
              <a:t>Interest paid comes from taxes or from revenues from special projects. Earned interest is exempt from federal income tax.</a:t>
            </a:r>
          </a:p>
          <a:p>
            <a:pPr>
              <a:lnSpc>
                <a:spcPct val="90000"/>
              </a:lnSpc>
            </a:pPr>
            <a:r>
              <a:rPr lang="en-US" dirty="0">
                <a:ea typeface="ＭＳ Ｐゴシック" charset="0"/>
                <a:cs typeface="ＭＳ Ｐゴシック" charset="0"/>
              </a:rPr>
              <a:t>Federal government</a:t>
            </a:r>
          </a:p>
          <a:p>
            <a:pPr lvl="1">
              <a:lnSpc>
                <a:spcPct val="90000"/>
              </a:lnSpc>
            </a:pPr>
            <a:r>
              <a:rPr lang="en-US" dirty="0">
                <a:ea typeface="ＭＳ Ｐゴシック" charset="0"/>
                <a:cs typeface="ＭＳ Ｐゴシック" charset="0"/>
              </a:rPr>
              <a:t>The safest investment you can make. Even if U.S. government goes bankrupt, it is obligated to repay bonds.</a:t>
            </a:r>
          </a:p>
          <a:p>
            <a:pPr eaLnBrk="1" hangingPunct="1">
              <a:lnSpc>
                <a:spcPct val="90000"/>
              </a:lnSpc>
              <a:buFontTx/>
              <a:buNone/>
            </a:pPr>
            <a:endParaRPr lang="en-US" dirty="0">
              <a:ea typeface="ＭＳ Ｐゴシック" charset="0"/>
              <a:cs typeface="ＭＳ Ｐゴシック" charset="0"/>
            </a:endParaRPr>
          </a:p>
        </p:txBody>
      </p:sp>
    </p:spTree>
    <p:extLst>
      <p:ext uri="{BB962C8B-B14F-4D97-AF65-F5344CB8AC3E}">
        <p14:creationId xmlns:p14="http://schemas.microsoft.com/office/powerpoint/2010/main" val="10859325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228600"/>
            <a:ext cx="7696200" cy="1143000"/>
          </a:xfrm>
        </p:spPr>
        <p:txBody>
          <a:bodyPr/>
          <a:lstStyle/>
          <a:p>
            <a:r>
              <a:rPr lang="en-US" dirty="0" smtClean="0"/>
              <a:t>Mutual Funds</a:t>
            </a:r>
            <a:endParaRPr lang="en-US" dirty="0"/>
          </a:p>
        </p:txBody>
      </p:sp>
      <p:sp>
        <p:nvSpPr>
          <p:cNvPr id="4" name="Rectangle 3"/>
          <p:cNvSpPr>
            <a:spLocks noGrp="1" noChangeArrowheads="1"/>
          </p:cNvSpPr>
          <p:nvPr>
            <p:ph idx="1"/>
          </p:nvPr>
        </p:nvSpPr>
        <p:spPr>
          <a:xfrm>
            <a:off x="228600" y="1066800"/>
            <a:ext cx="8458200" cy="6096000"/>
          </a:xfrm>
        </p:spPr>
        <p:txBody>
          <a:bodyPr>
            <a:noAutofit/>
          </a:bodyPr>
          <a:lstStyle/>
          <a:p>
            <a:pPr eaLnBrk="1" hangingPunct="1">
              <a:lnSpc>
                <a:spcPct val="90000"/>
              </a:lnSpc>
              <a:buFontTx/>
              <a:buNone/>
            </a:pPr>
            <a:r>
              <a:rPr lang="en-US" sz="1400" dirty="0" smtClean="0">
                <a:ea typeface="ＭＳ Ｐゴシック" charset="0"/>
                <a:cs typeface="ＭＳ Ｐゴシック" charset="0"/>
              </a:rPr>
              <a:t>What </a:t>
            </a:r>
            <a:r>
              <a:rPr lang="en-US" sz="1400" dirty="0">
                <a:ea typeface="ＭＳ Ｐゴシック" charset="0"/>
                <a:cs typeface="ＭＳ Ｐゴシック" charset="0"/>
              </a:rPr>
              <a:t>they </a:t>
            </a:r>
            <a:r>
              <a:rPr lang="en-US" sz="1400" dirty="0" smtClean="0">
                <a:ea typeface="ＭＳ Ｐゴシック" charset="0"/>
                <a:cs typeface="ＭＳ Ｐゴシック" charset="0"/>
              </a:rPr>
              <a:t>are:</a:t>
            </a:r>
            <a:endParaRPr lang="en-US" sz="1400" dirty="0">
              <a:ea typeface="ＭＳ Ｐゴシック" charset="0"/>
              <a:cs typeface="ＭＳ Ｐゴシック" charset="0"/>
            </a:endParaRPr>
          </a:p>
          <a:p>
            <a:pPr eaLnBrk="1" hangingPunct="1">
              <a:lnSpc>
                <a:spcPct val="90000"/>
              </a:lnSpc>
            </a:pPr>
            <a:r>
              <a:rPr lang="en-US" sz="1400" dirty="0" smtClean="0">
                <a:ea typeface="ＭＳ Ｐゴシック" charset="0"/>
                <a:cs typeface="ＭＳ Ｐゴシック" charset="0"/>
              </a:rPr>
              <a:t>Professionally </a:t>
            </a:r>
            <a:r>
              <a:rPr lang="en-US" sz="1400" dirty="0">
                <a:ea typeface="ＭＳ Ｐゴシック" charset="0"/>
                <a:cs typeface="ＭＳ Ｐゴシック" charset="0"/>
              </a:rPr>
              <a:t>managed portfolios made up of stocks, bonds, and other investments.</a:t>
            </a:r>
          </a:p>
          <a:p>
            <a:pPr eaLnBrk="1" hangingPunct="1">
              <a:lnSpc>
                <a:spcPct val="90000"/>
              </a:lnSpc>
              <a:buFontTx/>
              <a:buNone/>
            </a:pPr>
            <a:endParaRPr lang="en-US" sz="1400" dirty="0">
              <a:ea typeface="ＭＳ Ｐゴシック" charset="0"/>
              <a:cs typeface="ＭＳ Ｐゴシック" charset="0"/>
            </a:endParaRPr>
          </a:p>
          <a:p>
            <a:pPr eaLnBrk="1" hangingPunct="1">
              <a:lnSpc>
                <a:spcPct val="90000"/>
              </a:lnSpc>
              <a:buFontTx/>
              <a:buNone/>
            </a:pPr>
            <a:r>
              <a:rPr lang="en-US" sz="1400" dirty="0" smtClean="0">
                <a:ea typeface="ＭＳ Ｐゴシック" charset="0"/>
                <a:cs typeface="ＭＳ Ｐゴシック" charset="0"/>
              </a:rPr>
              <a:t>How </a:t>
            </a:r>
            <a:r>
              <a:rPr lang="en-US" sz="1400" dirty="0">
                <a:ea typeface="ＭＳ Ｐゴシック" charset="0"/>
                <a:cs typeface="ＭＳ Ｐゴシック" charset="0"/>
              </a:rPr>
              <a:t>they </a:t>
            </a:r>
            <a:r>
              <a:rPr lang="en-US" sz="1400" dirty="0" smtClean="0">
                <a:ea typeface="ＭＳ Ｐゴシック" charset="0"/>
                <a:cs typeface="ＭＳ Ｐゴシック" charset="0"/>
              </a:rPr>
              <a:t>work:</a:t>
            </a:r>
            <a:endParaRPr lang="en-US" sz="1400" dirty="0">
              <a:ea typeface="ＭＳ Ｐゴシック" charset="0"/>
              <a:cs typeface="ＭＳ Ｐゴシック" charset="0"/>
            </a:endParaRPr>
          </a:p>
          <a:p>
            <a:pPr eaLnBrk="1" hangingPunct="1">
              <a:lnSpc>
                <a:spcPct val="90000"/>
              </a:lnSpc>
            </a:pPr>
            <a:r>
              <a:rPr lang="en-US" sz="1400" dirty="0">
                <a:ea typeface="ＭＳ Ｐゴシック" charset="0"/>
                <a:cs typeface="ＭＳ Ｐゴシック" charset="0"/>
              </a:rPr>
              <a:t>Individuals buy shares, and fund uses money to purchase stocks, bonds, and other investments.</a:t>
            </a:r>
          </a:p>
          <a:p>
            <a:pPr eaLnBrk="1" hangingPunct="1">
              <a:lnSpc>
                <a:spcPct val="90000"/>
              </a:lnSpc>
            </a:pPr>
            <a:r>
              <a:rPr lang="en-US" sz="1400" dirty="0">
                <a:ea typeface="ＭＳ Ｐゴシック" charset="0"/>
                <a:cs typeface="ＭＳ Ｐゴシック" charset="0"/>
              </a:rPr>
              <a:t>Profits returned to shareholders monthly, quarterly, or semi-annually in the form of dividends.</a:t>
            </a:r>
          </a:p>
          <a:p>
            <a:pPr eaLnBrk="1" hangingPunct="1">
              <a:lnSpc>
                <a:spcPct val="90000"/>
              </a:lnSpc>
              <a:buFontTx/>
              <a:buNone/>
            </a:pPr>
            <a:endParaRPr lang="en-US" sz="1400" dirty="0">
              <a:ea typeface="ＭＳ Ｐゴシック" charset="0"/>
              <a:cs typeface="ＭＳ Ｐゴシック" charset="0"/>
            </a:endParaRPr>
          </a:p>
          <a:p>
            <a:pPr eaLnBrk="1" hangingPunct="1">
              <a:lnSpc>
                <a:spcPct val="90000"/>
              </a:lnSpc>
              <a:buFontTx/>
              <a:buNone/>
            </a:pPr>
            <a:r>
              <a:rPr lang="en-US" sz="1400" dirty="0" smtClean="0">
                <a:ea typeface="ＭＳ Ｐゴシック" charset="0"/>
                <a:cs typeface="ＭＳ Ｐゴシック" charset="0"/>
              </a:rPr>
              <a:t>Advantages:</a:t>
            </a:r>
            <a:endParaRPr lang="en-US" sz="1400" dirty="0">
              <a:ea typeface="ＭＳ Ｐゴシック" charset="0"/>
              <a:cs typeface="ＭＳ Ｐゴシック" charset="0"/>
            </a:endParaRPr>
          </a:p>
          <a:p>
            <a:pPr eaLnBrk="1" hangingPunct="1">
              <a:lnSpc>
                <a:spcPct val="90000"/>
              </a:lnSpc>
            </a:pPr>
            <a:r>
              <a:rPr lang="en-US" sz="1400" dirty="0">
                <a:ea typeface="ＭＳ Ｐゴシック" charset="0"/>
                <a:cs typeface="ＭＳ Ｐゴシック" charset="0"/>
              </a:rPr>
              <a:t>Allows small investors to take advantage of professional account management and diversification normally only available to large investors.</a:t>
            </a:r>
          </a:p>
          <a:p>
            <a:pPr eaLnBrk="1" hangingPunct="1">
              <a:lnSpc>
                <a:spcPct val="90000"/>
              </a:lnSpc>
              <a:buFontTx/>
              <a:buNone/>
            </a:pPr>
            <a:endParaRPr lang="en-US" sz="1400" dirty="0">
              <a:ea typeface="ＭＳ Ｐゴシック" charset="0"/>
              <a:cs typeface="ＭＳ Ｐゴシック" charset="0"/>
            </a:endParaRPr>
          </a:p>
          <a:p>
            <a:pPr eaLnBrk="1" hangingPunct="1">
              <a:buFontTx/>
              <a:buNone/>
            </a:pPr>
            <a:r>
              <a:rPr lang="en-US" sz="1400" dirty="0" smtClean="0">
                <a:ea typeface="ＭＳ Ｐゴシック" charset="0"/>
                <a:cs typeface="ＭＳ Ｐゴシック" charset="0"/>
              </a:rPr>
              <a:t>Types </a:t>
            </a:r>
            <a:r>
              <a:rPr lang="en-US" sz="1400" dirty="0">
                <a:ea typeface="ＭＳ Ｐゴシック" charset="0"/>
                <a:cs typeface="ＭＳ Ｐゴシック" charset="0"/>
              </a:rPr>
              <a:t>of mutual </a:t>
            </a:r>
            <a:r>
              <a:rPr lang="en-US" sz="1400" dirty="0" smtClean="0">
                <a:ea typeface="ＭＳ Ｐゴシック" charset="0"/>
                <a:cs typeface="ＭＳ Ｐゴシック" charset="0"/>
              </a:rPr>
              <a:t>funds:</a:t>
            </a:r>
            <a:endParaRPr lang="en-US" sz="1400" dirty="0">
              <a:ea typeface="ＭＳ Ｐゴシック" charset="0"/>
              <a:cs typeface="ＭＳ Ｐゴシック" charset="0"/>
            </a:endParaRPr>
          </a:p>
          <a:p>
            <a:r>
              <a:rPr lang="en-US" sz="1400" dirty="0">
                <a:ea typeface="ＭＳ Ｐゴシック" charset="0"/>
                <a:cs typeface="ＭＳ Ｐゴシック" charset="0"/>
              </a:rPr>
              <a:t>Balanced Fund includes a variety of stocks and </a:t>
            </a:r>
            <a:r>
              <a:rPr lang="en-US" sz="1400" dirty="0" smtClean="0">
                <a:ea typeface="ＭＳ Ｐゴシック" charset="0"/>
                <a:cs typeface="ＭＳ Ｐゴシック" charset="0"/>
              </a:rPr>
              <a:t>bonds.</a:t>
            </a:r>
          </a:p>
          <a:p>
            <a:r>
              <a:rPr lang="en-US" sz="1400" dirty="0" smtClean="0">
                <a:ea typeface="ＭＳ Ｐゴシック" charset="0"/>
                <a:cs typeface="ＭＳ Ｐゴシック" charset="0"/>
              </a:rPr>
              <a:t>Global </a:t>
            </a:r>
            <a:r>
              <a:rPr lang="en-US" sz="1400" dirty="0">
                <a:ea typeface="ＭＳ Ｐゴシック" charset="0"/>
                <a:cs typeface="ＭＳ Ｐゴシック" charset="0"/>
              </a:rPr>
              <a:t>Bond Fund has corporate bonds of companies from around the </a:t>
            </a:r>
            <a:r>
              <a:rPr lang="en-US" sz="1400" dirty="0" smtClean="0">
                <a:ea typeface="ＭＳ Ｐゴシック" charset="0"/>
                <a:cs typeface="ＭＳ Ｐゴシック" charset="0"/>
              </a:rPr>
              <a:t>world.</a:t>
            </a:r>
          </a:p>
          <a:p>
            <a:r>
              <a:rPr lang="en-US" sz="1400" dirty="0" smtClean="0">
                <a:ea typeface="ＭＳ Ｐゴシック" charset="0"/>
                <a:cs typeface="ＭＳ Ｐゴシック" charset="0"/>
              </a:rPr>
              <a:t>Global </a:t>
            </a:r>
            <a:r>
              <a:rPr lang="en-US" sz="1400" dirty="0">
                <a:ea typeface="ＭＳ Ｐゴシック" charset="0"/>
                <a:cs typeface="ＭＳ Ｐゴシック" charset="0"/>
              </a:rPr>
              <a:t>Stock Fund has stocks from companies in many parts of the </a:t>
            </a:r>
            <a:r>
              <a:rPr lang="en-US" sz="1400" dirty="0" smtClean="0">
                <a:ea typeface="ＭＳ Ｐゴシック" charset="0"/>
                <a:cs typeface="ＭＳ Ｐゴシック" charset="0"/>
              </a:rPr>
              <a:t>world.</a:t>
            </a:r>
          </a:p>
          <a:p>
            <a:r>
              <a:rPr lang="en-US" sz="1400" dirty="0" smtClean="0">
                <a:ea typeface="ＭＳ Ｐゴシック" charset="0"/>
                <a:cs typeface="ＭＳ Ｐゴシック" charset="0"/>
              </a:rPr>
              <a:t>Growth </a:t>
            </a:r>
            <a:r>
              <a:rPr lang="en-US" sz="1400" dirty="0">
                <a:ea typeface="ＭＳ Ｐゴシック" charset="0"/>
                <a:cs typeface="ＭＳ Ｐゴシック" charset="0"/>
              </a:rPr>
              <a:t>Fund emphasizes companies that are expected to increase in value; also has higher </a:t>
            </a:r>
            <a:r>
              <a:rPr lang="en-US" sz="1400" dirty="0" smtClean="0">
                <a:ea typeface="ＭＳ Ｐゴシック" charset="0"/>
                <a:cs typeface="ＭＳ Ｐゴシック" charset="0"/>
              </a:rPr>
              <a:t>risk.</a:t>
            </a:r>
          </a:p>
          <a:p>
            <a:r>
              <a:rPr lang="en-US" sz="1400" dirty="0" smtClean="0">
                <a:ea typeface="ＭＳ Ｐゴシック" charset="0"/>
                <a:cs typeface="ＭＳ Ｐゴシック" charset="0"/>
              </a:rPr>
              <a:t>Income </a:t>
            </a:r>
            <a:r>
              <a:rPr lang="en-US" sz="1400" dirty="0">
                <a:ea typeface="ＭＳ Ｐゴシック" charset="0"/>
                <a:cs typeface="ＭＳ Ｐゴシック" charset="0"/>
              </a:rPr>
              <a:t>Fund features stock and bonds with high dividends and </a:t>
            </a:r>
            <a:r>
              <a:rPr lang="en-US" sz="1400" dirty="0" smtClean="0">
                <a:ea typeface="ＭＳ Ｐゴシック" charset="0"/>
                <a:cs typeface="ＭＳ Ｐゴシック" charset="0"/>
              </a:rPr>
              <a:t>interest.</a:t>
            </a:r>
          </a:p>
          <a:p>
            <a:r>
              <a:rPr lang="en-US" sz="1400" dirty="0" smtClean="0">
                <a:ea typeface="ＭＳ Ｐゴシック" charset="0"/>
                <a:cs typeface="ＭＳ Ｐゴシック" charset="0"/>
              </a:rPr>
              <a:t>Industry </a:t>
            </a:r>
            <a:r>
              <a:rPr lang="en-US" sz="1400" dirty="0">
                <a:ea typeface="ＭＳ Ｐゴシック" charset="0"/>
                <a:cs typeface="ＭＳ Ｐゴシック" charset="0"/>
              </a:rPr>
              <a:t>Fund invests in stocks of companies in a single industry (such as technology, health care, banking)</a:t>
            </a:r>
            <a:r>
              <a:rPr lang="en-US" sz="1400" dirty="0" smtClean="0">
                <a:ea typeface="ＭＳ Ｐゴシック" charset="0"/>
                <a:cs typeface="ＭＳ Ｐゴシック" charset="0"/>
              </a:rPr>
              <a:t>.</a:t>
            </a:r>
          </a:p>
          <a:p>
            <a:r>
              <a:rPr lang="en-US" sz="1400" dirty="0" smtClean="0">
                <a:ea typeface="ＭＳ Ｐゴシック" charset="0"/>
                <a:cs typeface="ＭＳ Ｐゴシック" charset="0"/>
              </a:rPr>
              <a:t>Municipal </a:t>
            </a:r>
            <a:r>
              <a:rPr lang="en-US" sz="1400" dirty="0">
                <a:ea typeface="ＭＳ Ｐゴシック" charset="0"/>
                <a:cs typeface="ＭＳ Ｐゴシック" charset="0"/>
              </a:rPr>
              <a:t>Bond Fund features debt instruments of state and local </a:t>
            </a:r>
            <a:r>
              <a:rPr lang="en-US" sz="1400" dirty="0" smtClean="0">
                <a:ea typeface="ＭＳ Ｐゴシック" charset="0"/>
                <a:cs typeface="ＭＳ Ｐゴシック" charset="0"/>
              </a:rPr>
              <a:t>governments.</a:t>
            </a:r>
          </a:p>
          <a:p>
            <a:r>
              <a:rPr lang="en-US" sz="1400" dirty="0" smtClean="0">
                <a:ea typeface="ＭＳ Ｐゴシック" charset="0"/>
                <a:cs typeface="ＭＳ Ｐゴシック" charset="0"/>
              </a:rPr>
              <a:t>Regional </a:t>
            </a:r>
            <a:r>
              <a:rPr lang="en-US" sz="1400" dirty="0">
                <a:ea typeface="ＭＳ Ｐゴシック" charset="0"/>
                <a:cs typeface="ＭＳ Ｐゴシック" charset="0"/>
              </a:rPr>
              <a:t>Stock Fund involves stocks of companies from one geographic region of the world (such as Asia or Latin America).</a:t>
            </a:r>
          </a:p>
          <a:p>
            <a:pPr eaLnBrk="1" hangingPunct="1">
              <a:lnSpc>
                <a:spcPct val="90000"/>
              </a:lnSpc>
              <a:buFontTx/>
              <a:buNone/>
            </a:pPr>
            <a:endParaRPr lang="en-US" sz="1400" dirty="0">
              <a:ea typeface="ＭＳ Ｐゴシック" charset="0"/>
              <a:cs typeface="ＭＳ Ｐゴシック" charset="0"/>
            </a:endParaRPr>
          </a:p>
        </p:txBody>
      </p:sp>
    </p:spTree>
    <p:extLst>
      <p:ext uri="{BB962C8B-B14F-4D97-AF65-F5344CB8AC3E}">
        <p14:creationId xmlns:p14="http://schemas.microsoft.com/office/powerpoint/2010/main" val="60153207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304800"/>
            <a:ext cx="7696200" cy="1143000"/>
          </a:xfrm>
        </p:spPr>
        <p:txBody>
          <a:bodyPr/>
          <a:lstStyle/>
          <a:p>
            <a:r>
              <a:rPr lang="en-US" dirty="0" smtClean="0"/>
              <a:t>Stocks</a:t>
            </a:r>
            <a:endParaRPr lang="en-US" dirty="0"/>
          </a:p>
        </p:txBody>
      </p:sp>
      <p:sp>
        <p:nvSpPr>
          <p:cNvPr id="4" name="Rectangle 3"/>
          <p:cNvSpPr>
            <a:spLocks noGrp="1" noChangeArrowheads="1"/>
          </p:cNvSpPr>
          <p:nvPr>
            <p:ph idx="1"/>
          </p:nvPr>
        </p:nvSpPr>
        <p:spPr>
          <a:xfrm>
            <a:off x="228600" y="1143000"/>
            <a:ext cx="8458200" cy="5486400"/>
          </a:xfrm>
        </p:spPr>
        <p:txBody>
          <a:bodyPr>
            <a:normAutofit/>
          </a:bodyPr>
          <a:lstStyle/>
          <a:p>
            <a:pPr eaLnBrk="1" hangingPunct="1">
              <a:buFontTx/>
              <a:buNone/>
            </a:pPr>
            <a:r>
              <a:rPr lang="en-US" sz="1600" dirty="0" smtClean="0">
                <a:ea typeface="ＭＳ Ｐゴシック" charset="0"/>
                <a:cs typeface="ＭＳ Ｐゴシック" charset="0"/>
              </a:rPr>
              <a:t>What </a:t>
            </a:r>
            <a:r>
              <a:rPr lang="en-US" sz="1600" dirty="0">
                <a:ea typeface="ＭＳ Ｐゴシック" charset="0"/>
                <a:cs typeface="ＭＳ Ｐゴシック" charset="0"/>
              </a:rPr>
              <a:t>they </a:t>
            </a:r>
            <a:r>
              <a:rPr lang="en-US" sz="1600" dirty="0" smtClean="0">
                <a:ea typeface="ＭＳ Ｐゴシック" charset="0"/>
                <a:cs typeface="ＭＳ Ｐゴシック" charset="0"/>
              </a:rPr>
              <a:t>are:</a:t>
            </a:r>
            <a:endParaRPr lang="en-US" sz="1600" dirty="0">
              <a:ea typeface="ＭＳ Ｐゴシック" charset="0"/>
              <a:cs typeface="ＭＳ Ｐゴシック" charset="0"/>
            </a:endParaRPr>
          </a:p>
          <a:p>
            <a:pPr eaLnBrk="1" hangingPunct="1"/>
            <a:r>
              <a:rPr lang="en-US" sz="1600" dirty="0">
                <a:ea typeface="ＭＳ Ｐゴシック" charset="0"/>
                <a:cs typeface="ＭＳ Ｐゴシック" charset="0"/>
              </a:rPr>
              <a:t>Stock represents ownership of a corporation. Stockholders own a share of the company and are entitled to a share of the profits as well as a vote in how the company is run.</a:t>
            </a:r>
          </a:p>
          <a:p>
            <a:pPr eaLnBrk="1" hangingPunct="1">
              <a:buFontTx/>
              <a:buNone/>
            </a:pPr>
            <a:endParaRPr lang="en-US" sz="1600" dirty="0">
              <a:ea typeface="ＭＳ Ｐゴシック" charset="0"/>
              <a:cs typeface="ＭＳ Ｐゴシック" charset="0"/>
            </a:endParaRPr>
          </a:p>
          <a:p>
            <a:pPr eaLnBrk="1" hangingPunct="1">
              <a:buFontTx/>
              <a:buNone/>
            </a:pPr>
            <a:r>
              <a:rPr lang="en-US" sz="1600" dirty="0" smtClean="0">
                <a:ea typeface="ＭＳ Ｐゴシック" charset="0"/>
                <a:cs typeface="ＭＳ Ｐゴシック" charset="0"/>
              </a:rPr>
              <a:t>How </a:t>
            </a:r>
            <a:r>
              <a:rPr lang="en-US" sz="1600" dirty="0">
                <a:ea typeface="ＭＳ Ｐゴシック" charset="0"/>
                <a:cs typeface="ＭＳ Ｐゴシック" charset="0"/>
              </a:rPr>
              <a:t>earnings are </a:t>
            </a:r>
            <a:r>
              <a:rPr lang="en-US" sz="1600" dirty="0" smtClean="0">
                <a:ea typeface="ＭＳ Ｐゴシック" charset="0"/>
                <a:cs typeface="ＭＳ Ｐゴシック" charset="0"/>
              </a:rPr>
              <a:t>made:</a:t>
            </a:r>
            <a:endParaRPr lang="en-US" sz="1600" dirty="0">
              <a:ea typeface="ＭＳ Ｐゴシック" charset="0"/>
              <a:cs typeface="ＭＳ Ｐゴシック" charset="0"/>
            </a:endParaRPr>
          </a:p>
          <a:p>
            <a:pPr eaLnBrk="1" hangingPunct="1"/>
            <a:r>
              <a:rPr lang="en-US" sz="1600" dirty="0">
                <a:ea typeface="ＭＳ Ｐゴシック" charset="0"/>
                <a:cs typeface="ＭＳ Ｐゴシック" charset="0"/>
              </a:rPr>
              <a:t>Company profits may be divided among shareholders in the form of dividends. Dividends are usually paid quarterly.</a:t>
            </a:r>
          </a:p>
          <a:p>
            <a:pPr eaLnBrk="1" hangingPunct="1"/>
            <a:r>
              <a:rPr lang="en-US" sz="1600" dirty="0">
                <a:ea typeface="ＭＳ Ｐゴシック" charset="0"/>
                <a:cs typeface="ＭＳ Ｐゴシック" charset="0"/>
              </a:rPr>
              <a:t>Larger profits can be made through an increase in the value of the stock on the open market.</a:t>
            </a:r>
          </a:p>
          <a:p>
            <a:pPr eaLnBrk="1" hangingPunct="1">
              <a:buFontTx/>
              <a:buNone/>
            </a:pPr>
            <a:endParaRPr lang="en-US" sz="1600" dirty="0">
              <a:ea typeface="ＭＳ Ｐゴシック" charset="0"/>
              <a:cs typeface="ＭＳ Ｐゴシック" charset="0"/>
            </a:endParaRPr>
          </a:p>
          <a:p>
            <a:pPr eaLnBrk="1" hangingPunct="1">
              <a:buFontTx/>
              <a:buNone/>
            </a:pPr>
            <a:r>
              <a:rPr lang="en-US" sz="1600" dirty="0" smtClean="0">
                <a:ea typeface="ＭＳ Ｐゴシック" charset="0"/>
                <a:cs typeface="ＭＳ Ｐゴシック" charset="0"/>
              </a:rPr>
              <a:t>Advantages:</a:t>
            </a:r>
            <a:endParaRPr lang="en-US" sz="1600" dirty="0">
              <a:ea typeface="ＭＳ Ｐゴシック" charset="0"/>
              <a:cs typeface="ＭＳ Ｐゴシック" charset="0"/>
            </a:endParaRPr>
          </a:p>
          <a:p>
            <a:pPr eaLnBrk="1" hangingPunct="1"/>
            <a:r>
              <a:rPr lang="en-US" sz="1600" dirty="0">
                <a:ea typeface="ＭＳ Ｐゴシック" charset="0"/>
                <a:cs typeface="ＭＳ Ｐゴシック" charset="0"/>
              </a:rPr>
              <a:t>If the market value goes up, the gain can be considerable.</a:t>
            </a:r>
          </a:p>
          <a:p>
            <a:pPr eaLnBrk="1" hangingPunct="1"/>
            <a:r>
              <a:rPr lang="en-US" sz="1600" dirty="0">
                <a:ea typeface="ＭＳ Ｐゴシック" charset="0"/>
                <a:cs typeface="ＭＳ Ｐゴシック" charset="0"/>
              </a:rPr>
              <a:t>Money is easily accessible.</a:t>
            </a:r>
          </a:p>
          <a:p>
            <a:pPr eaLnBrk="1" hangingPunct="1">
              <a:buFontTx/>
              <a:buNone/>
            </a:pPr>
            <a:endParaRPr lang="en-US" sz="1600" dirty="0">
              <a:ea typeface="ＭＳ Ｐゴシック" charset="0"/>
              <a:cs typeface="ＭＳ Ｐゴシック" charset="0"/>
            </a:endParaRPr>
          </a:p>
          <a:p>
            <a:pPr eaLnBrk="1" hangingPunct="1">
              <a:buFontTx/>
              <a:buNone/>
            </a:pPr>
            <a:r>
              <a:rPr lang="en-US" sz="1600" dirty="0" smtClean="0">
                <a:ea typeface="ＭＳ Ｐゴシック" charset="0"/>
                <a:cs typeface="ＭＳ Ｐゴシック" charset="0"/>
              </a:rPr>
              <a:t>Disadvantages:</a:t>
            </a:r>
            <a:endParaRPr lang="en-US" sz="1600" dirty="0">
              <a:ea typeface="ＭＳ Ｐゴシック" charset="0"/>
              <a:cs typeface="ＭＳ Ｐゴシック" charset="0"/>
            </a:endParaRPr>
          </a:p>
          <a:p>
            <a:pPr eaLnBrk="1" hangingPunct="1"/>
            <a:r>
              <a:rPr lang="en-US" sz="1600" dirty="0">
                <a:ea typeface="ＭＳ Ｐゴシック" charset="0"/>
                <a:cs typeface="ＭＳ Ｐゴシック" charset="0"/>
              </a:rPr>
              <a:t>If market value goes down, the loss can be considerable.</a:t>
            </a:r>
          </a:p>
          <a:p>
            <a:pPr eaLnBrk="1" hangingPunct="1"/>
            <a:r>
              <a:rPr lang="en-US" sz="1600" dirty="0">
                <a:ea typeface="ＭＳ Ｐゴシック" charset="0"/>
                <a:cs typeface="ＭＳ Ｐゴシック" charset="0"/>
              </a:rPr>
              <a:t>Selecting and managing stock often requires study and the help of a good brokerage firm.</a:t>
            </a:r>
          </a:p>
          <a:p>
            <a:pPr eaLnBrk="1" hangingPunct="1">
              <a:buFontTx/>
              <a:buNone/>
            </a:pPr>
            <a:endParaRPr lang="en-US" sz="1600" dirty="0">
              <a:ea typeface="ＭＳ Ｐゴシック" charset="0"/>
              <a:cs typeface="ＭＳ Ｐゴシック" charset="0"/>
            </a:endParaRPr>
          </a:p>
        </p:txBody>
      </p:sp>
    </p:spTree>
    <p:extLst>
      <p:ext uri="{BB962C8B-B14F-4D97-AF65-F5344CB8AC3E}">
        <p14:creationId xmlns:p14="http://schemas.microsoft.com/office/powerpoint/2010/main" val="994342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7696200" cy="1143000"/>
          </a:xfrm>
        </p:spPr>
        <p:txBody>
          <a:bodyPr/>
          <a:lstStyle/>
          <a:p>
            <a:r>
              <a:rPr lang="en-US" dirty="0" smtClean="0"/>
              <a:t>Real Estate</a:t>
            </a:r>
            <a:endParaRPr lang="en-US" dirty="0"/>
          </a:p>
        </p:txBody>
      </p:sp>
      <p:sp>
        <p:nvSpPr>
          <p:cNvPr id="4" name="Rectangle 3"/>
          <p:cNvSpPr>
            <a:spLocks noGrp="1" noChangeArrowheads="1"/>
          </p:cNvSpPr>
          <p:nvPr>
            <p:ph idx="1"/>
          </p:nvPr>
        </p:nvSpPr>
        <p:spPr>
          <a:xfrm>
            <a:off x="228600" y="1143000"/>
            <a:ext cx="8458200" cy="5715000"/>
          </a:xfrm>
        </p:spPr>
        <p:txBody>
          <a:bodyPr>
            <a:normAutofit/>
          </a:bodyPr>
          <a:lstStyle/>
          <a:p>
            <a:pPr eaLnBrk="1" hangingPunct="1">
              <a:buFontTx/>
              <a:buNone/>
            </a:pPr>
            <a:r>
              <a:rPr lang="en-US" dirty="0" smtClean="0">
                <a:ea typeface="ＭＳ Ｐゴシック" charset="0"/>
                <a:cs typeface="ＭＳ Ｐゴシック" charset="0"/>
              </a:rPr>
              <a:t>Ways </a:t>
            </a:r>
            <a:r>
              <a:rPr lang="en-US" dirty="0">
                <a:ea typeface="ＭＳ Ｐゴシック" charset="0"/>
                <a:cs typeface="ＭＳ Ｐゴシック" charset="0"/>
              </a:rPr>
              <a:t>to </a:t>
            </a:r>
            <a:r>
              <a:rPr lang="en-US" dirty="0" smtClean="0">
                <a:ea typeface="ＭＳ Ｐゴシック" charset="0"/>
                <a:cs typeface="ＭＳ Ｐゴシック" charset="0"/>
              </a:rPr>
              <a:t>invest:</a:t>
            </a:r>
            <a:endParaRPr lang="en-US" dirty="0">
              <a:ea typeface="ＭＳ Ｐゴシック" charset="0"/>
              <a:cs typeface="ＭＳ Ｐゴシック" charset="0"/>
            </a:endParaRPr>
          </a:p>
          <a:p>
            <a:pPr eaLnBrk="1" hangingPunct="1"/>
            <a:r>
              <a:rPr lang="en-US" dirty="0">
                <a:ea typeface="ＭＳ Ｐゴシック" charset="0"/>
                <a:cs typeface="ＭＳ Ｐゴシック" charset="0"/>
              </a:rPr>
              <a:t>Buy a house, live in it, and sell it later at a profit.</a:t>
            </a:r>
          </a:p>
          <a:p>
            <a:pPr eaLnBrk="1" hangingPunct="1"/>
            <a:r>
              <a:rPr lang="en-US" dirty="0">
                <a:ea typeface="ＭＳ Ｐゴシック" charset="0"/>
                <a:cs typeface="ＭＳ Ｐゴシック" charset="0"/>
              </a:rPr>
              <a:t>Buy income property (such as an apartment house or a commercial building)</a:t>
            </a:r>
            <a:br>
              <a:rPr lang="en-US" dirty="0">
                <a:ea typeface="ＭＳ Ｐゴシック" charset="0"/>
                <a:cs typeface="ＭＳ Ｐゴシック" charset="0"/>
              </a:rPr>
            </a:br>
            <a:r>
              <a:rPr lang="en-US" dirty="0">
                <a:ea typeface="ＭＳ Ｐゴシック" charset="0"/>
                <a:cs typeface="ＭＳ Ｐゴシック" charset="0"/>
              </a:rPr>
              <a:t>and rent it.</a:t>
            </a:r>
          </a:p>
          <a:p>
            <a:pPr eaLnBrk="1" hangingPunct="1"/>
            <a:r>
              <a:rPr lang="en-US" dirty="0">
                <a:ea typeface="ＭＳ Ｐゴシック" charset="0"/>
                <a:cs typeface="ＭＳ Ｐゴシック" charset="0"/>
              </a:rPr>
              <a:t>Buy land and hold it until it rises in value.</a:t>
            </a:r>
          </a:p>
          <a:p>
            <a:pPr eaLnBrk="1" hangingPunct="1">
              <a:buFontTx/>
              <a:buNone/>
            </a:pPr>
            <a:endParaRPr lang="en-US" dirty="0">
              <a:ea typeface="ＭＳ Ｐゴシック" charset="0"/>
              <a:cs typeface="ＭＳ Ｐゴシック" charset="0"/>
            </a:endParaRPr>
          </a:p>
          <a:p>
            <a:pPr eaLnBrk="1" hangingPunct="1">
              <a:buFontTx/>
              <a:buNone/>
            </a:pPr>
            <a:r>
              <a:rPr lang="en-US" dirty="0" smtClean="0">
                <a:ea typeface="ＭＳ Ｐゴシック" charset="0"/>
                <a:cs typeface="ＭＳ Ｐゴシック" charset="0"/>
              </a:rPr>
              <a:t>Advantages:</a:t>
            </a:r>
            <a:endParaRPr lang="en-US" dirty="0">
              <a:ea typeface="ＭＳ Ｐゴシック" charset="0"/>
              <a:cs typeface="ＭＳ Ｐゴシック" charset="0"/>
            </a:endParaRPr>
          </a:p>
          <a:p>
            <a:pPr eaLnBrk="1" hangingPunct="1"/>
            <a:r>
              <a:rPr lang="en-US" dirty="0">
                <a:ea typeface="ＭＳ Ｐゴシック" charset="0"/>
                <a:cs typeface="ＭＳ Ｐゴシック" charset="0"/>
              </a:rPr>
              <a:t>Excellent protection against inflation.</a:t>
            </a:r>
          </a:p>
          <a:p>
            <a:pPr eaLnBrk="1" hangingPunct="1">
              <a:buFontTx/>
              <a:buNone/>
            </a:pPr>
            <a:endParaRPr lang="en-US" dirty="0">
              <a:ea typeface="ＭＳ Ｐゴシック" charset="0"/>
              <a:cs typeface="ＭＳ Ｐゴシック" charset="0"/>
            </a:endParaRPr>
          </a:p>
          <a:p>
            <a:pPr eaLnBrk="1" hangingPunct="1">
              <a:buFontTx/>
              <a:buNone/>
            </a:pPr>
            <a:r>
              <a:rPr lang="en-US" dirty="0" smtClean="0">
                <a:ea typeface="ＭＳ Ｐゴシック" charset="0"/>
                <a:cs typeface="ＭＳ Ｐゴシック" charset="0"/>
              </a:rPr>
              <a:t>Disadvantages:</a:t>
            </a:r>
            <a:endParaRPr lang="en-US" dirty="0">
              <a:ea typeface="ＭＳ Ｐゴシック" charset="0"/>
              <a:cs typeface="ＭＳ Ｐゴシック" charset="0"/>
            </a:endParaRPr>
          </a:p>
          <a:p>
            <a:pPr eaLnBrk="1" hangingPunct="1"/>
            <a:r>
              <a:rPr lang="en-US" dirty="0">
                <a:ea typeface="ＭＳ Ｐゴシック" charset="0"/>
                <a:cs typeface="ＭＳ Ｐゴシック" charset="0"/>
              </a:rPr>
              <a:t>Can be difficult to convert into cash.</a:t>
            </a:r>
          </a:p>
          <a:p>
            <a:pPr eaLnBrk="1" hangingPunct="1"/>
            <a:r>
              <a:rPr lang="en-US" dirty="0">
                <a:ea typeface="ＭＳ Ｐゴシック" charset="0"/>
                <a:cs typeface="ＭＳ Ｐゴシック" charset="0"/>
              </a:rPr>
              <a:t>A specialized type of investment requiring study and knowledge of business.</a:t>
            </a:r>
          </a:p>
          <a:p>
            <a:pPr eaLnBrk="1" hangingPunct="1">
              <a:buFontTx/>
              <a:buNone/>
            </a:pPr>
            <a:endParaRPr lang="en-US" dirty="0">
              <a:ea typeface="ＭＳ Ｐゴシック" charset="0"/>
              <a:cs typeface="ＭＳ Ｐゴシック" charset="0"/>
            </a:endParaRPr>
          </a:p>
          <a:p>
            <a:pPr eaLnBrk="1" hangingPunct="1">
              <a:buFontTx/>
              <a:buNone/>
            </a:pPr>
            <a:endParaRPr lang="en-US" dirty="0">
              <a:ea typeface="ＭＳ Ｐゴシック" charset="0"/>
              <a:cs typeface="ＭＳ Ｐゴシック" charset="0"/>
            </a:endParaRPr>
          </a:p>
        </p:txBody>
      </p:sp>
    </p:spTree>
    <p:extLst>
      <p:ext uri="{BB962C8B-B14F-4D97-AF65-F5344CB8AC3E}">
        <p14:creationId xmlns:p14="http://schemas.microsoft.com/office/powerpoint/2010/main" val="789225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152400"/>
            <a:ext cx="7696200" cy="1143000"/>
          </a:xfrm>
        </p:spPr>
        <p:txBody>
          <a:bodyPr/>
          <a:lstStyle/>
          <a:p>
            <a:r>
              <a:rPr lang="en-US" dirty="0" smtClean="0"/>
              <a:t>Retirement Plans</a:t>
            </a:r>
            <a:endParaRPr lang="en-US" dirty="0"/>
          </a:p>
        </p:txBody>
      </p:sp>
      <p:sp>
        <p:nvSpPr>
          <p:cNvPr id="4" name="Rectangle 3"/>
          <p:cNvSpPr>
            <a:spLocks noGrp="1" noChangeArrowheads="1"/>
          </p:cNvSpPr>
          <p:nvPr>
            <p:ph idx="1"/>
          </p:nvPr>
        </p:nvSpPr>
        <p:spPr>
          <a:xfrm>
            <a:off x="152400" y="990600"/>
            <a:ext cx="8763000" cy="5867400"/>
          </a:xfrm>
        </p:spPr>
        <p:txBody>
          <a:bodyPr>
            <a:noAutofit/>
          </a:bodyPr>
          <a:lstStyle/>
          <a:p>
            <a:pPr eaLnBrk="1" hangingPunct="1">
              <a:lnSpc>
                <a:spcPct val="90000"/>
              </a:lnSpc>
              <a:buFontTx/>
              <a:buNone/>
            </a:pPr>
            <a:r>
              <a:rPr lang="en-US" sz="1400" dirty="0" smtClean="0">
                <a:ea typeface="ＭＳ Ｐゴシック" charset="0"/>
                <a:cs typeface="ＭＳ Ｐゴシック" charset="0"/>
              </a:rPr>
              <a:t>What </a:t>
            </a:r>
            <a:r>
              <a:rPr lang="en-US" sz="1400" dirty="0">
                <a:ea typeface="ＭＳ Ｐゴシック" charset="0"/>
                <a:cs typeface="ＭＳ Ｐゴシック" charset="0"/>
              </a:rPr>
              <a:t>they are and how they </a:t>
            </a:r>
            <a:r>
              <a:rPr lang="en-US" sz="1400" dirty="0" smtClean="0">
                <a:ea typeface="ＭＳ Ｐゴシック" charset="0"/>
                <a:cs typeface="ＭＳ Ｐゴシック" charset="0"/>
              </a:rPr>
              <a:t>work:</a:t>
            </a:r>
            <a:endParaRPr lang="en-US" sz="1400" dirty="0">
              <a:ea typeface="ＭＳ Ｐゴシック" charset="0"/>
              <a:cs typeface="ＭＳ Ｐゴシック" charset="0"/>
            </a:endParaRPr>
          </a:p>
          <a:p>
            <a:pPr eaLnBrk="1" hangingPunct="1">
              <a:lnSpc>
                <a:spcPct val="90000"/>
              </a:lnSpc>
            </a:pPr>
            <a:r>
              <a:rPr lang="en-US" sz="1400" dirty="0">
                <a:ea typeface="ＭＳ Ｐゴシック" charset="0"/>
                <a:cs typeface="ＭＳ Ｐゴシック" charset="0"/>
              </a:rPr>
              <a:t>Plans that help individuals set aside money to be used after they retire.</a:t>
            </a:r>
          </a:p>
          <a:p>
            <a:pPr eaLnBrk="1" hangingPunct="1">
              <a:lnSpc>
                <a:spcPct val="90000"/>
              </a:lnSpc>
            </a:pPr>
            <a:r>
              <a:rPr lang="en-US" sz="1400" dirty="0">
                <a:ea typeface="ＭＳ Ｐゴシック" charset="0"/>
                <a:cs typeface="ＭＳ Ｐゴシック" charset="0"/>
              </a:rPr>
              <a:t>Federal income tax not immediately due on money put into a retirement account, or on the interest it makes.</a:t>
            </a:r>
          </a:p>
          <a:p>
            <a:pPr eaLnBrk="1" hangingPunct="1">
              <a:lnSpc>
                <a:spcPct val="90000"/>
              </a:lnSpc>
            </a:pPr>
            <a:r>
              <a:rPr lang="en-US" sz="1400" dirty="0">
                <a:ea typeface="ＭＳ Ｐゴシック" charset="0"/>
                <a:cs typeface="ＭＳ Ｐゴシック" charset="0"/>
              </a:rPr>
              <a:t>Income tax paid when money is withdrawn.</a:t>
            </a:r>
          </a:p>
          <a:p>
            <a:pPr eaLnBrk="1" hangingPunct="1">
              <a:lnSpc>
                <a:spcPct val="90000"/>
              </a:lnSpc>
            </a:pPr>
            <a:r>
              <a:rPr lang="en-US" sz="1400" dirty="0">
                <a:ea typeface="ＭＳ Ｐゴシック" charset="0"/>
                <a:cs typeface="ＭＳ Ｐゴシック" charset="0"/>
              </a:rPr>
              <a:t>Penalty charges apply if money is withdrawn before retirement age, except under certain circumstances.</a:t>
            </a:r>
          </a:p>
          <a:p>
            <a:pPr eaLnBrk="1" hangingPunct="1">
              <a:lnSpc>
                <a:spcPct val="90000"/>
              </a:lnSpc>
            </a:pPr>
            <a:r>
              <a:rPr lang="en-US" sz="1400" dirty="0">
                <a:ea typeface="ＭＳ Ｐゴシック" charset="0"/>
                <a:cs typeface="ＭＳ Ｐゴシック" charset="0"/>
              </a:rPr>
              <a:t>Income after retirement is usually lower, so tax rate is lower.</a:t>
            </a:r>
          </a:p>
          <a:p>
            <a:pPr eaLnBrk="1" hangingPunct="1">
              <a:lnSpc>
                <a:spcPct val="90000"/>
              </a:lnSpc>
              <a:buFontTx/>
              <a:buNone/>
            </a:pPr>
            <a:endParaRPr lang="en-US" sz="1400" dirty="0">
              <a:ea typeface="ＭＳ Ｐゴシック" charset="0"/>
              <a:cs typeface="ＭＳ Ｐゴシック" charset="0"/>
            </a:endParaRPr>
          </a:p>
          <a:p>
            <a:pPr eaLnBrk="1" hangingPunct="1">
              <a:lnSpc>
                <a:spcPct val="90000"/>
              </a:lnSpc>
              <a:buFontTx/>
              <a:buNone/>
            </a:pPr>
            <a:r>
              <a:rPr lang="en-US" sz="1400" dirty="0" smtClean="0">
                <a:ea typeface="ＭＳ Ｐゴシック" charset="0"/>
                <a:cs typeface="ＭＳ Ｐゴシック" charset="0"/>
              </a:rPr>
              <a:t>Types:</a:t>
            </a:r>
            <a:endParaRPr lang="en-US" sz="1400" dirty="0">
              <a:ea typeface="ＭＳ Ｐゴシック" charset="0"/>
              <a:cs typeface="ＭＳ Ｐゴシック" charset="0"/>
            </a:endParaRPr>
          </a:p>
          <a:p>
            <a:pPr>
              <a:lnSpc>
                <a:spcPct val="90000"/>
              </a:lnSpc>
            </a:pPr>
            <a:r>
              <a:rPr lang="en-US" sz="1400" dirty="0">
                <a:ea typeface="ＭＳ Ｐゴシック" charset="0"/>
                <a:cs typeface="ＭＳ Ｐゴシック" charset="0"/>
              </a:rPr>
              <a:t>Individual Retirement Account (IRA)</a:t>
            </a:r>
          </a:p>
          <a:p>
            <a:pPr lvl="1">
              <a:lnSpc>
                <a:spcPct val="90000"/>
              </a:lnSpc>
            </a:pPr>
            <a:r>
              <a:rPr lang="en-US" sz="1400" dirty="0">
                <a:ea typeface="ＭＳ Ｐゴシック" charset="0"/>
                <a:cs typeface="ＭＳ Ｐゴシック" charset="0"/>
              </a:rPr>
              <a:t>Allows a person to contribute up to $6,000 of pre-tax earnings per year. Contributions can </a:t>
            </a:r>
            <a:r>
              <a:rPr lang="en-US" sz="1400" dirty="0" smtClean="0">
                <a:ea typeface="ＭＳ Ｐゴシック" charset="0"/>
                <a:cs typeface="ＭＳ Ｐゴシック" charset="0"/>
              </a:rPr>
              <a:t>be </a:t>
            </a:r>
            <a:r>
              <a:rPr lang="en-US" sz="1400" dirty="0">
                <a:ea typeface="ＭＳ Ｐゴシック" charset="0"/>
                <a:cs typeface="ＭＳ Ｐゴシック" charset="0"/>
              </a:rPr>
              <a:t>made in installments or in a lump sum. Those over 50 can contribute up to $7,000 pre-tax annually.</a:t>
            </a:r>
          </a:p>
          <a:p>
            <a:pPr>
              <a:lnSpc>
                <a:spcPct val="90000"/>
              </a:lnSpc>
            </a:pPr>
            <a:r>
              <a:rPr lang="en-US" sz="1400" dirty="0">
                <a:ea typeface="ＭＳ Ｐゴシック" charset="0"/>
                <a:cs typeface="ＭＳ Ｐゴシック" charset="0"/>
              </a:rPr>
              <a:t>Roth IRA (also called the IRA Plus)</a:t>
            </a:r>
          </a:p>
          <a:p>
            <a:pPr lvl="1">
              <a:lnSpc>
                <a:spcPct val="90000"/>
              </a:lnSpc>
            </a:pPr>
            <a:r>
              <a:rPr lang="en-US" sz="1400" dirty="0">
                <a:ea typeface="ＭＳ Ｐゴシック" charset="0"/>
                <a:cs typeface="ＭＳ Ｐゴシック" charset="0"/>
              </a:rPr>
              <a:t>While the up to $6,000 annual contribution to this plan is not tax-deductible, the earnings on the account are tax-free after five years. The funds from the Roth IRA may be withdrawn after age 59 1/2, if the account owner is disabled, for educational expenses, or for the purchase of a first home.</a:t>
            </a:r>
          </a:p>
          <a:p>
            <a:pPr>
              <a:lnSpc>
                <a:spcPct val="90000"/>
              </a:lnSpc>
            </a:pPr>
            <a:r>
              <a:rPr lang="en-US" sz="1400" dirty="0">
                <a:ea typeface="ＭＳ Ｐゴシック" charset="0"/>
                <a:cs typeface="ＭＳ Ｐゴシック" charset="0"/>
              </a:rPr>
              <a:t>401(k)</a:t>
            </a:r>
          </a:p>
          <a:p>
            <a:pPr lvl="1">
              <a:lnSpc>
                <a:spcPct val="90000"/>
              </a:lnSpc>
            </a:pPr>
            <a:r>
              <a:rPr lang="en-US" sz="1400" dirty="0">
                <a:ea typeface="ＭＳ Ｐゴシック" charset="0"/>
                <a:cs typeface="ＭＳ Ｐゴシック" charset="0"/>
              </a:rPr>
              <a:t>Allows a person to contribute to a savings plan from his or her pre-tax earnings, reducing the amount of tax that must be paid. Employer matches contributions up to a certain level.</a:t>
            </a:r>
          </a:p>
          <a:p>
            <a:pPr>
              <a:lnSpc>
                <a:spcPct val="90000"/>
              </a:lnSpc>
            </a:pPr>
            <a:r>
              <a:rPr lang="en-US" sz="1400" dirty="0">
                <a:ea typeface="ＭＳ Ｐゴシック" charset="0"/>
                <a:cs typeface="ＭＳ Ｐゴシック" charset="0"/>
              </a:rPr>
              <a:t>Keogh Plan</a:t>
            </a:r>
          </a:p>
          <a:p>
            <a:pPr lvl="1">
              <a:lnSpc>
                <a:spcPct val="90000"/>
              </a:lnSpc>
            </a:pPr>
            <a:r>
              <a:rPr lang="en-US" sz="1400" dirty="0">
                <a:ea typeface="ＭＳ Ｐゴシック" charset="0"/>
                <a:cs typeface="ＭＳ Ｐゴシック" charset="0"/>
              </a:rPr>
              <a:t>Allows a self-employed person to set aside up to 25% of income</a:t>
            </a:r>
            <a:br>
              <a:rPr lang="en-US" sz="1400" dirty="0">
                <a:ea typeface="ＭＳ Ｐゴシック" charset="0"/>
                <a:cs typeface="ＭＳ Ｐゴシック" charset="0"/>
              </a:rPr>
            </a:br>
            <a:r>
              <a:rPr lang="en-US" sz="1400" dirty="0">
                <a:ea typeface="ＭＳ Ｐゴシック" charset="0"/>
                <a:cs typeface="ＭＳ Ｐゴシック" charset="0"/>
              </a:rPr>
              <a:t>(but not more than $56,000 per year).</a:t>
            </a:r>
          </a:p>
          <a:p>
            <a:pPr eaLnBrk="1" hangingPunct="1">
              <a:lnSpc>
                <a:spcPct val="90000"/>
              </a:lnSpc>
              <a:buFontTx/>
              <a:buNone/>
            </a:pPr>
            <a:endParaRPr lang="en-US" sz="1400" dirty="0">
              <a:ea typeface="ＭＳ Ｐゴシック" charset="0"/>
              <a:cs typeface="ＭＳ Ｐゴシック" charset="0"/>
            </a:endParaRPr>
          </a:p>
        </p:txBody>
      </p:sp>
    </p:spTree>
    <p:extLst>
      <p:ext uri="{BB962C8B-B14F-4D97-AF65-F5344CB8AC3E}">
        <p14:creationId xmlns:p14="http://schemas.microsoft.com/office/powerpoint/2010/main" val="3101180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900" dirty="0" smtClean="0"/>
              <a:t>An example of a return on investment: </a:t>
            </a:r>
          </a:p>
          <a:p>
            <a:pPr marL="0" indent="0">
              <a:buNone/>
            </a:pPr>
            <a:endParaRPr lang="en-US" sz="1900" dirty="0"/>
          </a:p>
          <a:p>
            <a:pPr>
              <a:buNone/>
            </a:pPr>
            <a:r>
              <a:rPr lang="en-US" sz="1900" dirty="0" smtClean="0">
                <a:ea typeface="ＭＳ Ｐゴシック" charset="0"/>
                <a:cs typeface="ＭＳ Ｐゴシック" charset="0"/>
              </a:rPr>
              <a:t>Contributions </a:t>
            </a:r>
            <a:r>
              <a:rPr lang="en-US" sz="1900" dirty="0">
                <a:ea typeface="ＭＳ Ｐゴシック" charset="0"/>
                <a:cs typeface="ＭＳ Ｐゴシック" charset="0"/>
              </a:rPr>
              <a:t>made only between ages of 22–30 (9 years)</a:t>
            </a:r>
          </a:p>
          <a:p>
            <a:r>
              <a:rPr lang="en-US" sz="1900" dirty="0">
                <a:ea typeface="ＭＳ Ｐゴシック" charset="0"/>
                <a:cs typeface="ＭＳ Ｐゴシック" charset="0"/>
              </a:rPr>
              <a:t>$2,000 contributed each year</a:t>
            </a:r>
          </a:p>
          <a:p>
            <a:r>
              <a:rPr lang="en-US" sz="1900" dirty="0">
                <a:ea typeface="ＭＳ Ｐゴシック" charset="0"/>
                <a:cs typeface="ＭＳ Ｐゴシック" charset="0"/>
              </a:rPr>
              <a:t>Total investment of $18,000</a:t>
            </a:r>
          </a:p>
          <a:p>
            <a:r>
              <a:rPr lang="en-US" sz="1900" dirty="0">
                <a:ea typeface="ＭＳ Ｐゴシック" charset="0"/>
                <a:cs typeface="ＭＳ Ｐゴシック" charset="0"/>
              </a:rPr>
              <a:t>At an interest rate of 9%, by age 65 will have $579,468</a:t>
            </a:r>
          </a:p>
          <a:p>
            <a:pPr>
              <a:buNone/>
            </a:pPr>
            <a:endParaRPr lang="en-US" sz="1900" dirty="0">
              <a:ea typeface="ＭＳ Ｐゴシック" charset="0"/>
              <a:cs typeface="ＭＳ Ｐゴシック" charset="0"/>
            </a:endParaRPr>
          </a:p>
          <a:p>
            <a:pPr>
              <a:buNone/>
            </a:pPr>
            <a:r>
              <a:rPr lang="en-US" sz="1900" dirty="0" smtClean="0">
                <a:ea typeface="ＭＳ Ｐゴシック" charset="0"/>
                <a:cs typeface="ＭＳ Ｐゴシック" charset="0"/>
              </a:rPr>
              <a:t>Contributions </a:t>
            </a:r>
            <a:r>
              <a:rPr lang="en-US" sz="1900" dirty="0">
                <a:ea typeface="ＭＳ Ｐゴシック" charset="0"/>
                <a:cs typeface="ＭＳ Ｐゴシック" charset="0"/>
              </a:rPr>
              <a:t>made only between ages of 31–65 (35 years)</a:t>
            </a:r>
          </a:p>
          <a:p>
            <a:r>
              <a:rPr lang="en-US" sz="1900" dirty="0">
                <a:ea typeface="ＭＳ Ｐゴシック" charset="0"/>
                <a:cs typeface="ＭＳ Ｐゴシック" charset="0"/>
              </a:rPr>
              <a:t>$2,000 contributed each year</a:t>
            </a:r>
          </a:p>
          <a:p>
            <a:r>
              <a:rPr lang="en-US" sz="1900" dirty="0">
                <a:ea typeface="ＭＳ Ｐゴシック" charset="0"/>
                <a:cs typeface="ＭＳ Ｐゴシック" charset="0"/>
              </a:rPr>
              <a:t>Total investment of $70,000</a:t>
            </a:r>
          </a:p>
          <a:p>
            <a:r>
              <a:rPr lang="en-US" sz="1900" dirty="0">
                <a:ea typeface="ＭＳ Ｐゴシック" charset="0"/>
                <a:cs typeface="ＭＳ Ｐゴシック" charset="0"/>
              </a:rPr>
              <a:t>At an interest rate of 9%, by age 65 will have $470,249</a:t>
            </a:r>
          </a:p>
          <a:p>
            <a:pPr>
              <a:buNone/>
            </a:pPr>
            <a:endParaRPr lang="en-US" sz="1900" dirty="0">
              <a:ea typeface="ＭＳ Ｐゴシック" charset="0"/>
              <a:cs typeface="ＭＳ Ｐゴシック" charset="0"/>
            </a:endParaRPr>
          </a:p>
          <a:p>
            <a:pPr marL="0" indent="0">
              <a:buNone/>
            </a:pPr>
            <a:endParaRPr lang="en-US" sz="1900" dirty="0"/>
          </a:p>
        </p:txBody>
      </p:sp>
      <p:sp>
        <p:nvSpPr>
          <p:cNvPr id="3" name="Title 2"/>
          <p:cNvSpPr>
            <a:spLocks noGrp="1"/>
          </p:cNvSpPr>
          <p:nvPr>
            <p:ph type="title"/>
          </p:nvPr>
        </p:nvSpPr>
        <p:spPr/>
        <p:txBody>
          <a:bodyPr/>
          <a:lstStyle/>
          <a:p>
            <a:r>
              <a:rPr lang="en-US" dirty="0" smtClean="0"/>
              <a:t>IRAs</a:t>
            </a:r>
            <a:endParaRPr lang="en-US" dirty="0"/>
          </a:p>
        </p:txBody>
      </p:sp>
    </p:spTree>
    <p:extLst>
      <p:ext uri="{BB962C8B-B14F-4D97-AF65-F5344CB8AC3E}">
        <p14:creationId xmlns:p14="http://schemas.microsoft.com/office/powerpoint/2010/main" val="3990022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indent="0">
              <a:buNone/>
            </a:pPr>
            <a:r>
              <a:rPr lang="en-US" dirty="0">
                <a:ea typeface="ＭＳ Ｐゴシック" charset="0"/>
                <a:cs typeface="ＭＳ Ｐゴシック" charset="0"/>
              </a:rPr>
              <a:t>Capital </a:t>
            </a:r>
            <a:r>
              <a:rPr lang="en-US" dirty="0" smtClean="0">
                <a:ea typeface="ＭＳ Ｐゴシック" charset="0"/>
                <a:cs typeface="ＭＳ Ｐゴシック" charset="0"/>
              </a:rPr>
              <a:t>Gains</a:t>
            </a:r>
            <a:r>
              <a:rPr lang="en-US" dirty="0">
                <a:ea typeface="ＭＳ Ｐゴシック" charset="0"/>
                <a:cs typeface="ＭＳ Ｐゴシック" charset="0"/>
              </a:rPr>
              <a:t>: </a:t>
            </a:r>
            <a:endParaRPr lang="en-US" dirty="0" smtClean="0">
              <a:ea typeface="ＭＳ Ｐゴシック" charset="0"/>
              <a:cs typeface="ＭＳ Ｐゴシック" charset="0"/>
            </a:endParaRPr>
          </a:p>
          <a:p>
            <a:r>
              <a:rPr lang="en-US" dirty="0">
                <a:ea typeface="ＭＳ Ｐゴシック" charset="0"/>
                <a:cs typeface="ＭＳ Ｐゴシック" charset="0"/>
              </a:rPr>
              <a:t>P</a:t>
            </a:r>
            <a:r>
              <a:rPr lang="en-US" dirty="0" smtClean="0">
                <a:ea typeface="ＭＳ Ｐゴシック" charset="0"/>
                <a:cs typeface="ＭＳ Ｐゴシック" charset="0"/>
              </a:rPr>
              <a:t>rofits </a:t>
            </a:r>
            <a:r>
              <a:rPr lang="en-US" dirty="0">
                <a:ea typeface="ＭＳ Ｐゴシック" charset="0"/>
                <a:cs typeface="ＭＳ Ｐゴシック" charset="0"/>
              </a:rPr>
              <a:t>from the sale of a capital asset such as stocks, bonds, or real estate. </a:t>
            </a:r>
            <a:endParaRPr lang="en-US" dirty="0" smtClean="0">
              <a:ea typeface="ＭＳ Ｐゴシック" charset="0"/>
              <a:cs typeface="ＭＳ Ｐゴシック" charset="0"/>
            </a:endParaRPr>
          </a:p>
          <a:p>
            <a:r>
              <a:rPr lang="en-US" dirty="0" smtClean="0">
                <a:ea typeface="ＭＳ Ｐゴシック" charset="0"/>
                <a:cs typeface="ＭＳ Ｐゴシック" charset="0"/>
              </a:rPr>
              <a:t>Tax</a:t>
            </a:r>
            <a:r>
              <a:rPr lang="en-US" dirty="0">
                <a:ea typeface="ＭＳ Ｐゴシック" charset="0"/>
                <a:cs typeface="ＭＳ Ｐゴシック" charset="0"/>
              </a:rPr>
              <a:t>-deferred; you do not have to pay the tax on these profits until the asset is sold</a:t>
            </a:r>
            <a:r>
              <a:rPr lang="en-US" dirty="0" smtClean="0">
                <a:ea typeface="ＭＳ Ｐゴシック" charset="0"/>
                <a:cs typeface="ＭＳ Ｐゴシック" charset="0"/>
              </a:rPr>
              <a:t>.</a:t>
            </a:r>
          </a:p>
          <a:p>
            <a:r>
              <a:rPr lang="en-US" dirty="0" smtClean="0">
                <a:ea typeface="ＭＳ Ｐゴシック" charset="0"/>
                <a:cs typeface="ＭＳ Ｐゴシック" charset="0"/>
              </a:rPr>
              <a:t> </a:t>
            </a:r>
            <a:r>
              <a:rPr lang="en-US" dirty="0">
                <a:ea typeface="ＭＳ Ｐゴシック" charset="0"/>
                <a:cs typeface="ＭＳ Ｐゴシック" charset="0"/>
              </a:rPr>
              <a:t>Long-term capital gains occur on investments held more than 12 months. </a:t>
            </a:r>
            <a:endParaRPr lang="en-US" dirty="0" smtClean="0">
              <a:ea typeface="ＭＳ Ｐゴシック" charset="0"/>
              <a:cs typeface="ＭＳ Ｐゴシック" charset="0"/>
            </a:endParaRPr>
          </a:p>
          <a:p>
            <a:r>
              <a:rPr lang="en-US" dirty="0" smtClean="0">
                <a:ea typeface="ＭＳ Ｐゴシック" charset="0"/>
                <a:cs typeface="ＭＳ Ｐゴシック" charset="0"/>
              </a:rPr>
              <a:t>Short</a:t>
            </a:r>
            <a:r>
              <a:rPr lang="en-US" dirty="0">
                <a:ea typeface="ＭＳ Ｐゴシック" charset="0"/>
                <a:cs typeface="ＭＳ Ｐゴシック" charset="0"/>
              </a:rPr>
              <a:t>-term capital gains occur on investments held less</a:t>
            </a:r>
            <a:br>
              <a:rPr lang="en-US" dirty="0">
                <a:ea typeface="ＭＳ Ｐゴシック" charset="0"/>
                <a:cs typeface="ＭＳ Ｐゴシック" charset="0"/>
              </a:rPr>
            </a:br>
            <a:r>
              <a:rPr lang="en-US" dirty="0">
                <a:ea typeface="ＭＳ Ｐゴシック" charset="0"/>
                <a:cs typeface="ＭＳ Ｐゴシック" charset="0"/>
              </a:rPr>
              <a:t>than 12 months.</a:t>
            </a:r>
          </a:p>
          <a:p>
            <a:pPr marL="0" indent="0">
              <a:buNone/>
            </a:pPr>
            <a:endParaRPr lang="en-US" dirty="0" smtClean="0"/>
          </a:p>
          <a:p>
            <a:pPr marL="0" indent="0">
              <a:buNone/>
            </a:pPr>
            <a:r>
              <a:rPr lang="en-US" dirty="0" smtClean="0"/>
              <a:t>Capital Losses:</a:t>
            </a:r>
          </a:p>
          <a:p>
            <a:r>
              <a:rPr lang="en-US" dirty="0" smtClean="0"/>
              <a:t>Loss incurred when a capital asset decreases in value.</a:t>
            </a:r>
          </a:p>
          <a:p>
            <a:r>
              <a:rPr lang="en-US" dirty="0" smtClean="0"/>
              <a:t>Loss is not realized until the asset is sold for a price lower than the original purchase price</a:t>
            </a:r>
          </a:p>
          <a:p>
            <a:r>
              <a:rPr lang="en-US" dirty="0" smtClean="0"/>
              <a:t>Can deduct the difference in loss on tax return, limited to $3,000/year or $1,500 if married and filing a separate return.</a:t>
            </a:r>
            <a:endParaRPr lang="en-US" dirty="0"/>
          </a:p>
        </p:txBody>
      </p:sp>
      <p:sp>
        <p:nvSpPr>
          <p:cNvPr id="3" name="Title 2"/>
          <p:cNvSpPr>
            <a:spLocks noGrp="1"/>
          </p:cNvSpPr>
          <p:nvPr>
            <p:ph type="title"/>
          </p:nvPr>
        </p:nvSpPr>
        <p:spPr/>
        <p:txBody>
          <a:bodyPr/>
          <a:lstStyle/>
          <a:p>
            <a:r>
              <a:rPr lang="en-US" dirty="0" smtClean="0"/>
              <a:t>Capital Gains and Losses</a:t>
            </a:r>
            <a:endParaRPr lang="en-US" dirty="0"/>
          </a:p>
        </p:txBody>
      </p:sp>
    </p:spTree>
    <p:extLst>
      <p:ext uri="{BB962C8B-B14F-4D97-AF65-F5344CB8AC3E}">
        <p14:creationId xmlns:p14="http://schemas.microsoft.com/office/powerpoint/2010/main" val="830466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2615552"/>
              </p:ext>
            </p:extLst>
          </p:nvPr>
        </p:nvGraphicFramePr>
        <p:xfrm>
          <a:off x="457200" y="1143001"/>
          <a:ext cx="8229600" cy="5486401"/>
        </p:xfrm>
        <a:graphic>
          <a:graphicData uri="http://schemas.openxmlformats.org/drawingml/2006/table">
            <a:tbl>
              <a:tblPr/>
              <a:tblGrid>
                <a:gridCol w="1371600"/>
                <a:gridCol w="1371600"/>
                <a:gridCol w="1371600"/>
                <a:gridCol w="1271848"/>
                <a:gridCol w="1471352"/>
                <a:gridCol w="1371600"/>
              </a:tblGrid>
              <a:tr h="513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sng" strike="noStrike" cap="none" normalizeH="0" baseline="0" dirty="0" smtClean="0">
                          <a:ln>
                            <a:noFill/>
                          </a:ln>
                          <a:solidFill>
                            <a:schemeClr val="tx1"/>
                          </a:solidFill>
                          <a:effectLst/>
                          <a:latin typeface="Verdana" charset="0"/>
                          <a:ea typeface="ＭＳ Ｐゴシック" charset="0"/>
                          <a:cs typeface="ＭＳ Ｐゴシック" charset="0"/>
                        </a:rPr>
                        <a:t>INSTRUMENT</a:t>
                      </a:r>
                      <a:endParaRPr kumimoji="0" lang="en-US" sz="1100" b="1" i="0" u="sng"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sng" strike="noStrike" cap="none" normalizeH="0" baseline="0" dirty="0" smtClean="0">
                          <a:ln>
                            <a:noFill/>
                          </a:ln>
                          <a:solidFill>
                            <a:schemeClr val="tx1"/>
                          </a:solidFill>
                          <a:effectLst/>
                          <a:latin typeface="Verdana" charset="0"/>
                          <a:ea typeface="ＭＳ Ｐゴシック" charset="0"/>
                          <a:cs typeface="ＭＳ Ｐゴシック" charset="0"/>
                        </a:rPr>
                        <a:t>MATURITY</a:t>
                      </a:r>
                      <a:endParaRPr kumimoji="0" lang="en-US" sz="1100" b="1" i="0" u="sng"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sng" strike="noStrike" cap="none" normalizeH="0" baseline="0" dirty="0" smtClean="0">
                          <a:ln>
                            <a:noFill/>
                          </a:ln>
                          <a:solidFill>
                            <a:schemeClr val="tx1"/>
                          </a:solidFill>
                          <a:effectLst/>
                          <a:latin typeface="Verdana" charset="0"/>
                          <a:ea typeface="ＭＳ Ｐゴシック" charset="0"/>
                          <a:cs typeface="ＭＳ Ｐゴシック" charset="0"/>
                        </a:rPr>
                        <a:t>RISK</a:t>
                      </a:r>
                      <a:endParaRPr kumimoji="0" lang="en-US" sz="1100" b="1" i="0" u="sng"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sng" strike="noStrike" cap="none" normalizeH="0" baseline="0" dirty="0" smtClean="0">
                          <a:ln>
                            <a:noFill/>
                          </a:ln>
                          <a:solidFill>
                            <a:schemeClr val="tx1"/>
                          </a:solidFill>
                          <a:effectLst/>
                          <a:latin typeface="Verdana" charset="0"/>
                          <a:ea typeface="ＭＳ Ｐゴシック" charset="0"/>
                          <a:cs typeface="ＭＳ Ｐゴシック" charset="0"/>
                        </a:rPr>
                        <a:t>YIELD</a:t>
                      </a:r>
                      <a:endParaRPr kumimoji="0" lang="en-US" sz="1100" b="1" i="0" u="sng"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sng" strike="noStrike" cap="none" normalizeH="0" baseline="0" dirty="0" smtClean="0">
                          <a:ln>
                            <a:noFill/>
                          </a:ln>
                          <a:solidFill>
                            <a:schemeClr val="tx1"/>
                          </a:solidFill>
                          <a:effectLst/>
                          <a:latin typeface="Verdana" charset="0"/>
                          <a:ea typeface="ＭＳ Ｐゴシック" charset="0"/>
                          <a:cs typeface="ＭＳ Ｐゴシック" charset="0"/>
                        </a:rPr>
                        <a:t>MINIMUM BALANCE</a:t>
                      </a:r>
                      <a:endParaRPr kumimoji="0" lang="en-US" sz="1100" b="1" i="0" u="sng"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sng" strike="noStrike" cap="none" normalizeH="0" baseline="0" dirty="0" smtClean="0">
                          <a:ln>
                            <a:noFill/>
                          </a:ln>
                          <a:solidFill>
                            <a:schemeClr val="tx1"/>
                          </a:solidFill>
                          <a:effectLst/>
                          <a:latin typeface="Verdana" charset="0"/>
                          <a:ea typeface="ＭＳ Ｐゴシック" charset="0"/>
                          <a:cs typeface="ＭＳ Ｐゴシック" charset="0"/>
                        </a:rPr>
                        <a:t>TAXABLE?</a:t>
                      </a:r>
                      <a:endParaRPr kumimoji="0" lang="en-US" sz="1100" b="1" i="0" u="sng"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541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Verdana" charset="0"/>
                          <a:ea typeface="ＭＳ Ｐゴシック" charset="0"/>
                          <a:cs typeface="ＭＳ Ｐゴシック" charset="0"/>
                        </a:rPr>
                        <a:t>Savings Account</a:t>
                      </a: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Immediate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None if insured</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Low</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Varies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Yes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1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Verdana" charset="0"/>
                          <a:ea typeface="ＭＳ Ｐゴシック" charset="0"/>
                          <a:cs typeface="ＭＳ Ｐゴシック" charset="0"/>
                        </a:rPr>
                        <a:t>Certificate of Deposit</a:t>
                      </a: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90 days or more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None if insured</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Moderate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Varies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Yes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919">
                <a:tc gridSpan="6">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Verdana" charset="0"/>
                          <a:ea typeface="ＭＳ Ｐゴシック" charset="0"/>
                          <a:cs typeface="ＭＳ Ｐゴシック" charset="0"/>
                        </a:rPr>
                        <a:t>Bonds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08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Verdana" charset="0"/>
                          <a:ea typeface="ＭＳ Ｐゴシック" charset="0"/>
                          <a:cs typeface="ＭＳ Ｐゴシック" charset="0"/>
                        </a:rPr>
                        <a:t>   Corporate</a:t>
                      </a: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5–30 years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Some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Moderate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$1,000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Yes</a:t>
                      </a: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1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Verdana" charset="0"/>
                          <a:ea typeface="ＭＳ Ｐゴシック" charset="0"/>
                          <a:cs typeface="ＭＳ Ｐゴシック" charset="0"/>
                        </a:rPr>
                        <a:t>   </a:t>
                      </a:r>
                      <a:r>
                        <a:rPr kumimoji="0" lang="en-US" sz="1100" b="1" i="0" u="none" strike="noStrike" cap="none" normalizeH="0" baseline="0" dirty="0" smtClean="0">
                          <a:ln>
                            <a:noFill/>
                          </a:ln>
                          <a:solidFill>
                            <a:schemeClr val="tx1"/>
                          </a:solidFill>
                          <a:effectLst/>
                          <a:latin typeface="Verdana" charset="0"/>
                          <a:ea typeface="ＭＳ Ｐゴシック" charset="0"/>
                          <a:cs typeface="ＭＳ Ｐゴシック" charset="0"/>
                        </a:rPr>
                        <a:t>Municipal</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1–20 </a:t>
                      </a: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years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Some</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Moderate</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a:t>
                      </a: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5,000</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No federal,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some states</a:t>
                      </a: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9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Verdana" charset="0"/>
                          <a:ea typeface="ＭＳ Ｐゴシック" charset="0"/>
                          <a:cs typeface="ＭＳ Ｐゴシック" charset="0"/>
                        </a:rPr>
                        <a:t>   Stocks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Immediate</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Low to </a:t>
                      </a: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high</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Low to </a:t>
                      </a: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high</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Varies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Yes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0803">
                <a:tc gridSpan="6">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Verdana" charset="0"/>
                          <a:ea typeface="ＭＳ Ｐゴシック" charset="0"/>
                          <a:cs typeface="ＭＳ Ｐゴシック" charset="0"/>
                        </a:rPr>
                        <a:t>U.S. Treasury</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30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Verdana" charset="0"/>
                          <a:ea typeface="ＭＳ Ｐゴシック" charset="0"/>
                          <a:cs typeface="ＭＳ Ｐゴシック" charset="0"/>
                        </a:rPr>
                        <a:t>   </a:t>
                      </a:r>
                      <a:r>
                        <a:rPr kumimoji="0" lang="en-US" sz="1100" b="1" i="0" u="none" strike="noStrike" cap="none" normalizeH="0" baseline="0" dirty="0" smtClean="0">
                          <a:ln>
                            <a:noFill/>
                          </a:ln>
                          <a:solidFill>
                            <a:schemeClr val="tx1"/>
                          </a:solidFill>
                          <a:effectLst/>
                          <a:latin typeface="Verdana" charset="0"/>
                          <a:ea typeface="ＭＳ Ｐゴシック" charset="0"/>
                          <a:cs typeface="ＭＳ Ｐゴシック" charset="0"/>
                        </a:rPr>
                        <a:t>Bills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1 year or less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None</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Moderate</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a:t>
                      </a: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10,000</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Federal </a:t>
                      </a:r>
                      <a:r>
                        <a:rPr kumimoji="0" lang="en-US" sz="1100" b="0" i="0" u="none" strike="noStrike" cap="none" normalizeH="0" baseline="0" dirty="0" smtClean="0">
                          <a:ln>
                            <a:noFill/>
                          </a:ln>
                          <a:solidFill>
                            <a:schemeClr val="tx1"/>
                          </a:solidFill>
                          <a:effectLst/>
                          <a:latin typeface="Verdana" charset="0"/>
                          <a:ea typeface="ＭＳ Ｐゴシック" charset="0"/>
                          <a:cs typeface="ＭＳ Ｐゴシック" charset="0"/>
                        </a:rPr>
                        <a:t>only</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9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Verdana" charset="0"/>
                          <a:ea typeface="ＭＳ Ｐゴシック" charset="0"/>
                          <a:cs typeface="ＭＳ Ｐゴシック" charset="0"/>
                        </a:rPr>
                        <a:t>   Notes</a:t>
                      </a: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1–10 years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None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Moderate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$1,000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Federal only</a:t>
                      </a: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9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Verdana" charset="0"/>
                          <a:ea typeface="ＭＳ Ｐゴシック" charset="0"/>
                          <a:cs typeface="ＭＳ Ｐゴシック" charset="0"/>
                        </a:rPr>
                        <a:t>   Bonds</a:t>
                      </a: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10–30 years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None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Moderate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$1,000</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Federal only</a:t>
                      </a: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3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Verdana" charset="0"/>
                          <a:ea typeface="ＭＳ Ｐゴシック" charset="0"/>
                          <a:cs typeface="ＭＳ Ｐゴシック" charset="0"/>
                        </a:rPr>
                        <a:t>  Mutual Funds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Varies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Low to high</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Moderate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Varies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Usually</a:t>
                      </a: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1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Verdana" charset="0"/>
                          <a:ea typeface="ＭＳ Ｐゴシック" charset="0"/>
                          <a:cs typeface="ＭＳ Ｐゴシック" charset="0"/>
                        </a:rPr>
                        <a:t>Retirement Funds</a:t>
                      </a: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When buyer is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60 years old</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Low</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Moderate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Verdana" charset="0"/>
                          <a:ea typeface="ＭＳ Ｐゴシック" charset="0"/>
                          <a:cs typeface="ＭＳ Ｐゴシック" charset="0"/>
                        </a:rPr>
                        <a:t>Varies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rPr>
                        <a:t>At maturity</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Title 2"/>
          <p:cNvSpPr>
            <a:spLocks noGrp="1"/>
          </p:cNvSpPr>
          <p:nvPr>
            <p:ph type="title"/>
          </p:nvPr>
        </p:nvSpPr>
        <p:spPr>
          <a:xfrm>
            <a:off x="457200" y="-304800"/>
            <a:ext cx="7696200" cy="1143000"/>
          </a:xfrm>
        </p:spPr>
        <p:txBody>
          <a:bodyPr>
            <a:normAutofit fontScale="90000"/>
          </a:bodyPr>
          <a:lstStyle/>
          <a:p>
            <a:r>
              <a:rPr lang="en-US" dirty="0" smtClean="0"/>
              <a:t>Comparing savings and investment plans</a:t>
            </a:r>
            <a:endParaRPr lang="en-US" dirty="0"/>
          </a:p>
        </p:txBody>
      </p:sp>
    </p:spTree>
    <p:extLst>
      <p:ext uri="{BB962C8B-B14F-4D97-AF65-F5344CB8AC3E}">
        <p14:creationId xmlns:p14="http://schemas.microsoft.com/office/powerpoint/2010/main" val="3155305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14400"/>
            <a:ext cx="8839200" cy="5715000"/>
          </a:xfrm>
        </p:spPr>
        <p:txBody>
          <a:bodyPr>
            <a:noAutofit/>
          </a:bodyPr>
          <a:lstStyle/>
          <a:p>
            <a:pPr>
              <a:buNone/>
            </a:pPr>
            <a:r>
              <a:rPr lang="en-US" sz="1500" b="1" dirty="0">
                <a:ea typeface="ＭＳ Ｐゴシック" charset="0"/>
                <a:cs typeface="ＭＳ Ｐゴシック" charset="0"/>
              </a:rPr>
              <a:t>Each year, billions of dollars are lost to fraudulent investments. Some of the most common</a:t>
            </a:r>
          </a:p>
          <a:p>
            <a:pPr>
              <a:buNone/>
            </a:pPr>
            <a:r>
              <a:rPr lang="en-US" sz="1500" b="1" dirty="0">
                <a:ea typeface="ＭＳ Ｐゴシック" charset="0"/>
                <a:cs typeface="ＭＳ Ｐゴシック" charset="0"/>
              </a:rPr>
              <a:t>include:</a:t>
            </a:r>
          </a:p>
          <a:p>
            <a:r>
              <a:rPr lang="en-US" sz="1500" dirty="0">
                <a:ea typeface="ＭＳ Ｐゴシック" charset="0"/>
                <a:cs typeface="ＭＳ Ｐゴシック" charset="0"/>
              </a:rPr>
              <a:t>Illegal pyramids, insider trading, and unlicensed investment brokers</a:t>
            </a:r>
          </a:p>
          <a:p>
            <a:r>
              <a:rPr lang="en-US" sz="1500" dirty="0">
                <a:ea typeface="ＭＳ Ｐゴシック" charset="0"/>
                <a:cs typeface="ＭＳ Ｐゴシック" charset="0"/>
              </a:rPr>
              <a:t>High-risk “penny” stocks and fraudulent securities</a:t>
            </a:r>
          </a:p>
          <a:p>
            <a:r>
              <a:rPr lang="en-US" sz="1500" dirty="0">
                <a:ea typeface="ＭＳ Ｐゴシック" charset="0"/>
                <a:cs typeface="ＭＳ Ｐゴシック" charset="0"/>
              </a:rPr>
              <a:t>Fraudulent franchises and business opportunities</a:t>
            </a:r>
          </a:p>
          <a:p>
            <a:r>
              <a:rPr lang="en-US" sz="1500" dirty="0">
                <a:ea typeface="ＭＳ Ｐゴシック" charset="0"/>
                <a:cs typeface="ＭＳ Ｐゴシック" charset="0"/>
              </a:rPr>
              <a:t>Internet services, 900-numbers, and high-tech investments promising high profits and</a:t>
            </a:r>
            <a:br>
              <a:rPr lang="en-US" sz="1500" dirty="0">
                <a:ea typeface="ＭＳ Ｐゴシック" charset="0"/>
                <a:cs typeface="ＭＳ Ｐゴシック" charset="0"/>
              </a:rPr>
            </a:br>
            <a:r>
              <a:rPr lang="en-US" sz="1500" dirty="0">
                <a:ea typeface="ＭＳ Ｐゴシック" charset="0"/>
                <a:cs typeface="ＭＳ Ｐゴシック" charset="0"/>
              </a:rPr>
              <a:t>minimal risk</a:t>
            </a:r>
          </a:p>
          <a:p>
            <a:r>
              <a:rPr lang="en-US" sz="1500" dirty="0">
                <a:ea typeface="ＭＳ Ｐゴシック" charset="0"/>
                <a:cs typeface="ＭＳ Ｐゴシック" charset="0"/>
              </a:rPr>
              <a:t>Opportunities to invest in movie deals and other entertainment ventures with promises of guaranteed profits and failure to disclose risk</a:t>
            </a:r>
          </a:p>
          <a:p>
            <a:pPr>
              <a:buNone/>
            </a:pPr>
            <a:endParaRPr lang="en-US" sz="1500" b="1" dirty="0">
              <a:ea typeface="ＭＳ Ｐゴシック" charset="0"/>
              <a:cs typeface="ＭＳ Ｐゴシック" charset="0"/>
            </a:endParaRPr>
          </a:p>
          <a:p>
            <a:pPr>
              <a:buNone/>
            </a:pPr>
            <a:r>
              <a:rPr lang="en-US" sz="1500" b="1" dirty="0">
                <a:ea typeface="ＭＳ Ｐゴシック" charset="0"/>
                <a:cs typeface="ＭＳ Ｐゴシック" charset="0"/>
              </a:rPr>
              <a:t>To protect yourself from becoming a victim of investment fraud, take the following actions:</a:t>
            </a:r>
          </a:p>
          <a:p>
            <a:r>
              <a:rPr lang="en-US" sz="1500" dirty="0">
                <a:ea typeface="ＭＳ Ｐゴシック" charset="0"/>
                <a:cs typeface="ＭＳ Ｐゴシック" charset="0"/>
              </a:rPr>
              <a:t>Become informed about investments and industries before investing</a:t>
            </a:r>
          </a:p>
          <a:p>
            <a:r>
              <a:rPr lang="en-US" sz="1500" dirty="0">
                <a:ea typeface="ＭＳ Ｐゴシック" charset="0"/>
                <a:cs typeface="ＭＳ Ｐゴシック" charset="0"/>
              </a:rPr>
              <a:t>Talk with others who have made similar investments</a:t>
            </a:r>
          </a:p>
          <a:p>
            <a:r>
              <a:rPr lang="en-US" sz="1500" dirty="0">
                <a:ea typeface="ＭＳ Ｐゴシック" charset="0"/>
                <a:cs typeface="ＭＳ Ｐゴシック" charset="0"/>
              </a:rPr>
              <a:t>Obtain information from state and federal regulatory agencies</a:t>
            </a:r>
          </a:p>
          <a:p>
            <a:r>
              <a:rPr lang="en-US" sz="1500" dirty="0">
                <a:ea typeface="ＭＳ Ｐゴシック" charset="0"/>
                <a:cs typeface="ＭＳ Ｐゴシック" charset="0"/>
              </a:rPr>
              <a:t>Never buy over the phone without first investigating the situation</a:t>
            </a:r>
          </a:p>
          <a:p>
            <a:r>
              <a:rPr lang="en-US" sz="1500" dirty="0">
                <a:ea typeface="ＭＳ Ｐゴシック" charset="0"/>
                <a:cs typeface="ＭＳ Ｐゴシック" charset="0"/>
              </a:rPr>
              <a:t>Avoid investment opportunities promising large returns in a short amount of</a:t>
            </a:r>
            <a:br>
              <a:rPr lang="en-US" sz="1500" dirty="0">
                <a:ea typeface="ＭＳ Ｐゴシック" charset="0"/>
                <a:cs typeface="ＭＳ Ｐゴシック" charset="0"/>
              </a:rPr>
            </a:br>
            <a:r>
              <a:rPr lang="en-US" sz="1500" dirty="0">
                <a:ea typeface="ＭＳ Ｐゴシック" charset="0"/>
                <a:cs typeface="ＭＳ Ｐゴシック" charset="0"/>
              </a:rPr>
              <a:t>time that seem “too good to be true”—they probably are.</a:t>
            </a:r>
          </a:p>
          <a:p>
            <a:pPr>
              <a:buNone/>
            </a:pPr>
            <a:endParaRPr lang="en-US" sz="1500" b="1" dirty="0">
              <a:ea typeface="ＭＳ Ｐゴシック" charset="0"/>
              <a:cs typeface="ＭＳ Ｐゴシック" charset="0"/>
            </a:endParaRPr>
          </a:p>
          <a:p>
            <a:pPr>
              <a:buNone/>
            </a:pPr>
            <a:r>
              <a:rPr lang="en-US" sz="1500" b="1" dirty="0">
                <a:ea typeface="ＭＳ Ｐゴシック" charset="0"/>
                <a:cs typeface="ＭＳ Ｐゴシック" charset="0"/>
              </a:rPr>
              <a:t>For additional information, contact the following websites:</a:t>
            </a:r>
          </a:p>
          <a:p>
            <a:pPr>
              <a:buNone/>
            </a:pPr>
            <a:r>
              <a:rPr lang="en-US" sz="1500" b="1" dirty="0" err="1">
                <a:ea typeface="ＭＳ Ｐゴシック" charset="0"/>
                <a:cs typeface="ＭＳ Ｐゴシック" charset="0"/>
              </a:rPr>
              <a:t>www.ftc.gov</a:t>
            </a:r>
            <a:r>
              <a:rPr lang="en-US" sz="1500" b="1" dirty="0">
                <a:ea typeface="ＭＳ Ｐゴシック" charset="0"/>
                <a:cs typeface="ＭＳ Ｐゴシック" charset="0"/>
              </a:rPr>
              <a:t>; </a:t>
            </a:r>
            <a:r>
              <a:rPr lang="en-US" sz="1500" b="1" dirty="0" err="1">
                <a:ea typeface="ＭＳ Ｐゴシック" charset="0"/>
                <a:cs typeface="ＭＳ Ｐゴシック" charset="0"/>
              </a:rPr>
              <a:t>www.fraud.org</a:t>
            </a:r>
            <a:r>
              <a:rPr lang="en-US" sz="1500" b="1" dirty="0">
                <a:ea typeface="ＭＳ Ｐゴシック" charset="0"/>
                <a:cs typeface="ＭＳ Ｐゴシック" charset="0"/>
              </a:rPr>
              <a:t>; </a:t>
            </a:r>
            <a:r>
              <a:rPr lang="en-US" sz="1500" b="1" dirty="0" err="1">
                <a:ea typeface="ＭＳ Ｐゴシック" charset="0"/>
                <a:cs typeface="ＭＳ Ｐゴシック" charset="0"/>
              </a:rPr>
              <a:t>www.sec.gov</a:t>
            </a:r>
            <a:r>
              <a:rPr lang="en-US" sz="1500" b="1" dirty="0">
                <a:ea typeface="ＭＳ Ｐゴシック" charset="0"/>
                <a:cs typeface="ＭＳ Ｐゴシック" charset="0"/>
              </a:rPr>
              <a:t>; </a:t>
            </a:r>
            <a:r>
              <a:rPr lang="en-US" sz="1500" b="1" dirty="0" err="1" smtClean="0">
                <a:ea typeface="ＭＳ Ｐゴシック" charset="0"/>
                <a:cs typeface="ＭＳ Ｐゴシック" charset="0"/>
              </a:rPr>
              <a:t>www.nasaa.org</a:t>
            </a:r>
            <a:endParaRPr lang="en-US" sz="1500" dirty="0">
              <a:ea typeface="ＭＳ Ｐゴシック" charset="0"/>
              <a:cs typeface="ＭＳ Ｐゴシック" charset="0"/>
            </a:endParaRPr>
          </a:p>
          <a:p>
            <a:pPr marL="0" indent="0">
              <a:buNone/>
            </a:pPr>
            <a:endParaRPr lang="en-US" sz="1500" dirty="0"/>
          </a:p>
        </p:txBody>
      </p:sp>
      <p:sp>
        <p:nvSpPr>
          <p:cNvPr id="3" name="Title 2"/>
          <p:cNvSpPr>
            <a:spLocks noGrp="1"/>
          </p:cNvSpPr>
          <p:nvPr>
            <p:ph type="title"/>
          </p:nvPr>
        </p:nvSpPr>
        <p:spPr>
          <a:xfrm>
            <a:off x="381000" y="-304800"/>
            <a:ext cx="7696200" cy="1143000"/>
          </a:xfrm>
        </p:spPr>
        <p:txBody>
          <a:bodyPr/>
          <a:lstStyle/>
          <a:p>
            <a:r>
              <a:rPr lang="en-US" dirty="0" smtClean="0"/>
              <a:t>Investment Fraud and Swindlers</a:t>
            </a:r>
            <a:endParaRPr lang="en-US" dirty="0"/>
          </a:p>
        </p:txBody>
      </p:sp>
    </p:spTree>
    <p:extLst>
      <p:ext uri="{BB962C8B-B14F-4D97-AF65-F5344CB8AC3E}">
        <p14:creationId xmlns:p14="http://schemas.microsoft.com/office/powerpoint/2010/main" val="3858034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Saving and Investing</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4311131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share of stock represents ownership in a company.</a:t>
            </a:r>
            <a:endParaRPr lang="en-US" dirty="0"/>
          </a:p>
        </p:txBody>
      </p:sp>
    </p:spTree>
    <p:extLst>
      <p:ext uri="{BB962C8B-B14F-4D97-AF65-F5344CB8AC3E}">
        <p14:creationId xmlns:p14="http://schemas.microsoft.com/office/powerpoint/2010/main" val="1536338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mutual fund is an investment issued by a state or local government agency.</a:t>
            </a:r>
            <a:endParaRPr lang="en-US" dirty="0"/>
          </a:p>
        </p:txBody>
      </p:sp>
    </p:spTree>
    <p:extLst>
      <p:ext uri="{BB962C8B-B14F-4D97-AF65-F5344CB8AC3E}">
        <p14:creationId xmlns:p14="http://schemas.microsoft.com/office/powerpoint/2010/main" val="1982978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The lowest interest rate is usually earned on a:</a:t>
            </a:r>
            <a:br>
              <a:rPr lang="en-US" dirty="0" smtClean="0"/>
            </a:br>
            <a:r>
              <a:rPr lang="en-US" i="0" dirty="0"/>
              <a:t/>
            </a:r>
            <a:br>
              <a:rPr lang="en-US" i="0" dirty="0"/>
            </a:br>
            <a:r>
              <a:rPr lang="en-US" i="0" dirty="0" smtClean="0"/>
              <a:t>A. money-market account</a:t>
            </a:r>
            <a:br>
              <a:rPr lang="en-US" i="0" dirty="0" smtClean="0"/>
            </a:br>
            <a:r>
              <a:rPr lang="en-US" i="0" dirty="0" smtClean="0"/>
              <a:t>B. passbook account</a:t>
            </a:r>
            <a:br>
              <a:rPr lang="en-US" i="0" dirty="0" smtClean="0"/>
            </a:br>
            <a:r>
              <a:rPr lang="en-US" i="0" dirty="0" smtClean="0"/>
              <a:t>C. certificate of deposit</a:t>
            </a:r>
            <a:br>
              <a:rPr lang="en-US" i="0" dirty="0" smtClean="0"/>
            </a:br>
            <a:r>
              <a:rPr lang="en-US" i="0" dirty="0" smtClean="0"/>
              <a:t>D. mutual fund</a:t>
            </a:r>
            <a:br>
              <a:rPr lang="en-US" i="0" dirty="0" smtClean="0"/>
            </a:b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B</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94831062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Based on the rule of 72, money earning 6 percent would take about ______ years to double.</a:t>
            </a:r>
            <a:br>
              <a:rPr lang="en-US" dirty="0" smtClean="0"/>
            </a:br>
            <a:r>
              <a:rPr lang="en-US" dirty="0"/>
              <a:t/>
            </a:r>
            <a:br>
              <a:rPr lang="en-US" dirty="0"/>
            </a:br>
            <a:r>
              <a:rPr lang="en-US" i="0" dirty="0" smtClean="0"/>
              <a:t>A. 6</a:t>
            </a:r>
            <a:br>
              <a:rPr lang="en-US" i="0" dirty="0" smtClean="0"/>
            </a:br>
            <a:r>
              <a:rPr lang="en-US" i="0" dirty="0" smtClean="0"/>
              <a:t>B. 8</a:t>
            </a:r>
            <a:br>
              <a:rPr lang="en-US" i="0" dirty="0" smtClean="0"/>
            </a:br>
            <a:r>
              <a:rPr lang="en-US" i="0" dirty="0" smtClean="0"/>
              <a:t>C. 9</a:t>
            </a:r>
            <a:br>
              <a:rPr lang="en-US" i="0" dirty="0" smtClean="0"/>
            </a:br>
            <a:r>
              <a:rPr lang="en-US" i="0" dirty="0" smtClean="0"/>
              <a:t>D. 12</a:t>
            </a:r>
            <a:br>
              <a:rPr lang="en-US" i="0" dirty="0" smtClean="0"/>
            </a:b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D</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39265091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The investment with the most risk would be:</a:t>
            </a:r>
            <a:br>
              <a:rPr lang="en-US" dirty="0" smtClean="0"/>
            </a:br>
            <a:r>
              <a:rPr lang="en-US" dirty="0"/>
              <a:t/>
            </a:r>
            <a:br>
              <a:rPr lang="en-US" dirty="0"/>
            </a:br>
            <a:r>
              <a:rPr lang="en-US" i="0" dirty="0" smtClean="0"/>
              <a:t>A. a savings account</a:t>
            </a:r>
            <a:br>
              <a:rPr lang="en-US" i="0" dirty="0" smtClean="0"/>
            </a:br>
            <a:r>
              <a:rPr lang="en-US" i="0" dirty="0" smtClean="0"/>
              <a:t>B. U.S. Treasury bonds</a:t>
            </a:r>
            <a:br>
              <a:rPr lang="en-US" i="0" dirty="0" smtClean="0"/>
            </a:br>
            <a:r>
              <a:rPr lang="en-US" i="0" dirty="0" smtClean="0"/>
              <a:t>C. corporate stocks</a:t>
            </a:r>
            <a:br>
              <a:rPr lang="en-US" i="0" dirty="0" smtClean="0"/>
            </a:br>
            <a:r>
              <a:rPr lang="en-US" i="0" dirty="0" smtClean="0"/>
              <a:t>D. corporate bonds</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C.</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39265091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796561" y="838200"/>
            <a:ext cx="69664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You Have Completed</a:t>
            </a:r>
            <a:br>
              <a:rPr lang="en-US" sz="480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Saving and Investing:</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br>
              <a:rPr lang="en-US" sz="320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Lesson #6</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09441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2552</Words>
  <Application>Microsoft Macintosh PowerPoint</Application>
  <PresentationFormat>On-screen Show (4:3)</PresentationFormat>
  <Paragraphs>349</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Quiz Show</vt:lpstr>
      <vt:lpstr>Saving and Investing Financial Literacy Lesson #6 </vt:lpstr>
      <vt:lpstr>Overview</vt:lpstr>
      <vt:lpstr>Goal of Lesson</vt:lpstr>
      <vt:lpstr>Set Financial Goals</vt:lpstr>
      <vt:lpstr>Pay Yourself First</vt:lpstr>
      <vt:lpstr>Types of Savings Accounts</vt:lpstr>
      <vt:lpstr>PowerPoint Presentation</vt:lpstr>
      <vt:lpstr>Other Saving Methods</vt:lpstr>
      <vt:lpstr>PowerPoint Presentation</vt:lpstr>
      <vt:lpstr>PowerPoint Presentation</vt:lpstr>
      <vt:lpstr>How Interest is Calculated</vt:lpstr>
      <vt:lpstr>PowerPoint Presentation</vt:lpstr>
      <vt:lpstr>Choosing a Savings Account</vt:lpstr>
      <vt:lpstr>Truth in Savings Law</vt:lpstr>
      <vt:lpstr>The Rule of 72</vt:lpstr>
      <vt:lpstr>Saving vs. Investing</vt:lpstr>
      <vt:lpstr>Investment Risks</vt:lpstr>
      <vt:lpstr>PowerPoint Presentation</vt:lpstr>
      <vt:lpstr>Investment Vehicles</vt:lpstr>
      <vt:lpstr>Bonds</vt:lpstr>
      <vt:lpstr>Mutual Funds</vt:lpstr>
      <vt:lpstr>Stocks</vt:lpstr>
      <vt:lpstr>Real Estate</vt:lpstr>
      <vt:lpstr>Retirement Plans</vt:lpstr>
      <vt:lpstr>IRAs</vt:lpstr>
      <vt:lpstr>Capital Gains and Losses</vt:lpstr>
      <vt:lpstr>Comparing savings and investment plans</vt:lpstr>
      <vt:lpstr>Investment Fraud and Swindlers</vt:lpstr>
      <vt:lpstr>Saving and Investing Review Q &amp; A</vt:lpstr>
      <vt:lpstr>A share of stock represents ownership in a company.</vt:lpstr>
      <vt:lpstr>A mutual fund is an investment issued by a state or local government agency.</vt:lpstr>
      <vt:lpstr>The lowest interest rate is usually earned on a:  A. money-market account B. passbook account C. certificate of deposit D. mutual fund </vt:lpstr>
      <vt:lpstr>Based on the rule of 72, money earning 6 percent would take about ______ years to double.  A. 6 B. 8 C. 9 D. 12 </vt:lpstr>
      <vt:lpstr>The investment with the most risk would be:  A. a savings account B. U.S. Treasury bonds C. corporate stocks D. corporate bonds</vt:lpstr>
      <vt:lpstr>You Have Completed Saving and Investing: Financial Literacy  Lesson #6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2020-06-23T10:58:33Z</dcterms:modified>
</cp:coreProperties>
</file>