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0"/>
  </p:notesMasterIdLst>
  <p:handoutMasterIdLst>
    <p:handoutMasterId r:id="rId31"/>
  </p:handoutMasterIdLst>
  <p:sldIdLst>
    <p:sldId id="273" r:id="rId2"/>
    <p:sldId id="274" r:id="rId3"/>
    <p:sldId id="295" r:id="rId4"/>
    <p:sldId id="338" r:id="rId5"/>
    <p:sldId id="339" r:id="rId6"/>
    <p:sldId id="344" r:id="rId7"/>
    <p:sldId id="353" r:id="rId8"/>
    <p:sldId id="341" r:id="rId9"/>
    <p:sldId id="342" r:id="rId10"/>
    <p:sldId id="345" r:id="rId11"/>
    <p:sldId id="346" r:id="rId12"/>
    <p:sldId id="347" r:id="rId13"/>
    <p:sldId id="348" r:id="rId14"/>
    <p:sldId id="349" r:id="rId15"/>
    <p:sldId id="340" r:id="rId16"/>
    <p:sldId id="350" r:id="rId17"/>
    <p:sldId id="351" r:id="rId18"/>
    <p:sldId id="352" r:id="rId19"/>
    <p:sldId id="354" r:id="rId20"/>
    <p:sldId id="355" r:id="rId21"/>
    <p:sldId id="356" r:id="rId22"/>
    <p:sldId id="337" r:id="rId23"/>
    <p:sldId id="358" r:id="rId24"/>
    <p:sldId id="359" r:id="rId25"/>
    <p:sldId id="360" r:id="rId26"/>
    <p:sldId id="362" r:id="rId27"/>
    <p:sldId id="363" r:id="rId28"/>
    <p:sldId id="317" r:id="rId29"/>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2" autoAdjust="0"/>
    <p:restoredTop sz="86508" autoAdjust="0"/>
  </p:normalViewPr>
  <p:slideViewPr>
    <p:cSldViewPr>
      <p:cViewPr varScale="1">
        <p:scale>
          <a:sx n="61" d="100"/>
          <a:sy n="61" d="100"/>
        </p:scale>
        <p:origin x="-104" y="-128"/>
      </p:cViewPr>
      <p:guideLst>
        <p:guide orient="horz" pos="2160"/>
        <p:guide pos="2880"/>
      </p:guideLst>
    </p:cSldViewPr>
  </p:slideViewPr>
  <p:outlineViewPr>
    <p:cViewPr>
      <p:scale>
        <a:sx n="33" d="100"/>
        <a:sy n="33" d="100"/>
      </p:scale>
      <p:origin x="0" y="6715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dirty="0"/>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6/23/20</a:t>
            </a:fld>
            <a:endParaRPr lang="en-US" dirty="0"/>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dirty="0"/>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dirty="0"/>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dirty="0"/>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6/23/20</a:t>
            </a:fld>
            <a:endParaRPr lang="en-US" dirty="0"/>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dirty="0"/>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dirty="0"/>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dirty="0"/>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dirty="0"/>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dirty="0"/>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dirty="0"/>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dirty="0"/>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dirty="0"/>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dirty="0"/>
          </a:p>
        </p:txBody>
      </p:sp>
      <p:sp>
        <p:nvSpPr>
          <p:cNvPr id="31" name="Rectangle 36"/>
          <p:cNvSpPr>
            <a:spLocks noGrp="1"/>
          </p:cNvSpPr>
          <p:nvPr>
            <p:ph type="ftr" sz="quarter" idx="12"/>
          </p:nvPr>
        </p:nvSpPr>
        <p:spPr/>
        <p:txBody>
          <a:bodyPr rtlCol="0"/>
          <a:lstStyle>
            <a:extLst/>
          </a:lstStyle>
          <a:p>
            <a:endParaRPr lang="en-US" dirty="0"/>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dirty="0"/>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dirty="0"/>
          </a:p>
        </p:txBody>
      </p:sp>
      <p:sp>
        <p:nvSpPr>
          <p:cNvPr id="4" name="Rectangle 12"/>
          <p:cNvSpPr>
            <a:spLocks noGrp="1"/>
          </p:cNvSpPr>
          <p:nvPr>
            <p:ph type="ftr" sz="quarter" idx="12"/>
          </p:nvPr>
        </p:nvSpPr>
        <p:spPr/>
        <p:txBody>
          <a:bodyPr rtlCol="0"/>
          <a:lstStyle>
            <a:extLst/>
          </a:lstStyle>
          <a:p>
            <a:endParaRPr lang="en-US" dirty="0"/>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dirty="0"/>
          </a:p>
        </p:txBody>
      </p:sp>
      <p:sp>
        <p:nvSpPr>
          <p:cNvPr id="26" name="Rectangle 4"/>
          <p:cNvSpPr>
            <a:spLocks noGrp="1"/>
          </p:cNvSpPr>
          <p:nvPr>
            <p:ph type="ftr" sz="quarter" idx="11"/>
          </p:nvPr>
        </p:nvSpPr>
        <p:spPr/>
        <p:txBody>
          <a:bodyPr rtlCol="0"/>
          <a:lstStyle>
            <a:extLst/>
          </a:lstStyle>
          <a:p>
            <a:endParaRPr lang="en-US" dirty="0"/>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dirty="0"/>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dirty="0"/>
          </a:p>
        </p:txBody>
      </p:sp>
      <p:sp>
        <p:nvSpPr>
          <p:cNvPr id="22" name="Rectangle 4"/>
          <p:cNvSpPr>
            <a:spLocks noGrp="1"/>
          </p:cNvSpPr>
          <p:nvPr>
            <p:ph type="ftr" sz="quarter" idx="11"/>
          </p:nvPr>
        </p:nvSpPr>
        <p:spPr/>
        <p:txBody>
          <a:bodyPr vert="horz"/>
          <a:lstStyle>
            <a:extLst/>
          </a:lstStyle>
          <a:p>
            <a:endParaRPr lang="en-US" dirty="0"/>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dirty="0"/>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dirty="0"/>
          </a:p>
        </p:txBody>
      </p:sp>
      <p:sp>
        <p:nvSpPr>
          <p:cNvPr id="28" name="Rectangle 4"/>
          <p:cNvSpPr>
            <a:spLocks noGrp="1"/>
          </p:cNvSpPr>
          <p:nvPr>
            <p:ph type="ftr" sz="quarter" idx="11"/>
          </p:nvPr>
        </p:nvSpPr>
        <p:spPr/>
        <p:txBody>
          <a:bodyPr vert="horz"/>
          <a:lstStyle>
            <a:extLst/>
          </a:lstStyle>
          <a:p>
            <a:endParaRPr lang="en-US" dirty="0"/>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dirty="0"/>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dirty="0"/>
          </a:p>
        </p:txBody>
      </p:sp>
      <p:sp>
        <p:nvSpPr>
          <p:cNvPr id="11" name="Rectangle 4"/>
          <p:cNvSpPr>
            <a:spLocks noGrp="1"/>
          </p:cNvSpPr>
          <p:nvPr>
            <p:ph type="ftr" sz="quarter" idx="11"/>
          </p:nvPr>
        </p:nvSpPr>
        <p:spPr/>
        <p:txBody>
          <a:bodyPr vert="horz"/>
          <a:lstStyle>
            <a:extLst/>
          </a:lstStyle>
          <a:p>
            <a:endParaRPr lang="en-US" dirty="0"/>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dirty="0"/>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dirty="0"/>
          </a:p>
        </p:txBody>
      </p:sp>
      <p:sp>
        <p:nvSpPr>
          <p:cNvPr id="2" name="Rectangle 4"/>
          <p:cNvSpPr>
            <a:spLocks noGrp="1"/>
          </p:cNvSpPr>
          <p:nvPr>
            <p:ph type="ftr" sz="quarter" idx="11"/>
          </p:nvPr>
        </p:nvSpPr>
        <p:spPr/>
        <p:txBody>
          <a:bodyPr vert="horz"/>
          <a:lstStyle>
            <a:extLst/>
          </a:lstStyle>
          <a:p>
            <a:endParaRPr lang="en-US" dirty="0"/>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dirty="0"/>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dirty="0"/>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dirty="0"/>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dirty="0"/>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6/23/20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dirty="0"/>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dirty="0"/>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dirty="0"/>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dirty="0"/>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Health Insurance</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Financial Literacy Lesson #7 </a:t>
            </a: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495800"/>
          </a:xfrm>
        </p:spPr>
        <p:txBody>
          <a:bodyPr>
            <a:normAutofit lnSpcReduction="10000"/>
          </a:bodyPr>
          <a:lstStyle/>
          <a:p>
            <a:pPr marL="0" indent="0">
              <a:buNone/>
            </a:pPr>
            <a:r>
              <a:rPr lang="en-US" dirty="0" smtClean="0"/>
              <a:t>Taking care of yourself is a necessary lifetime expense that you cannot afford to ignore. You never know when you’ll need medical help. Many preventative care services- lik</a:t>
            </a:r>
            <a:r>
              <a:rPr lang="en-US" dirty="0"/>
              <a:t>e</a:t>
            </a:r>
            <a:r>
              <a:rPr lang="en-US" dirty="0" smtClean="0"/>
              <a:t> checkups- are covered at 100%. </a:t>
            </a:r>
          </a:p>
          <a:p>
            <a:pPr marL="0" indent="0">
              <a:buNone/>
            </a:pPr>
            <a:endParaRPr lang="en-US" dirty="0"/>
          </a:p>
          <a:p>
            <a:pPr marL="0" indent="0">
              <a:buNone/>
            </a:pPr>
            <a:r>
              <a:rPr lang="en-US" dirty="0" smtClean="0"/>
              <a:t>Navigating the complex ecosystem of health care can seem overwhelming at first. Whatever your age, health circumstances or location, it’s important to make time to study the best health insurance options available to you on an annual basis. It’s a good idea to review your current benefits before Open Enrollment so you can make smarter selections for the coming year. </a:t>
            </a:r>
          </a:p>
          <a:p>
            <a:pPr marL="0" indent="0">
              <a:buNone/>
            </a:pPr>
            <a:endParaRPr lang="en-US" dirty="0"/>
          </a:p>
          <a:p>
            <a:pPr marL="0" indent="0">
              <a:buNone/>
            </a:pPr>
            <a:r>
              <a:rPr lang="en-US" dirty="0" smtClean="0"/>
              <a:t>This lesson will review health insurance plans and inform the student how to select coverage.</a:t>
            </a:r>
            <a:endParaRPr lang="en-US" dirty="0"/>
          </a:p>
        </p:txBody>
      </p:sp>
      <p:sp>
        <p:nvSpPr>
          <p:cNvPr id="3" name="Title 2"/>
          <p:cNvSpPr>
            <a:spLocks noGrp="1"/>
          </p:cNvSpPr>
          <p:nvPr>
            <p:ph type="title"/>
          </p:nvPr>
        </p:nvSpPr>
        <p:spPr/>
        <p:txBody>
          <a:bodyPr/>
          <a:lstStyle/>
          <a:p>
            <a:r>
              <a:rPr lang="en-US" b="1" dirty="0" smtClean="0"/>
              <a:t>Overview</a:t>
            </a:r>
            <a:endParaRPr lang="en-US" b="1"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Understand what health insurance is and why it is important</a:t>
            </a:r>
          </a:p>
          <a:p>
            <a:r>
              <a:rPr lang="en-US" dirty="0" smtClean="0"/>
              <a:t>Learn about the different types of plans (public vs. private) and the different subsets</a:t>
            </a:r>
          </a:p>
          <a:p>
            <a:r>
              <a:rPr lang="en-US" dirty="0" smtClean="0"/>
              <a:t>Examine employer provided benefits</a:t>
            </a:r>
          </a:p>
          <a:p>
            <a:r>
              <a:rPr lang="en-US" dirty="0" smtClean="0"/>
              <a:t>Be introduced to health care terms commonly used with health insurance companies</a:t>
            </a:r>
            <a:endParaRPr lang="en-US" dirty="0"/>
          </a:p>
        </p:txBody>
      </p:sp>
      <p:sp>
        <p:nvSpPr>
          <p:cNvPr id="3" name="Title 2"/>
          <p:cNvSpPr>
            <a:spLocks noGrp="1"/>
          </p:cNvSpPr>
          <p:nvPr>
            <p:ph type="title"/>
          </p:nvPr>
        </p:nvSpPr>
        <p:spPr/>
        <p:txBody>
          <a:bodyPr/>
          <a:lstStyle/>
          <a:p>
            <a:r>
              <a:rPr lang="en-US" dirty="0" smtClean="0"/>
              <a:t>Goal of Lesson</a:t>
            </a:r>
            <a:endParaRPr lang="en-US" dirty="0"/>
          </a:p>
        </p:txBody>
      </p:sp>
    </p:spTree>
    <p:extLst>
      <p:ext uri="{BB962C8B-B14F-4D97-AF65-F5344CB8AC3E}">
        <p14:creationId xmlns:p14="http://schemas.microsoft.com/office/powerpoint/2010/main" val="118352632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953000"/>
          </a:xfrm>
        </p:spPr>
        <p:txBody>
          <a:bodyPr>
            <a:normAutofit/>
          </a:bodyPr>
          <a:lstStyle/>
          <a:p>
            <a:pPr marL="0" indent="0">
              <a:buNone/>
            </a:pPr>
            <a:r>
              <a:rPr lang="en-US" dirty="0" smtClean="0"/>
              <a:t>Taking care of yourself is a necessary lifetime expense that you cannot afford to ignore. Make sure your medical costs are taken care of with reliable health insurance. The Affordable Care Act (ACA), signed into law by President Barack Obama in 2010, requires that every American resident have health insurance, or he or she must pay a penalty. </a:t>
            </a:r>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smtClean="0"/>
              <a:t>The Affordable Care Act (2010)</a:t>
            </a:r>
            <a:endParaRPr lang="en-US" dirty="0"/>
          </a:p>
        </p:txBody>
      </p:sp>
    </p:spTree>
    <p:extLst>
      <p:ext uri="{BB962C8B-B14F-4D97-AF65-F5344CB8AC3E}">
        <p14:creationId xmlns:p14="http://schemas.microsoft.com/office/powerpoint/2010/main" val="95049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7924800" cy="6019800"/>
          </a:xfrm>
        </p:spPr>
        <p:txBody>
          <a:bodyPr>
            <a:normAutofit/>
          </a:bodyPr>
          <a:lstStyle/>
          <a:p>
            <a:pPr marL="0" indent="0">
              <a:buNone/>
            </a:pPr>
            <a:r>
              <a:rPr lang="en-US" dirty="0"/>
              <a:t>The ACA is also known as </a:t>
            </a:r>
            <a:r>
              <a:rPr lang="en-US" dirty="0" err="1"/>
              <a:t>Obamacare</a:t>
            </a:r>
            <a:r>
              <a:rPr lang="en-US" dirty="0"/>
              <a:t> and includes 4 significant new provisions that affect consumers</a:t>
            </a:r>
            <a:r>
              <a:rPr lang="en-US" dirty="0" smtClean="0"/>
              <a:t>:</a:t>
            </a:r>
          </a:p>
          <a:p>
            <a:pPr marL="0" indent="0">
              <a:buNone/>
            </a:pPr>
            <a:endParaRPr lang="en-US" dirty="0"/>
          </a:p>
          <a:p>
            <a:pPr marL="457200" indent="-457200">
              <a:buFont typeface="+mj-lt"/>
              <a:buAutoNum type="arabicPeriod"/>
            </a:pPr>
            <a:r>
              <a:rPr lang="en-US" dirty="0"/>
              <a:t>Insurance plans are grouped into four tiers that determine pricing and degree of coverage</a:t>
            </a:r>
          </a:p>
          <a:p>
            <a:pPr marL="857250" lvl="1" indent="-457200"/>
            <a:r>
              <a:rPr lang="en-US" dirty="0" smtClean="0"/>
              <a:t>Platinum</a:t>
            </a:r>
          </a:p>
          <a:p>
            <a:pPr marL="857250" lvl="1" indent="-457200"/>
            <a:r>
              <a:rPr lang="en-US" dirty="0" smtClean="0"/>
              <a:t>Gold</a:t>
            </a:r>
          </a:p>
          <a:p>
            <a:pPr marL="857250" lvl="1" indent="-457200"/>
            <a:r>
              <a:rPr lang="en-US" dirty="0" smtClean="0"/>
              <a:t>Silver</a:t>
            </a:r>
          </a:p>
          <a:p>
            <a:pPr marL="857250" lvl="1" indent="-457200"/>
            <a:r>
              <a:rPr lang="en-US" dirty="0" smtClean="0"/>
              <a:t>Bronze</a:t>
            </a:r>
            <a:endParaRPr lang="en-US" dirty="0"/>
          </a:p>
          <a:p>
            <a:pPr marL="457200" indent="-457200">
              <a:buFont typeface="+mj-lt"/>
              <a:buAutoNum type="arabicPeriod" startAt="2"/>
            </a:pPr>
            <a:r>
              <a:rPr lang="en-US" dirty="0" smtClean="0"/>
              <a:t>Insurers must provide health care plan information to all consumers to help them comparison shop.</a:t>
            </a:r>
          </a:p>
          <a:p>
            <a:pPr marL="857250" lvl="1" indent="-457200"/>
            <a:r>
              <a:rPr lang="en-US" dirty="0" smtClean="0"/>
              <a:t>Includes tier, deductibles, and coverage rules</a:t>
            </a:r>
          </a:p>
          <a:p>
            <a:pPr marL="457200" indent="-457200">
              <a:buFont typeface="+mj-lt"/>
              <a:buAutoNum type="arabicPeriod" startAt="2"/>
            </a:pPr>
            <a:r>
              <a:rPr lang="en-US" dirty="0" smtClean="0"/>
              <a:t>Insurers are not allowed to deny coverage or set premium prices based on gender or pre-existing conditions</a:t>
            </a:r>
          </a:p>
          <a:p>
            <a:pPr marL="457200" indent="-457200">
              <a:buFont typeface="+mj-lt"/>
              <a:buAutoNum type="arabicPeriod" startAt="2"/>
            </a:pPr>
            <a:r>
              <a:rPr lang="en-US" dirty="0" smtClean="0"/>
              <a:t>Young adults are allowed to stay on their parents’ health plans until age 26.</a:t>
            </a:r>
          </a:p>
          <a:p>
            <a:pPr marL="0" indent="0">
              <a:buNone/>
            </a:pPr>
            <a:endParaRPr lang="en-US" dirty="0"/>
          </a:p>
          <a:p>
            <a:pPr marL="0" indent="0">
              <a:buNone/>
            </a:pPr>
            <a:endParaRPr lang="en-US" dirty="0" smtClean="0"/>
          </a:p>
        </p:txBody>
      </p:sp>
    </p:spTree>
    <p:extLst>
      <p:ext uri="{BB962C8B-B14F-4D97-AF65-F5344CB8AC3E}">
        <p14:creationId xmlns:p14="http://schemas.microsoft.com/office/powerpoint/2010/main" val="689671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724400"/>
          </a:xfrm>
        </p:spPr>
        <p:txBody>
          <a:bodyPr>
            <a:normAutofit lnSpcReduction="10000"/>
          </a:bodyPr>
          <a:lstStyle/>
          <a:p>
            <a:pPr marL="0" indent="0">
              <a:buNone/>
            </a:pPr>
            <a:r>
              <a:rPr lang="en-US" dirty="0" smtClean="0"/>
              <a:t>Premium: This is the cost you pay each month for insurance.</a:t>
            </a:r>
          </a:p>
          <a:p>
            <a:pPr marL="0" indent="0">
              <a:buNone/>
            </a:pPr>
            <a:endParaRPr lang="en-US" dirty="0"/>
          </a:p>
          <a:p>
            <a:pPr marL="0" indent="0">
              <a:buNone/>
            </a:pPr>
            <a:r>
              <a:rPr lang="en-US" dirty="0" smtClean="0"/>
              <a:t>Deductible: A fixed amount that you pay each year before your health insurance begins to pay for your health care expenses. Your plan will cover a portion of your health care bills after you’ve paid your deductible. A plan with a high deductible will require less expensive monthly payments, but you’ll pay more up front when you need medical treatment. </a:t>
            </a:r>
          </a:p>
          <a:p>
            <a:endParaRPr lang="en-US" dirty="0" smtClean="0"/>
          </a:p>
          <a:p>
            <a:pPr marL="0" indent="0">
              <a:buNone/>
            </a:pPr>
            <a:r>
              <a:rPr lang="en-US" dirty="0" smtClean="0"/>
              <a:t>Cost sharing: this is the arrangement between you and your health insurance company with both of you paying portions of your medical services costs. Your plan’s cost-sharing agreement will determine the amount you pay at the time you use health services, including your doctor visits, laboratory fees and any prescription purchases. </a:t>
            </a:r>
          </a:p>
          <a:p>
            <a:endParaRPr lang="en-US" dirty="0"/>
          </a:p>
        </p:txBody>
      </p:sp>
      <p:sp>
        <p:nvSpPr>
          <p:cNvPr id="3" name="Title 2"/>
          <p:cNvSpPr>
            <a:spLocks noGrp="1"/>
          </p:cNvSpPr>
          <p:nvPr>
            <p:ph type="title"/>
          </p:nvPr>
        </p:nvSpPr>
        <p:spPr/>
        <p:txBody>
          <a:bodyPr/>
          <a:lstStyle/>
          <a:p>
            <a:r>
              <a:rPr lang="en-US" dirty="0" smtClean="0"/>
              <a:t>Health Care Plans Vocabulary</a:t>
            </a:r>
            <a:endParaRPr lang="en-US" dirty="0"/>
          </a:p>
        </p:txBody>
      </p:sp>
    </p:spTree>
    <p:extLst>
      <p:ext uri="{BB962C8B-B14F-4D97-AF65-F5344CB8AC3E}">
        <p14:creationId xmlns:p14="http://schemas.microsoft.com/office/powerpoint/2010/main" val="2876911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457200"/>
            <a:ext cx="7467600" cy="6400800"/>
          </a:xfrm>
        </p:spPr>
        <p:txBody>
          <a:bodyPr>
            <a:normAutofit lnSpcReduction="10000"/>
          </a:bodyPr>
          <a:lstStyle/>
          <a:p>
            <a:pPr marL="0" indent="0">
              <a:buNone/>
            </a:pPr>
            <a:r>
              <a:rPr lang="en-US" dirty="0" smtClean="0"/>
              <a:t>There are two ways health insurers set up cost sharing:</a:t>
            </a:r>
          </a:p>
          <a:p>
            <a:r>
              <a:rPr lang="en-US" dirty="0"/>
              <a:t>Copay- </a:t>
            </a:r>
            <a:r>
              <a:rPr lang="en-US" dirty="0" smtClean="0"/>
              <a:t>this is a flat rate for services. </a:t>
            </a:r>
            <a:r>
              <a:rPr lang="en-US" dirty="0"/>
              <a:t>I</a:t>
            </a:r>
            <a:r>
              <a:rPr lang="en-US" dirty="0" smtClean="0"/>
              <a:t>n </a:t>
            </a:r>
            <a:r>
              <a:rPr lang="en-US" dirty="0"/>
              <a:t>general, your out-of-pocket expenses will be lower with plans using only copays, and the copays are easier to understand as you track your bills and balances. </a:t>
            </a:r>
          </a:p>
          <a:p>
            <a:pPr lvl="1"/>
            <a:r>
              <a:rPr lang="en-US" dirty="0"/>
              <a:t>For example, if you receive a lab test during your doctor’s visit and your copays are $25 for visits and $25 for tests, you’ll pay $50 total.</a:t>
            </a:r>
          </a:p>
          <a:p>
            <a:r>
              <a:rPr lang="en-US" dirty="0"/>
              <a:t>Coinsurance- you pay a percentage of services</a:t>
            </a:r>
          </a:p>
          <a:p>
            <a:pPr lvl="1"/>
            <a:r>
              <a:rPr lang="en-US" dirty="0"/>
              <a:t>For example, your plan has 20% coinsurance for each service, so you’ll pay 20% of the doctor’s fee and 20% of all laboratory charges. Unlike the copay scenario, you won’t know what your final cost is until services have been provided and you get billed</a:t>
            </a:r>
            <a:r>
              <a:rPr lang="en-US" dirty="0" smtClean="0"/>
              <a:t>.</a:t>
            </a:r>
          </a:p>
          <a:p>
            <a:pPr lvl="1"/>
            <a:endParaRPr lang="en-US" dirty="0"/>
          </a:p>
          <a:p>
            <a:pPr marL="0" indent="0">
              <a:buNone/>
            </a:pPr>
            <a:r>
              <a:rPr lang="en-US" dirty="0" smtClean="0"/>
              <a:t>Some health plans use a combination of copays and coinsurance- for example, they use copays until the deductible is met and then coinsurance until you meet your yearly out-of-pocket maximum, which is the most you can pay for health services in a given year.</a:t>
            </a:r>
          </a:p>
          <a:p>
            <a:pPr lvl="1"/>
            <a:endParaRPr lang="en-US" dirty="0"/>
          </a:p>
        </p:txBody>
      </p:sp>
    </p:spTree>
    <p:extLst>
      <p:ext uri="{BB962C8B-B14F-4D97-AF65-F5344CB8AC3E}">
        <p14:creationId xmlns:p14="http://schemas.microsoft.com/office/powerpoint/2010/main" val="4291291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800600"/>
          </a:xfrm>
        </p:spPr>
        <p:txBody>
          <a:bodyPr>
            <a:normAutofit/>
          </a:bodyPr>
          <a:lstStyle/>
          <a:p>
            <a:pPr marL="0" indent="0">
              <a:buNone/>
            </a:pPr>
            <a:r>
              <a:rPr lang="en-US" dirty="0" smtClean="0"/>
              <a:t>Public exchange insurance plans vary in degree of coverage and are designated from highest to lowest monthly premium cost.</a:t>
            </a:r>
          </a:p>
          <a:p>
            <a:pPr marL="0" indent="0">
              <a:buNone/>
            </a:pPr>
            <a:r>
              <a:rPr lang="en-US" dirty="0" smtClean="0"/>
              <a:t>Generally:</a:t>
            </a:r>
          </a:p>
          <a:p>
            <a:r>
              <a:rPr lang="en-US" dirty="0" smtClean="0"/>
              <a:t>Platinum- covers 90%, you pay 10%</a:t>
            </a:r>
          </a:p>
          <a:p>
            <a:r>
              <a:rPr lang="en-US" dirty="0" smtClean="0"/>
              <a:t>Gold- covers 80%, you pay 20%</a:t>
            </a:r>
          </a:p>
          <a:p>
            <a:r>
              <a:rPr lang="en-US" dirty="0" smtClean="0"/>
              <a:t>Silver- covers 70%, you pay 30% </a:t>
            </a:r>
          </a:p>
          <a:p>
            <a:r>
              <a:rPr lang="en-US" dirty="0" smtClean="0"/>
              <a:t>Bronze- covers 60%, you pay 40%</a:t>
            </a:r>
            <a:endParaRPr lang="en-US" dirty="0"/>
          </a:p>
          <a:p>
            <a:pPr marL="0" indent="0">
              <a:buNone/>
            </a:pPr>
            <a:endParaRPr lang="en-US" dirty="0" smtClean="0"/>
          </a:p>
          <a:p>
            <a:pPr marL="0" indent="0">
              <a:buNone/>
            </a:pPr>
            <a:r>
              <a:rPr lang="en-US" dirty="0" smtClean="0"/>
              <a:t>Plans that offer more coverage have higher monthly premiums. Platinum or Gold plans that offer more coverage tend to be cost-effective for those who use health care services frequently, such as families or someone with a chronic condition. </a:t>
            </a:r>
          </a:p>
        </p:txBody>
      </p:sp>
      <p:sp>
        <p:nvSpPr>
          <p:cNvPr id="3" name="Title 2"/>
          <p:cNvSpPr>
            <a:spLocks noGrp="1"/>
          </p:cNvSpPr>
          <p:nvPr>
            <p:ph type="title"/>
          </p:nvPr>
        </p:nvSpPr>
        <p:spPr/>
        <p:txBody>
          <a:bodyPr/>
          <a:lstStyle/>
          <a:p>
            <a:r>
              <a:rPr lang="en-US" dirty="0" smtClean="0"/>
              <a:t>Public Health Care Plans </a:t>
            </a:r>
            <a:endParaRPr lang="en-US" dirty="0"/>
          </a:p>
        </p:txBody>
      </p:sp>
    </p:spTree>
    <p:extLst>
      <p:ext uri="{BB962C8B-B14F-4D97-AF65-F5344CB8AC3E}">
        <p14:creationId xmlns:p14="http://schemas.microsoft.com/office/powerpoint/2010/main" val="2481207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077200" cy="5562600"/>
          </a:xfrm>
        </p:spPr>
        <p:txBody>
          <a:bodyPr/>
          <a:lstStyle/>
          <a:p>
            <a:pPr marL="0" indent="0">
              <a:buNone/>
            </a:pPr>
            <a:r>
              <a:rPr lang="en-US" dirty="0" smtClean="0"/>
              <a:t>An HMO delivers all health services through a network of healthcare providers and facilities. With an HMO, you may have:</a:t>
            </a:r>
          </a:p>
          <a:p>
            <a:r>
              <a:rPr lang="en-US" dirty="0" smtClean="0"/>
              <a:t>The least freedom to choose your health care providers.</a:t>
            </a:r>
          </a:p>
          <a:p>
            <a:r>
              <a:rPr lang="en-US" dirty="0" smtClean="0"/>
              <a:t>The least amount of paperwork compared to other plans.</a:t>
            </a:r>
          </a:p>
          <a:p>
            <a:r>
              <a:rPr lang="en-US" dirty="0" smtClean="0"/>
              <a:t>A primary care doctor to manage your care and refer you to specialists when you need one so care is covered by the plan; most HMOs will require a referral before you can see a specialist.</a:t>
            </a:r>
          </a:p>
          <a:p>
            <a:endParaRPr lang="en-US" dirty="0" smtClean="0"/>
          </a:p>
          <a:p>
            <a:pPr marL="0" indent="0">
              <a:buNone/>
            </a:pPr>
            <a:r>
              <a:rPr lang="en-US" dirty="0" smtClean="0"/>
              <a:t>What doctors you can see: any in your HMO’s network. Emergency services at an out-of-network hospital must be covered at in-network rates, but non-participating doctors who treat you in the hospital can bill you.</a:t>
            </a:r>
          </a:p>
          <a:p>
            <a:pPr marL="0" indent="0">
              <a:buNone/>
            </a:pPr>
            <a:endParaRPr lang="en-US" dirty="0"/>
          </a:p>
          <a:p>
            <a:pPr marL="0" indent="0">
              <a:buNone/>
            </a:pPr>
            <a:r>
              <a:rPr lang="en-US" dirty="0" smtClean="0"/>
              <a:t>What you probably pay: Premium, Deductible, Copays/Coinsurance</a:t>
            </a:r>
          </a:p>
          <a:p>
            <a:pPr marL="0" indent="0">
              <a:buNone/>
            </a:pPr>
            <a:endParaRPr lang="en-US" dirty="0"/>
          </a:p>
          <a:p>
            <a:pPr marL="0" indent="0">
              <a:buNone/>
            </a:pPr>
            <a:r>
              <a:rPr lang="en-US" dirty="0" smtClean="0"/>
              <a:t>Paperwork involved: no claim forms to fill out</a:t>
            </a:r>
          </a:p>
          <a:p>
            <a:pPr marL="0" indent="0">
              <a:buNone/>
            </a:pPr>
            <a:endParaRPr lang="en-US" dirty="0"/>
          </a:p>
          <a:p>
            <a:pPr marL="0" indent="0">
              <a:buNone/>
            </a:pPr>
            <a:endParaRPr lang="en-US" dirty="0"/>
          </a:p>
        </p:txBody>
      </p:sp>
      <p:sp>
        <p:nvSpPr>
          <p:cNvPr id="3" name="Title 2"/>
          <p:cNvSpPr>
            <a:spLocks noGrp="1"/>
          </p:cNvSpPr>
          <p:nvPr>
            <p:ph type="title"/>
          </p:nvPr>
        </p:nvSpPr>
        <p:spPr>
          <a:xfrm>
            <a:off x="304800" y="-152400"/>
            <a:ext cx="8305800" cy="1143000"/>
          </a:xfrm>
        </p:spPr>
        <p:txBody>
          <a:bodyPr>
            <a:normAutofit/>
          </a:bodyPr>
          <a:lstStyle/>
          <a:p>
            <a:r>
              <a:rPr lang="en-US" sz="3400" dirty="0" smtClean="0"/>
              <a:t>Health Maintenance Organization (HMO)</a:t>
            </a:r>
            <a:endParaRPr lang="en-US" sz="3400" dirty="0"/>
          </a:p>
        </p:txBody>
      </p:sp>
    </p:spTree>
    <p:extLst>
      <p:ext uri="{BB962C8B-B14F-4D97-AF65-F5344CB8AC3E}">
        <p14:creationId xmlns:p14="http://schemas.microsoft.com/office/powerpoint/2010/main" val="763235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077200" cy="5562600"/>
          </a:xfrm>
        </p:spPr>
        <p:txBody>
          <a:bodyPr>
            <a:normAutofit lnSpcReduction="10000"/>
          </a:bodyPr>
          <a:lstStyle/>
          <a:p>
            <a:pPr marL="0" indent="0">
              <a:buNone/>
            </a:pPr>
            <a:r>
              <a:rPr lang="en-US" dirty="0" smtClean="0"/>
              <a:t>With a PPO, you may have:</a:t>
            </a:r>
          </a:p>
          <a:p>
            <a:r>
              <a:rPr lang="en-US" dirty="0" smtClean="0"/>
              <a:t>A moderate amount of freedom to choose your health care providers; you do not need a referral to see a specialist.</a:t>
            </a:r>
          </a:p>
          <a:p>
            <a:r>
              <a:rPr lang="en-US" dirty="0" smtClean="0"/>
              <a:t>Higher out-of-pocket costs if you see out-of-network doctors.</a:t>
            </a:r>
          </a:p>
          <a:p>
            <a:r>
              <a:rPr lang="en-US" dirty="0" smtClean="0"/>
              <a:t>More paperwork than with other plans if you see out-of-network providers.</a:t>
            </a:r>
          </a:p>
          <a:p>
            <a:endParaRPr lang="en-US" dirty="0" smtClean="0"/>
          </a:p>
          <a:p>
            <a:pPr marL="0" indent="0">
              <a:buNone/>
            </a:pPr>
            <a:r>
              <a:rPr lang="en-US" dirty="0" smtClean="0"/>
              <a:t>What doctors you can see: any in the PPO’s network; you can see out-of-network doctors but you’ll pay more</a:t>
            </a:r>
          </a:p>
          <a:p>
            <a:pPr marL="0" indent="0">
              <a:buNone/>
            </a:pPr>
            <a:endParaRPr lang="en-US" dirty="0"/>
          </a:p>
          <a:p>
            <a:pPr marL="0" indent="0">
              <a:buNone/>
            </a:pPr>
            <a:r>
              <a:rPr lang="en-US" dirty="0" smtClean="0"/>
              <a:t>What you probably pay: Premium, Deductible, Copays/Coinsurance, if out-of-network doctor charges more than others in the area you may have to pay the balance after your insurance pays its share.</a:t>
            </a:r>
          </a:p>
          <a:p>
            <a:pPr marL="0" indent="0">
              <a:buNone/>
            </a:pPr>
            <a:endParaRPr lang="en-US" dirty="0"/>
          </a:p>
          <a:p>
            <a:pPr marL="0" indent="0">
              <a:buNone/>
            </a:pPr>
            <a:r>
              <a:rPr lang="en-US" dirty="0" smtClean="0"/>
              <a:t>Paperwork involved: little to no paperwork for in-network doctor. If you use an out-of-network provider, you’ll have to pay the provider and file a claim to get the PPO plan to pay you back.</a:t>
            </a:r>
          </a:p>
          <a:p>
            <a:pPr marL="0" indent="0">
              <a:buNone/>
            </a:pPr>
            <a:endParaRPr lang="en-US" dirty="0"/>
          </a:p>
          <a:p>
            <a:pPr marL="0" indent="0">
              <a:buNone/>
            </a:pPr>
            <a:endParaRPr lang="en-US" dirty="0"/>
          </a:p>
        </p:txBody>
      </p:sp>
      <p:sp>
        <p:nvSpPr>
          <p:cNvPr id="3" name="Title 2"/>
          <p:cNvSpPr>
            <a:spLocks noGrp="1"/>
          </p:cNvSpPr>
          <p:nvPr>
            <p:ph type="title"/>
          </p:nvPr>
        </p:nvSpPr>
        <p:spPr>
          <a:xfrm>
            <a:off x="304800" y="-152400"/>
            <a:ext cx="8305800" cy="1143000"/>
          </a:xfrm>
        </p:spPr>
        <p:txBody>
          <a:bodyPr>
            <a:normAutofit/>
          </a:bodyPr>
          <a:lstStyle/>
          <a:p>
            <a:r>
              <a:rPr lang="en-US" sz="3400" dirty="0" smtClean="0"/>
              <a:t>Preferred Provider Organization (PPO)</a:t>
            </a:r>
            <a:endParaRPr lang="en-US" sz="3400" dirty="0"/>
          </a:p>
        </p:txBody>
      </p:sp>
    </p:spTree>
    <p:extLst>
      <p:ext uri="{BB962C8B-B14F-4D97-AF65-F5344CB8AC3E}">
        <p14:creationId xmlns:p14="http://schemas.microsoft.com/office/powerpoint/2010/main" val="3734791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077200" cy="5562600"/>
          </a:xfrm>
        </p:spPr>
        <p:txBody>
          <a:bodyPr>
            <a:normAutofit/>
          </a:bodyPr>
          <a:lstStyle/>
          <a:p>
            <a:pPr marL="0" indent="0">
              <a:buNone/>
            </a:pPr>
            <a:r>
              <a:rPr lang="en-US" dirty="0" smtClean="0"/>
              <a:t>With a EPO, you may have:</a:t>
            </a:r>
          </a:p>
          <a:p>
            <a:r>
              <a:rPr lang="en-US" dirty="0" smtClean="0"/>
              <a:t>A moderate amount of freedom to choose your health care providers; you do not need a referral to see a specialist.</a:t>
            </a:r>
          </a:p>
          <a:p>
            <a:r>
              <a:rPr lang="en-US" dirty="0" smtClean="0"/>
              <a:t>No coverage for out-of-network providers other than in an emergency, you will have to pay the full cost yourself.</a:t>
            </a:r>
          </a:p>
          <a:p>
            <a:r>
              <a:rPr lang="en-US" dirty="0" smtClean="0"/>
              <a:t>Lower premium than a PPO offered by the same insurer.</a:t>
            </a:r>
          </a:p>
          <a:p>
            <a:endParaRPr lang="en-US" dirty="0" smtClean="0"/>
          </a:p>
          <a:p>
            <a:pPr marL="0" indent="0">
              <a:buNone/>
            </a:pPr>
            <a:r>
              <a:rPr lang="en-US" dirty="0" smtClean="0"/>
              <a:t>What doctors you can see: any in the PPO’s network; you can see out-of-network doctors but you’ll pay more</a:t>
            </a:r>
          </a:p>
          <a:p>
            <a:pPr marL="0" indent="0">
              <a:buNone/>
            </a:pPr>
            <a:endParaRPr lang="en-US" dirty="0"/>
          </a:p>
          <a:p>
            <a:pPr marL="0" indent="0">
              <a:buNone/>
            </a:pPr>
            <a:r>
              <a:rPr lang="en-US" dirty="0" smtClean="0"/>
              <a:t>What you probably pay: Premium, Deductible, Copays/Coinsurance, if you see an out-of-network provider you have to pay the full bill.</a:t>
            </a:r>
          </a:p>
          <a:p>
            <a:pPr marL="0" indent="0">
              <a:buNone/>
            </a:pPr>
            <a:endParaRPr lang="en-US" dirty="0"/>
          </a:p>
          <a:p>
            <a:pPr marL="0" indent="0">
              <a:buNone/>
            </a:pPr>
            <a:r>
              <a:rPr lang="en-US" dirty="0" smtClean="0"/>
              <a:t>Paperwork involved: little to no paperwork.</a:t>
            </a:r>
            <a:endParaRPr lang="en-US" dirty="0"/>
          </a:p>
          <a:p>
            <a:pPr marL="0" indent="0">
              <a:buNone/>
            </a:pPr>
            <a:endParaRPr lang="en-US" dirty="0"/>
          </a:p>
        </p:txBody>
      </p:sp>
      <p:sp>
        <p:nvSpPr>
          <p:cNvPr id="3" name="Title 2"/>
          <p:cNvSpPr>
            <a:spLocks noGrp="1"/>
          </p:cNvSpPr>
          <p:nvPr>
            <p:ph type="title"/>
          </p:nvPr>
        </p:nvSpPr>
        <p:spPr>
          <a:xfrm>
            <a:off x="304800" y="-152400"/>
            <a:ext cx="8305800" cy="1143000"/>
          </a:xfrm>
        </p:spPr>
        <p:txBody>
          <a:bodyPr>
            <a:normAutofit/>
          </a:bodyPr>
          <a:lstStyle/>
          <a:p>
            <a:r>
              <a:rPr lang="en-US" sz="3400" dirty="0" smtClean="0"/>
              <a:t>Exclusive Provider Organization (EPO)</a:t>
            </a:r>
            <a:endParaRPr lang="en-US" sz="3400" dirty="0"/>
          </a:p>
        </p:txBody>
      </p:sp>
    </p:spTree>
    <p:extLst>
      <p:ext uri="{BB962C8B-B14F-4D97-AF65-F5344CB8AC3E}">
        <p14:creationId xmlns:p14="http://schemas.microsoft.com/office/powerpoint/2010/main" val="1030911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143000"/>
            <a:ext cx="8077200" cy="5867400"/>
          </a:xfrm>
        </p:spPr>
        <p:txBody>
          <a:bodyPr>
            <a:normAutofit lnSpcReduction="10000"/>
          </a:bodyPr>
          <a:lstStyle/>
          <a:p>
            <a:pPr marL="0" indent="0">
              <a:buNone/>
            </a:pPr>
            <a:r>
              <a:rPr lang="en-US" dirty="0" smtClean="0"/>
              <a:t>A POS plan blends features of an HMO with a PPO. With POS plan, you may have:</a:t>
            </a:r>
          </a:p>
          <a:p>
            <a:r>
              <a:rPr lang="en-US" dirty="0" smtClean="0"/>
              <a:t>More freedom to choose your health care providers than you would in an HMO.</a:t>
            </a:r>
          </a:p>
          <a:p>
            <a:r>
              <a:rPr lang="en-US" dirty="0" smtClean="0"/>
              <a:t>A moderate amount of paperwork if you see out-of-network providers.</a:t>
            </a:r>
          </a:p>
          <a:p>
            <a:r>
              <a:rPr lang="en-US" dirty="0" smtClean="0"/>
              <a:t>A primary care doctor who coordinates your care and who refers you to specialists.</a:t>
            </a:r>
          </a:p>
          <a:p>
            <a:endParaRPr lang="en-US" dirty="0" smtClean="0"/>
          </a:p>
          <a:p>
            <a:pPr marL="0" indent="0">
              <a:buNone/>
            </a:pPr>
            <a:r>
              <a:rPr lang="en-US" dirty="0" smtClean="0"/>
              <a:t>What doctors you can see: you can see in-network providers your primary care doctor refers you to. You can see out-of-network doctors, but you’ll pay more</a:t>
            </a:r>
          </a:p>
          <a:p>
            <a:pPr marL="0" indent="0">
              <a:buNone/>
            </a:pPr>
            <a:endParaRPr lang="en-US" dirty="0"/>
          </a:p>
          <a:p>
            <a:pPr marL="0" indent="0">
              <a:buNone/>
            </a:pPr>
            <a:r>
              <a:rPr lang="en-US" dirty="0" smtClean="0"/>
              <a:t>What you probably pay: Premium, Deductible, Copays/Coinsurance.</a:t>
            </a:r>
          </a:p>
          <a:p>
            <a:pPr marL="0" indent="0">
              <a:buNone/>
            </a:pPr>
            <a:endParaRPr lang="en-US" dirty="0"/>
          </a:p>
          <a:p>
            <a:pPr marL="0" indent="0">
              <a:buNone/>
            </a:pPr>
            <a:r>
              <a:rPr lang="en-US" dirty="0" smtClean="0"/>
              <a:t>Paperwork involved: if you go out-of-network, you have to pay your medical bill. Then you submit a claim to your POS plan to pay you back.</a:t>
            </a:r>
            <a:endParaRPr lang="en-US" dirty="0"/>
          </a:p>
          <a:p>
            <a:pPr marL="0" indent="0">
              <a:buNone/>
            </a:pPr>
            <a:endParaRPr lang="en-US" dirty="0"/>
          </a:p>
        </p:txBody>
      </p:sp>
      <p:sp>
        <p:nvSpPr>
          <p:cNvPr id="3" name="Title 2"/>
          <p:cNvSpPr>
            <a:spLocks noGrp="1"/>
          </p:cNvSpPr>
          <p:nvPr>
            <p:ph type="title"/>
          </p:nvPr>
        </p:nvSpPr>
        <p:spPr>
          <a:xfrm>
            <a:off x="304800" y="-152400"/>
            <a:ext cx="8305800" cy="1143000"/>
          </a:xfrm>
        </p:spPr>
        <p:txBody>
          <a:bodyPr>
            <a:normAutofit/>
          </a:bodyPr>
          <a:lstStyle/>
          <a:p>
            <a:r>
              <a:rPr lang="en-US" sz="3400" dirty="0" smtClean="0"/>
              <a:t>Point-of-Service Plan (POS)</a:t>
            </a:r>
            <a:endParaRPr lang="en-US" sz="3400" dirty="0"/>
          </a:p>
        </p:txBody>
      </p:sp>
    </p:spTree>
    <p:extLst>
      <p:ext uri="{BB962C8B-B14F-4D97-AF65-F5344CB8AC3E}">
        <p14:creationId xmlns:p14="http://schemas.microsoft.com/office/powerpoint/2010/main" val="2542892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077200" cy="5562600"/>
          </a:xfrm>
        </p:spPr>
        <p:txBody>
          <a:bodyPr>
            <a:normAutofit/>
          </a:bodyPr>
          <a:lstStyle/>
          <a:p>
            <a:pPr marL="0" indent="0">
              <a:buNone/>
            </a:pPr>
            <a:r>
              <a:rPr lang="en-US" dirty="0" smtClean="0"/>
              <a:t>If you are under the age of 30 you can purchase a catastrophic health plan. With a catastrophic health plan you may have:</a:t>
            </a:r>
          </a:p>
          <a:p>
            <a:r>
              <a:rPr lang="en-US" dirty="0" smtClean="0"/>
              <a:t>Lower premium</a:t>
            </a:r>
          </a:p>
          <a:p>
            <a:r>
              <a:rPr lang="en-US" dirty="0" smtClean="0"/>
              <a:t>3 primary care visits before the deductible applies</a:t>
            </a:r>
          </a:p>
          <a:p>
            <a:r>
              <a:rPr lang="en-US" dirty="0" smtClean="0"/>
              <a:t>Free preventative care, even if you haven’t met the deductible</a:t>
            </a:r>
          </a:p>
          <a:p>
            <a:endParaRPr lang="en-US" dirty="0" smtClean="0"/>
          </a:p>
          <a:p>
            <a:pPr marL="0" indent="0">
              <a:buNone/>
            </a:pPr>
            <a:r>
              <a:rPr lang="en-US" dirty="0" smtClean="0"/>
              <a:t>What doctors you can see: any in the plan’s network; individual plans may have additional rules on specialists</a:t>
            </a:r>
          </a:p>
          <a:p>
            <a:pPr marL="0" indent="0">
              <a:buNone/>
            </a:pPr>
            <a:endParaRPr lang="en-US" dirty="0"/>
          </a:p>
          <a:p>
            <a:pPr marL="0" indent="0">
              <a:buNone/>
            </a:pPr>
            <a:r>
              <a:rPr lang="en-US" dirty="0" smtClean="0"/>
              <a:t>What you probably pay: Premium, Deductible- usually a very high deductible</a:t>
            </a:r>
          </a:p>
          <a:p>
            <a:pPr marL="0" indent="0">
              <a:buNone/>
            </a:pPr>
            <a:endParaRPr lang="en-US" dirty="0"/>
          </a:p>
          <a:p>
            <a:pPr marL="0" indent="0">
              <a:buNone/>
            </a:pPr>
            <a:r>
              <a:rPr lang="en-US" dirty="0" smtClean="0"/>
              <a:t>Paperwork involved: you will want to keep track of your medical expenses to show you have met the deductible.</a:t>
            </a:r>
            <a:endParaRPr lang="en-US" dirty="0"/>
          </a:p>
          <a:p>
            <a:pPr marL="0" indent="0">
              <a:buNone/>
            </a:pPr>
            <a:endParaRPr lang="en-US" dirty="0"/>
          </a:p>
        </p:txBody>
      </p:sp>
      <p:sp>
        <p:nvSpPr>
          <p:cNvPr id="3" name="Title 2"/>
          <p:cNvSpPr>
            <a:spLocks noGrp="1"/>
          </p:cNvSpPr>
          <p:nvPr>
            <p:ph type="title"/>
          </p:nvPr>
        </p:nvSpPr>
        <p:spPr>
          <a:xfrm>
            <a:off x="304800" y="-152400"/>
            <a:ext cx="8305800" cy="1143000"/>
          </a:xfrm>
        </p:spPr>
        <p:txBody>
          <a:bodyPr>
            <a:normAutofit/>
          </a:bodyPr>
          <a:lstStyle/>
          <a:p>
            <a:r>
              <a:rPr lang="en-US" sz="3400" dirty="0" smtClean="0"/>
              <a:t>Catastrophic Plan</a:t>
            </a:r>
            <a:endParaRPr lang="en-US" sz="3400" dirty="0"/>
          </a:p>
        </p:txBody>
      </p:sp>
    </p:spTree>
    <p:extLst>
      <p:ext uri="{BB962C8B-B14F-4D97-AF65-F5344CB8AC3E}">
        <p14:creationId xmlns:p14="http://schemas.microsoft.com/office/powerpoint/2010/main" val="2542892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077200" cy="5562600"/>
          </a:xfrm>
        </p:spPr>
        <p:txBody>
          <a:bodyPr>
            <a:normAutofit lnSpcReduction="10000"/>
          </a:bodyPr>
          <a:lstStyle/>
          <a:p>
            <a:pPr marL="0" indent="0">
              <a:buNone/>
            </a:pPr>
            <a:r>
              <a:rPr lang="en-US" dirty="0" smtClean="0"/>
              <a:t>Similar to a catastrophic plan, you may be able to pay less for your insurance with a HDHP. With an HDHP, you may have:</a:t>
            </a:r>
          </a:p>
          <a:p>
            <a:r>
              <a:rPr lang="en-US" dirty="0" smtClean="0"/>
              <a:t>One of these types of health plans: HMO, PPO, EPO or POS.</a:t>
            </a:r>
          </a:p>
          <a:p>
            <a:r>
              <a:rPr lang="en-US" dirty="0" smtClean="0"/>
              <a:t>Higher out-of-pocket costs, but once you reach maximum the plan pays 100% of your care.</a:t>
            </a:r>
          </a:p>
          <a:p>
            <a:r>
              <a:rPr lang="en-US" dirty="0" smtClean="0"/>
              <a:t>May have a health savings account (HSA) to help may for your care (more information in later slides)</a:t>
            </a:r>
          </a:p>
          <a:p>
            <a:r>
              <a:rPr lang="en-US" dirty="0" smtClean="0"/>
              <a:t>Many bronze plans may qualify as HDHPs depending on deductible</a:t>
            </a:r>
          </a:p>
          <a:p>
            <a:endParaRPr lang="en-US" dirty="0" smtClean="0"/>
          </a:p>
          <a:p>
            <a:pPr marL="0" indent="0">
              <a:buNone/>
            </a:pPr>
            <a:r>
              <a:rPr lang="en-US" dirty="0" smtClean="0"/>
              <a:t>What doctors you can see: varies depending on type of plan- HMO, POS, EPO, or PPO</a:t>
            </a:r>
          </a:p>
          <a:p>
            <a:pPr marL="0" indent="0">
              <a:buNone/>
            </a:pPr>
            <a:endParaRPr lang="en-US" dirty="0"/>
          </a:p>
          <a:p>
            <a:pPr marL="0" indent="0">
              <a:buNone/>
            </a:pPr>
            <a:r>
              <a:rPr lang="en-US" dirty="0" smtClean="0"/>
              <a:t>What you probably pay: Premium- generally lower, Deductible, Copays or Coinsurance, you can set up an HAS to help pay for costs. </a:t>
            </a:r>
          </a:p>
          <a:p>
            <a:pPr marL="0" indent="0">
              <a:buNone/>
            </a:pPr>
            <a:endParaRPr lang="en-US" dirty="0"/>
          </a:p>
          <a:p>
            <a:pPr marL="0" indent="0">
              <a:buNone/>
            </a:pPr>
            <a:r>
              <a:rPr lang="en-US" dirty="0" smtClean="0"/>
              <a:t>Paperwork involved: Keep all your receipts so you can withdraw money from your HAS and know when you’ve met your deductible</a:t>
            </a:r>
            <a:endParaRPr lang="en-US" dirty="0"/>
          </a:p>
          <a:p>
            <a:pPr marL="0" indent="0">
              <a:buNone/>
            </a:pPr>
            <a:endParaRPr lang="en-US" dirty="0"/>
          </a:p>
        </p:txBody>
      </p:sp>
      <p:sp>
        <p:nvSpPr>
          <p:cNvPr id="3" name="Title 2"/>
          <p:cNvSpPr>
            <a:spLocks noGrp="1"/>
          </p:cNvSpPr>
          <p:nvPr>
            <p:ph type="title"/>
          </p:nvPr>
        </p:nvSpPr>
        <p:spPr>
          <a:xfrm>
            <a:off x="304800" y="-152400"/>
            <a:ext cx="8305800" cy="1143000"/>
          </a:xfrm>
        </p:spPr>
        <p:txBody>
          <a:bodyPr>
            <a:normAutofit/>
          </a:bodyPr>
          <a:lstStyle/>
          <a:p>
            <a:r>
              <a:rPr lang="en-US" sz="3400" dirty="0" smtClean="0"/>
              <a:t>High-Deductible Health Plan (HDHP)</a:t>
            </a:r>
            <a:endParaRPr lang="en-US" sz="3400" dirty="0"/>
          </a:p>
        </p:txBody>
      </p:sp>
    </p:spTree>
    <p:extLst>
      <p:ext uri="{BB962C8B-B14F-4D97-AF65-F5344CB8AC3E}">
        <p14:creationId xmlns:p14="http://schemas.microsoft.com/office/powerpoint/2010/main" val="37258139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752600"/>
            <a:ext cx="7467600" cy="4953000"/>
          </a:xfrm>
        </p:spPr>
        <p:txBody>
          <a:bodyPr>
            <a:normAutofit/>
          </a:bodyPr>
          <a:lstStyle/>
          <a:p>
            <a:pPr marL="0" indent="0">
              <a:buNone/>
            </a:pPr>
            <a:r>
              <a:rPr lang="en-US" dirty="0" smtClean="0"/>
              <a:t>Private exchange insurance plans offer the same options as public options, but are created by private sector companies, such as a health insurance company or a brokerage (which are not a part of the ACA), or are offered directly on an insurer’s website. </a:t>
            </a:r>
            <a:endParaRPr lang="en-US" dirty="0"/>
          </a:p>
          <a:p>
            <a:pPr marL="0" indent="0">
              <a:buNone/>
            </a:pPr>
            <a:endParaRPr lang="en-US" dirty="0" smtClean="0"/>
          </a:p>
          <a:p>
            <a:pPr marL="0" indent="0">
              <a:buNone/>
            </a:pPr>
            <a:r>
              <a:rPr lang="en-US" dirty="0" smtClean="0"/>
              <a:t>Only public exchange insurance plans allow you to qualify for premium subsidies that lower your monthly costs if you meet income requirements. </a:t>
            </a:r>
          </a:p>
          <a:p>
            <a:pPr marL="0" indent="0">
              <a:buNone/>
            </a:pPr>
            <a:endParaRPr lang="en-US" dirty="0"/>
          </a:p>
          <a:p>
            <a:pPr marL="0" indent="0">
              <a:buNone/>
            </a:pPr>
            <a:r>
              <a:rPr lang="en-US" dirty="0" smtClean="0"/>
              <a:t>Determine whether you or your family qualifies for tax subsidies by estimating your total income for the upcoming year. If you make more money than you estimated, you’ll have to pay back some of the assistance you received. If you make less, you may get an extra subsidy.</a:t>
            </a:r>
            <a:endParaRPr lang="en-US" dirty="0"/>
          </a:p>
        </p:txBody>
      </p:sp>
      <p:sp>
        <p:nvSpPr>
          <p:cNvPr id="3" name="Title 2"/>
          <p:cNvSpPr>
            <a:spLocks noGrp="1"/>
          </p:cNvSpPr>
          <p:nvPr>
            <p:ph type="title"/>
          </p:nvPr>
        </p:nvSpPr>
        <p:spPr>
          <a:xfrm>
            <a:off x="914400" y="304800"/>
            <a:ext cx="7696200" cy="1143000"/>
          </a:xfrm>
        </p:spPr>
        <p:txBody>
          <a:bodyPr/>
          <a:lstStyle/>
          <a:p>
            <a:r>
              <a:rPr lang="en-US" dirty="0" smtClean="0"/>
              <a:t>Private Health Care Plans</a:t>
            </a:r>
            <a:endParaRPr lang="en-US" dirty="0"/>
          </a:p>
        </p:txBody>
      </p:sp>
    </p:spTree>
    <p:extLst>
      <p:ext uri="{BB962C8B-B14F-4D97-AF65-F5344CB8AC3E}">
        <p14:creationId xmlns:p14="http://schemas.microsoft.com/office/powerpoint/2010/main" val="1324851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Unless you have insurance through your employer, you’ll be selecting a health plan during the national Open Enrollment period. The Open Enrollment period for 2020 began November 1</a:t>
            </a:r>
            <a:r>
              <a:rPr lang="en-US" baseline="30000" dirty="0" smtClean="0"/>
              <a:t>st</a:t>
            </a:r>
            <a:r>
              <a:rPr lang="en-US" dirty="0" smtClean="0"/>
              <a:t>, 2019-December 15, 2019. The next open enrollment period will run from October 15, 2020 to December 7, 2020 for coverage effective in 2021. </a:t>
            </a:r>
          </a:p>
          <a:p>
            <a:pPr marL="0" indent="0">
              <a:buNone/>
            </a:pPr>
            <a:endParaRPr lang="en-US" dirty="0"/>
          </a:p>
          <a:p>
            <a:pPr marL="0" indent="0">
              <a:buNone/>
            </a:pPr>
            <a:r>
              <a:rPr lang="en-US" dirty="0" smtClean="0"/>
              <a:t>If you can afford health insurance but choose not to buy it, you must pay a fee- the Individual Shared Responsibility Payment- for any month you, your spouse, or your tax dependents don’t have health insurance. You can enroll in a health insurance plan during the rest of the year, but only if you qualify for a Special Enrollment Period, such as when you are first hired by an employer, get married, have a child, etc. </a:t>
            </a:r>
            <a:endParaRPr lang="en-US" dirty="0"/>
          </a:p>
        </p:txBody>
      </p:sp>
      <p:sp>
        <p:nvSpPr>
          <p:cNvPr id="3" name="Title 2"/>
          <p:cNvSpPr>
            <a:spLocks noGrp="1"/>
          </p:cNvSpPr>
          <p:nvPr>
            <p:ph type="title"/>
          </p:nvPr>
        </p:nvSpPr>
        <p:spPr/>
        <p:txBody>
          <a:bodyPr/>
          <a:lstStyle/>
          <a:p>
            <a:r>
              <a:rPr lang="en-US" dirty="0" smtClean="0"/>
              <a:t>Enrollment</a:t>
            </a:r>
            <a:endParaRPr lang="en-US" dirty="0"/>
          </a:p>
        </p:txBody>
      </p:sp>
    </p:spTree>
    <p:extLst>
      <p:ext uri="{BB962C8B-B14F-4D97-AF65-F5344CB8AC3E}">
        <p14:creationId xmlns:p14="http://schemas.microsoft.com/office/powerpoint/2010/main" val="3649347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800600"/>
          </a:xfrm>
        </p:spPr>
        <p:txBody>
          <a:bodyPr>
            <a:normAutofit lnSpcReduction="10000"/>
          </a:bodyPr>
          <a:lstStyle/>
          <a:p>
            <a:pPr marL="0" indent="0">
              <a:buNone/>
            </a:pPr>
            <a:r>
              <a:rPr lang="en-US" dirty="0" smtClean="0"/>
              <a:t>Cobra- The Consolidated Omnibus Budget Reconciliation Act (COBRA) gives some individuals who lose their health benefits the ability to continue receiving benefits for a limited period of time. You can become eligible due to job loss, reduced hours at work, death, divorce, and other events. </a:t>
            </a:r>
          </a:p>
          <a:p>
            <a:pPr marL="0" indent="0">
              <a:buNone/>
            </a:pPr>
            <a:endParaRPr lang="en-US" dirty="0"/>
          </a:p>
          <a:p>
            <a:pPr marL="0" indent="0">
              <a:buNone/>
            </a:pPr>
            <a:r>
              <a:rPr lang="en-US" dirty="0" smtClean="0"/>
              <a:t>Medical Financial Aid- The U.S. Department of Health and Human Services helps fund community health centers serving tens of millions of uninsured and underinsured Americans. Patients pay based on what they can afford for services.</a:t>
            </a:r>
          </a:p>
          <a:p>
            <a:pPr marL="0" indent="0">
              <a:buNone/>
            </a:pPr>
            <a:endParaRPr lang="en-US" dirty="0"/>
          </a:p>
          <a:p>
            <a:pPr marL="0" indent="0">
              <a:buNone/>
            </a:pPr>
            <a:r>
              <a:rPr lang="en-US" dirty="0" smtClean="0"/>
              <a:t>Discounted Care- </a:t>
            </a:r>
            <a:r>
              <a:rPr lang="en-US" dirty="0"/>
              <a:t>M</a:t>
            </a:r>
            <a:r>
              <a:rPr lang="en-US" dirty="0" smtClean="0"/>
              <a:t>any university teaching hospitals and dental schools operate clinics on a sliding payment scale, so it is often worthwhile to check with institutions near you about discounted services.</a:t>
            </a:r>
            <a:endParaRPr lang="en-US" dirty="0"/>
          </a:p>
        </p:txBody>
      </p:sp>
      <p:sp>
        <p:nvSpPr>
          <p:cNvPr id="3" name="Title 2"/>
          <p:cNvSpPr>
            <a:spLocks noGrp="1"/>
          </p:cNvSpPr>
          <p:nvPr>
            <p:ph type="title"/>
          </p:nvPr>
        </p:nvSpPr>
        <p:spPr/>
        <p:txBody>
          <a:bodyPr/>
          <a:lstStyle/>
          <a:p>
            <a:r>
              <a:rPr lang="en-US" dirty="0" smtClean="0"/>
              <a:t>Alternative Health Care Options</a:t>
            </a:r>
            <a:endParaRPr lang="en-US" dirty="0"/>
          </a:p>
        </p:txBody>
      </p:sp>
    </p:spTree>
    <p:extLst>
      <p:ext uri="{BB962C8B-B14F-4D97-AF65-F5344CB8AC3E}">
        <p14:creationId xmlns:p14="http://schemas.microsoft.com/office/powerpoint/2010/main" val="289405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579437"/>
            <a:ext cx="7467600" cy="5897563"/>
          </a:xfrm>
        </p:spPr>
        <p:txBody>
          <a:bodyPr>
            <a:normAutofit/>
          </a:bodyPr>
          <a:lstStyle/>
          <a:p>
            <a:pPr marL="0" indent="0">
              <a:buNone/>
            </a:pPr>
            <a:r>
              <a:rPr lang="en-US" dirty="0" smtClean="0"/>
              <a:t>Patient Assistance Programs- many pharmaceutical companies offer patient assistance programs through which uninsured patients with limited incomes can access drugs they couldn’t otherwise afford. </a:t>
            </a:r>
          </a:p>
          <a:p>
            <a:pPr marL="0" indent="0">
              <a:buNone/>
            </a:pPr>
            <a:endParaRPr lang="en-US" dirty="0"/>
          </a:p>
          <a:p>
            <a:pPr marL="0" indent="0">
              <a:buNone/>
            </a:pPr>
            <a:r>
              <a:rPr lang="en-US" dirty="0" smtClean="0"/>
              <a:t>TRICARE- TRICARE is a health care program for uniformed service members including active duty and retired members of the U.S.: Army, Air Force, Navy, Marine Corps, Coast Guard as well as the Commissioned Corps of the U.S. Public Health Service and Commissioned Corps of National Oceanic and Atmospheric Association. This includes their family members as well.</a:t>
            </a:r>
          </a:p>
          <a:p>
            <a:pPr marL="0" indent="0">
              <a:buNone/>
            </a:pPr>
            <a:endParaRPr lang="en-US" dirty="0"/>
          </a:p>
          <a:p>
            <a:pPr marL="0" indent="0">
              <a:buNone/>
            </a:pPr>
            <a:r>
              <a:rPr lang="en-US" dirty="0" smtClean="0"/>
              <a:t>Veterans Affairs Coverage (VA)- The U.S. Department of Veterans Affairs operates the nation’s largest integrated health care system.  If you served in the active military, naval or air service are are separated under any condition other than dishonorable, you may qualify for VA health care benefits. </a:t>
            </a:r>
            <a:endParaRPr lang="en-US" dirty="0"/>
          </a:p>
        </p:txBody>
      </p:sp>
    </p:spTree>
    <p:extLst>
      <p:ext uri="{BB962C8B-B14F-4D97-AF65-F5344CB8AC3E}">
        <p14:creationId xmlns:p14="http://schemas.microsoft.com/office/powerpoint/2010/main" val="2845574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t>Health Saving Accounts (HSAs) and Flexible Spending Accounts (FSAs) are pre-tax accounts you can use to pay for healthcare related expenses. To qualify for an </a:t>
            </a:r>
            <a:r>
              <a:rPr lang="en-US" dirty="0" smtClean="0"/>
              <a:t>HSA </a:t>
            </a:r>
            <a:r>
              <a:rPr lang="en-US" dirty="0"/>
              <a:t>you must have a high deductible health plan. With both FSAs and HSAs you can pay for things like co-pays, medical bills, and vision expenses. </a:t>
            </a:r>
          </a:p>
          <a:p>
            <a:pPr marL="0" indent="0">
              <a:buNone/>
            </a:pPr>
            <a:endParaRPr lang="en-US" dirty="0"/>
          </a:p>
          <a:p>
            <a:pPr marL="0" indent="0">
              <a:buNone/>
            </a:pPr>
            <a:r>
              <a:rPr lang="en-US" dirty="0" smtClean="0"/>
              <a:t>HSA/FSA funds are managed by a financial institution. You will be provided a debit card which can be used to pay for qualified medical expenses throughout the year. </a:t>
            </a:r>
          </a:p>
          <a:p>
            <a:pPr marL="0" indent="0">
              <a:buNone/>
            </a:pPr>
            <a:endParaRPr lang="en-US" dirty="0"/>
          </a:p>
          <a:p>
            <a:pPr marL="0" indent="0">
              <a:buNone/>
            </a:pPr>
            <a:r>
              <a:rPr lang="en-US" dirty="0" smtClean="0"/>
              <a:t>These funds are available through employers and allow you to set contributions from your paycheck pre-tax. </a:t>
            </a:r>
            <a:endParaRPr lang="en-US" dirty="0"/>
          </a:p>
        </p:txBody>
      </p:sp>
      <p:sp>
        <p:nvSpPr>
          <p:cNvPr id="3" name="Title 2"/>
          <p:cNvSpPr>
            <a:spLocks noGrp="1"/>
          </p:cNvSpPr>
          <p:nvPr>
            <p:ph type="title"/>
          </p:nvPr>
        </p:nvSpPr>
        <p:spPr/>
        <p:txBody>
          <a:bodyPr/>
          <a:lstStyle/>
          <a:p>
            <a:r>
              <a:rPr lang="en-US" dirty="0" smtClean="0"/>
              <a:t>What are HSA/FSA Accounts?</a:t>
            </a:r>
            <a:endParaRPr lang="en-US" dirty="0"/>
          </a:p>
        </p:txBody>
      </p:sp>
    </p:spTree>
    <p:extLst>
      <p:ext uri="{BB962C8B-B14F-4D97-AF65-F5344CB8AC3E}">
        <p14:creationId xmlns:p14="http://schemas.microsoft.com/office/powerpoint/2010/main" val="34907745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Who is eligible:</a:t>
            </a:r>
          </a:p>
          <a:p>
            <a:pPr marL="0" indent="0">
              <a:buNone/>
            </a:pPr>
            <a:r>
              <a:rPr lang="en-US" dirty="0" smtClean="0"/>
              <a:t>The biggest difference between the two is the fact that not everyone qualifies for an HSA- only those with a high deductible health plan are eligible. FSA, on the other hand, is available regardless of your deductible. </a:t>
            </a:r>
          </a:p>
          <a:p>
            <a:pPr marL="0" indent="0">
              <a:buNone/>
            </a:pPr>
            <a:endParaRPr lang="en-US" dirty="0"/>
          </a:p>
          <a:p>
            <a:pPr marL="0" indent="0">
              <a:buNone/>
            </a:pPr>
            <a:r>
              <a:rPr lang="en-US" dirty="0" smtClean="0"/>
              <a:t>Max Contribution</a:t>
            </a:r>
          </a:p>
          <a:p>
            <a:pPr marL="0" indent="0">
              <a:buNone/>
            </a:pPr>
            <a:r>
              <a:rPr lang="en-US" dirty="0" smtClean="0"/>
              <a:t>Depending on the year, the max contribution into an HSA may differ than an FSA. </a:t>
            </a:r>
            <a:endParaRPr lang="en-US" dirty="0"/>
          </a:p>
        </p:txBody>
      </p:sp>
      <p:sp>
        <p:nvSpPr>
          <p:cNvPr id="3" name="Title 2"/>
          <p:cNvSpPr>
            <a:spLocks noGrp="1"/>
          </p:cNvSpPr>
          <p:nvPr>
            <p:ph type="title"/>
          </p:nvPr>
        </p:nvSpPr>
        <p:spPr/>
        <p:txBody>
          <a:bodyPr/>
          <a:lstStyle/>
          <a:p>
            <a:r>
              <a:rPr lang="en-US" dirty="0" smtClean="0"/>
              <a:t>HSA vs. FSA: What’s the Difference?</a:t>
            </a:r>
            <a:endParaRPr lang="en-US" dirty="0"/>
          </a:p>
        </p:txBody>
      </p:sp>
    </p:spTree>
    <p:extLst>
      <p:ext uri="{BB962C8B-B14F-4D97-AF65-F5344CB8AC3E}">
        <p14:creationId xmlns:p14="http://schemas.microsoft.com/office/powerpoint/2010/main" val="3928075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447800"/>
            <a:ext cx="7467600" cy="5410200"/>
          </a:xfrm>
        </p:spPr>
        <p:txBody>
          <a:bodyPr>
            <a:normAutofit/>
          </a:bodyPr>
          <a:lstStyle/>
          <a:p>
            <a:pPr marL="0" indent="0">
              <a:buNone/>
            </a:pPr>
            <a:r>
              <a:rPr lang="en-US" dirty="0" smtClean="0"/>
              <a:t>Perhaps the greatest advantage of an HSA is that any remaining balance will rollover into the next year. With an FSA this isn’t the case. With most employers, FSA money is “use it or lose it” but you may encounter some exceptions to when your window closes in the form of one of two options:</a:t>
            </a:r>
          </a:p>
          <a:p>
            <a:r>
              <a:rPr lang="en-US" dirty="0" smtClean="0"/>
              <a:t>A “grace period” of 2.5 months could be offered to allow a bit more time to use up the previous year’s balance</a:t>
            </a:r>
          </a:p>
          <a:p>
            <a:r>
              <a:rPr lang="en-US" dirty="0" smtClean="0"/>
              <a:t>$500 rollover into the next year. </a:t>
            </a:r>
          </a:p>
          <a:p>
            <a:pPr marL="0" indent="0">
              <a:buNone/>
            </a:pPr>
            <a:r>
              <a:rPr lang="en-US" dirty="0" smtClean="0"/>
              <a:t>An employer can offer one of these two options but they are not legally obligated to offer either.</a:t>
            </a:r>
          </a:p>
          <a:p>
            <a:pPr marL="0" indent="0">
              <a:buNone/>
            </a:pPr>
            <a:endParaRPr lang="en-US" dirty="0"/>
          </a:p>
          <a:p>
            <a:pPr marL="0" indent="0">
              <a:buNone/>
            </a:pPr>
            <a:r>
              <a:rPr lang="en-US" dirty="0" smtClean="0"/>
              <a:t>Funds Transfer</a:t>
            </a:r>
          </a:p>
          <a:p>
            <a:pPr marL="0" indent="0">
              <a:buNone/>
            </a:pPr>
            <a:r>
              <a:rPr lang="en-US" dirty="0" smtClean="0"/>
              <a:t>In the event that you change employers, you can take all HSA funds with you from one employer to another. With an FSA, you’ll lose the funds when you change employers.</a:t>
            </a:r>
            <a:endParaRPr lang="en-US" dirty="0"/>
          </a:p>
        </p:txBody>
      </p:sp>
      <p:sp>
        <p:nvSpPr>
          <p:cNvPr id="3" name="Title 2"/>
          <p:cNvSpPr>
            <a:spLocks noGrp="1"/>
          </p:cNvSpPr>
          <p:nvPr>
            <p:ph type="title"/>
          </p:nvPr>
        </p:nvSpPr>
        <p:spPr>
          <a:xfrm>
            <a:off x="914400" y="-76200"/>
            <a:ext cx="7696200" cy="1143000"/>
          </a:xfrm>
        </p:spPr>
        <p:txBody>
          <a:bodyPr/>
          <a:lstStyle/>
          <a:p>
            <a:r>
              <a:rPr lang="en-US" dirty="0" smtClean="0"/>
              <a:t>Rollover with HSAs/FSAs</a:t>
            </a:r>
            <a:endParaRPr lang="en-US" dirty="0"/>
          </a:p>
        </p:txBody>
      </p:sp>
    </p:spTree>
    <p:extLst>
      <p:ext uri="{BB962C8B-B14F-4D97-AF65-F5344CB8AC3E}">
        <p14:creationId xmlns:p14="http://schemas.microsoft.com/office/powerpoint/2010/main" val="4168709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Health </a:t>
            </a:r>
            <a:r>
              <a:rPr kumimoji="0" lang="en-US" sz="4800" b="1" i="0" u="none" strike="noStrike" kern="0" cap="none" spc="0" normalizeH="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Insurance</a:t>
            </a: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Review Q &amp; A</a:t>
            </a:r>
          </a:p>
        </p:txBody>
      </p:sp>
    </p:spTree>
    <p:extLst>
      <p:ext uri="{BB962C8B-B14F-4D97-AF65-F5344CB8AC3E}">
        <p14:creationId xmlns:p14="http://schemas.microsoft.com/office/powerpoint/2010/main" val="294311131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Under the Affordable Care Act, you can stay on your parents’ health insurance plan until you are 26 years old. </a:t>
            </a:r>
            <a:endParaRPr lang="en-US" dirty="0"/>
          </a:p>
        </p:txBody>
      </p:sp>
    </p:spTree>
    <p:extLst>
      <p:ext uri="{BB962C8B-B14F-4D97-AF65-F5344CB8AC3E}">
        <p14:creationId xmlns:p14="http://schemas.microsoft.com/office/powerpoint/2010/main" val="38585014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Co-insurance is a flat rate you pay for health care services.</a:t>
            </a:r>
            <a:endParaRPr lang="en-US" dirty="0"/>
          </a:p>
        </p:txBody>
      </p:sp>
    </p:spTree>
    <p:extLst>
      <p:ext uri="{BB962C8B-B14F-4D97-AF65-F5344CB8AC3E}">
        <p14:creationId xmlns:p14="http://schemas.microsoft.com/office/powerpoint/2010/main" val="4082336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Insurers are allowed to deny coverage based on pre-existing conditions.</a:t>
            </a:r>
            <a:endParaRPr lang="en-US" dirty="0"/>
          </a:p>
        </p:txBody>
      </p:sp>
    </p:spTree>
    <p:extLst>
      <p:ext uri="{BB962C8B-B14F-4D97-AF65-F5344CB8AC3E}">
        <p14:creationId xmlns:p14="http://schemas.microsoft.com/office/powerpoint/2010/main" val="33737250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00200"/>
            <a:ext cx="8229600" cy="2819400"/>
          </a:xfrm>
        </p:spPr>
        <p:txBody>
          <a:bodyPr>
            <a:normAutofit fontScale="90000"/>
          </a:bodyPr>
          <a:lstStyle/>
          <a:p>
            <a:r>
              <a:rPr lang="en-US" dirty="0" smtClean="0"/>
              <a:t>This phrase means the percentage of services you pay.</a:t>
            </a:r>
            <a:br>
              <a:rPr lang="en-US" dirty="0" smtClean="0"/>
            </a:br>
            <a:r>
              <a:rPr lang="en-US" dirty="0"/>
              <a:t/>
            </a:r>
            <a:br>
              <a:rPr lang="en-US" dirty="0"/>
            </a:br>
            <a:r>
              <a:rPr lang="en-US" i="0" dirty="0" smtClean="0"/>
              <a:t>A. copay</a:t>
            </a:r>
            <a:br>
              <a:rPr lang="en-US" i="0" dirty="0" smtClean="0"/>
            </a:br>
            <a:r>
              <a:rPr lang="en-US" i="0" dirty="0" smtClean="0"/>
              <a:t>B. deductible</a:t>
            </a:r>
            <a:br>
              <a:rPr lang="en-US" i="0" dirty="0" smtClean="0"/>
            </a:br>
            <a:r>
              <a:rPr lang="en-US" i="0" dirty="0" smtClean="0"/>
              <a:t>C. coinsurance</a:t>
            </a:r>
            <a:br>
              <a:rPr lang="en-US" i="0" dirty="0" smtClean="0"/>
            </a:br>
            <a:r>
              <a:rPr lang="en-US" i="0" dirty="0" smtClean="0"/>
              <a:t>D. premium</a:t>
            </a:r>
            <a:endParaRPr lang="en-US" i="0" dirty="0"/>
          </a:p>
        </p:txBody>
      </p:sp>
      <p:sp>
        <p:nvSpPr>
          <p:cNvPr id="6" name="Text Placeholder 2"/>
          <p:cNvSpPr>
            <a:spLocks noGrp="1"/>
          </p:cNvSpPr>
          <p:nvPr>
            <p:ph type="body" sz="quarter" idx="14"/>
          </p:nvPr>
        </p:nvSpPr>
        <p:spPr>
          <a:xfrm>
            <a:off x="3505200" y="4114800"/>
            <a:ext cx="1926555" cy="2438400"/>
          </a:xfrm>
        </p:spPr>
        <p:txBody>
          <a:bodyPr>
            <a:normAutofit/>
          </a:bodyPr>
          <a:lstStyle/>
          <a:p>
            <a:pPr marL="0" indent="0"/>
            <a:r>
              <a:rPr lang="en-US" dirty="0">
                <a:solidFill>
                  <a:srgbClr val="FF6600"/>
                </a:solidFill>
                <a:effectLst>
                  <a:reflection blurRad="12700" stA="25000" endPos="55000" dist="5000" dir="5400000" sy="-100000" algn="bl" rotWithShape="0"/>
                </a:effectLst>
              </a:rPr>
              <a:t>C</a:t>
            </a:r>
            <a:r>
              <a:rPr lang="en-US" dirty="0" smtClean="0">
                <a:solidFill>
                  <a:srgbClr val="FF6600"/>
                </a:solidFill>
                <a:effectLst>
                  <a:reflection blurRad="12700" stA="25000" endPos="55000" dist="5000" dir="5400000" sy="-100000" algn="bl" rotWithShape="0"/>
                </a:effectLst>
              </a:rPr>
              <a:t>.</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27366213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00200"/>
            <a:ext cx="8229600" cy="2819400"/>
          </a:xfrm>
        </p:spPr>
        <p:txBody>
          <a:bodyPr>
            <a:normAutofit fontScale="90000"/>
          </a:bodyPr>
          <a:lstStyle/>
          <a:p>
            <a:r>
              <a:rPr lang="en-US" dirty="0" smtClean="0"/>
              <a:t>With a catastrophic insurance plan, how many primary care visits can you have per year before the deductible applies?</a:t>
            </a:r>
            <a:br>
              <a:rPr lang="en-US" dirty="0" smtClean="0"/>
            </a:br>
            <a:r>
              <a:rPr lang="en-US" dirty="0"/>
              <a:t/>
            </a:r>
            <a:br>
              <a:rPr lang="en-US" dirty="0"/>
            </a:br>
            <a:r>
              <a:rPr lang="en-US" i="0" dirty="0" smtClean="0"/>
              <a:t>A. 1</a:t>
            </a:r>
            <a:br>
              <a:rPr lang="en-US" i="0" dirty="0" smtClean="0"/>
            </a:br>
            <a:r>
              <a:rPr lang="en-US" i="0" dirty="0" smtClean="0"/>
              <a:t>B. 3</a:t>
            </a:r>
            <a:br>
              <a:rPr lang="en-US" i="0" dirty="0" smtClean="0"/>
            </a:br>
            <a:r>
              <a:rPr lang="en-US" i="0" dirty="0" smtClean="0"/>
              <a:t>C. 5</a:t>
            </a:r>
            <a:br>
              <a:rPr lang="en-US" i="0" dirty="0" smtClean="0"/>
            </a:br>
            <a:r>
              <a:rPr lang="en-US" i="0" dirty="0" smtClean="0"/>
              <a:t>D. 7</a:t>
            </a:r>
            <a:endParaRPr lang="en-US" i="0" dirty="0"/>
          </a:p>
        </p:txBody>
      </p:sp>
      <p:sp>
        <p:nvSpPr>
          <p:cNvPr id="6" name="Text Placeholder 2"/>
          <p:cNvSpPr>
            <a:spLocks noGrp="1"/>
          </p:cNvSpPr>
          <p:nvPr>
            <p:ph type="body" sz="quarter" idx="14"/>
          </p:nvPr>
        </p:nvSpPr>
        <p:spPr>
          <a:xfrm>
            <a:off x="3505200" y="4114800"/>
            <a:ext cx="1926555" cy="2438400"/>
          </a:xfrm>
        </p:spPr>
        <p:txBody>
          <a:bodyPr>
            <a:normAutofit/>
          </a:bodyPr>
          <a:lstStyle/>
          <a:p>
            <a:pPr marL="0" indent="0"/>
            <a:r>
              <a:rPr lang="en-US" dirty="0">
                <a:solidFill>
                  <a:srgbClr val="FF6600"/>
                </a:solidFill>
                <a:effectLst>
                  <a:reflection blurRad="12700" stA="25000" endPos="55000" dist="5000" dir="5400000" sy="-100000" algn="bl" rotWithShape="0"/>
                </a:effectLst>
              </a:rPr>
              <a:t>B</a:t>
            </a:r>
            <a:r>
              <a:rPr lang="en-US" dirty="0" smtClean="0">
                <a:solidFill>
                  <a:srgbClr val="FF6600"/>
                </a:solidFill>
                <a:effectLst>
                  <a:reflection blurRad="12700" stA="25000" endPos="55000" dist="5000" dir="5400000" sy="-100000" algn="bl" rotWithShape="0"/>
                </a:effectLst>
              </a:rPr>
              <a:t>.</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27366213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1796561" y="838200"/>
            <a:ext cx="69664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lang="en-US" sz="4800" dirty="0" smtClean="0">
                <a:gradFill flip="none" rotWithShape="1">
                  <a:gsLst>
                    <a:gs pos="50000">
                      <a:srgbClr val="FF6600"/>
                    </a:gs>
                    <a:gs pos="100000">
                      <a:schemeClr val="accent4">
                        <a:lumMod val="60000"/>
                        <a:lumOff val="40000"/>
                      </a:schemeClr>
                    </a:gs>
                  </a:gsLst>
                  <a:lin ang="16080000" scaled="0"/>
                  <a:tileRect/>
                </a:gradFill>
                <a:effectLst/>
              </a:rPr>
              <a:t>You Have Completed</a:t>
            </a:r>
            <a:br>
              <a:rPr lang="en-US" sz="4800" dirty="0" smtClean="0">
                <a:gradFill flip="none" rotWithShape="1">
                  <a:gsLst>
                    <a:gs pos="50000">
                      <a:srgbClr val="FF6600"/>
                    </a:gs>
                    <a:gs pos="100000">
                      <a:schemeClr val="accent4">
                        <a:lumMod val="60000"/>
                        <a:lumOff val="40000"/>
                      </a:schemeClr>
                    </a:gs>
                  </a:gsLst>
                  <a:lin ang="16080000" scaled="0"/>
                  <a:tileRect/>
                </a:gradFill>
                <a:effectLst/>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Health Insurance:</a:t>
            </a:r>
            <a:br>
              <a:rPr lang="en-US" sz="3200" noProof="0" dirty="0" smtClean="0">
                <a:gradFill flip="none" rotWithShape="1">
                  <a:gsLst>
                    <a:gs pos="50000">
                      <a:srgbClr val="FF6600"/>
                    </a:gs>
                    <a:gs pos="100000">
                      <a:schemeClr val="accent4">
                        <a:lumMod val="60000"/>
                        <a:lumOff val="40000"/>
                      </a:schemeClr>
                    </a:gs>
                  </a:gsLst>
                  <a:lin ang="16080000" scaled="0"/>
                  <a:tileRect/>
                </a:gradFill>
                <a:effectLst/>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F</a:t>
            </a:r>
            <a:r>
              <a:rPr lang="en-US" sz="3200" dirty="0" err="1" smtClean="0">
                <a:gradFill flip="none" rotWithShape="1">
                  <a:gsLst>
                    <a:gs pos="50000">
                      <a:srgbClr val="FF6600"/>
                    </a:gs>
                    <a:gs pos="100000">
                      <a:schemeClr val="accent4">
                        <a:lumMod val="60000"/>
                        <a:lumOff val="40000"/>
                      </a:schemeClr>
                    </a:gs>
                  </a:gsLst>
                  <a:lin ang="16080000" scaled="0"/>
                  <a:tileRect/>
                </a:gradFill>
                <a:effectLst/>
              </a:rPr>
              <a:t>inancial</a:t>
            </a:r>
            <a:r>
              <a:rPr lang="en-US" sz="3200" dirty="0" smtClean="0">
                <a:gradFill flip="none" rotWithShape="1">
                  <a:gsLst>
                    <a:gs pos="50000">
                      <a:srgbClr val="FF6600"/>
                    </a:gs>
                    <a:gs pos="100000">
                      <a:schemeClr val="accent4">
                        <a:lumMod val="60000"/>
                        <a:lumOff val="40000"/>
                      </a:schemeClr>
                    </a:gs>
                  </a:gsLst>
                  <a:lin ang="16080000" scaled="0"/>
                  <a:tileRect/>
                </a:gradFill>
                <a:effectLst/>
              </a:rPr>
              <a:t> Literacy </a:t>
            </a:r>
            <a:br>
              <a:rPr lang="en-US" sz="3200" dirty="0" smtClean="0">
                <a:gradFill flip="none" rotWithShape="1">
                  <a:gsLst>
                    <a:gs pos="50000">
                      <a:srgbClr val="FF6600"/>
                    </a:gs>
                    <a:gs pos="100000">
                      <a:schemeClr val="accent4">
                        <a:lumMod val="60000"/>
                        <a:lumOff val="40000"/>
                      </a:schemeClr>
                    </a:gs>
                  </a:gsLst>
                  <a:lin ang="16080000" scaled="0"/>
                  <a:tileRect/>
                </a:gradFill>
                <a:effectLst/>
              </a:rPr>
            </a:br>
            <a:r>
              <a:rPr lang="en-US" sz="3200" smtClean="0">
                <a:gradFill flip="none" rotWithShape="1">
                  <a:gsLst>
                    <a:gs pos="50000">
                      <a:srgbClr val="FF6600"/>
                    </a:gs>
                    <a:gs pos="100000">
                      <a:schemeClr val="accent4">
                        <a:lumMod val="60000"/>
                        <a:lumOff val="40000"/>
                      </a:schemeClr>
                    </a:gs>
                  </a:gsLst>
                  <a:lin ang="16080000" scaled="0"/>
                  <a:tileRect/>
                </a:gradFill>
                <a:effectLst/>
              </a:rPr>
              <a:t>Lesson #7</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4160944181"/>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2688</Words>
  <Application>Microsoft Macintosh PowerPoint</Application>
  <PresentationFormat>On-screen Show (4:3)</PresentationFormat>
  <Paragraphs>164</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Quiz Show</vt:lpstr>
      <vt:lpstr>Health Insurance Financial Literacy Lesson #7 </vt:lpstr>
      <vt:lpstr>Overview</vt:lpstr>
      <vt:lpstr>Goal of Lesson</vt:lpstr>
      <vt:lpstr>The Affordable Care Act (2010)</vt:lpstr>
      <vt:lpstr>PowerPoint Presentation</vt:lpstr>
      <vt:lpstr>Health Care Plans Vocabulary</vt:lpstr>
      <vt:lpstr>PowerPoint Presentation</vt:lpstr>
      <vt:lpstr>Public Health Care Plans </vt:lpstr>
      <vt:lpstr>Health Maintenance Organization (HMO)</vt:lpstr>
      <vt:lpstr>Preferred Provider Organization (PPO)</vt:lpstr>
      <vt:lpstr>Exclusive Provider Organization (EPO)</vt:lpstr>
      <vt:lpstr>Point-of-Service Plan (POS)</vt:lpstr>
      <vt:lpstr>Catastrophic Plan</vt:lpstr>
      <vt:lpstr>High-Deductible Health Plan (HDHP)</vt:lpstr>
      <vt:lpstr>Private Health Care Plans</vt:lpstr>
      <vt:lpstr>Enrollment</vt:lpstr>
      <vt:lpstr>Alternative Health Care Options</vt:lpstr>
      <vt:lpstr>PowerPoint Presentation</vt:lpstr>
      <vt:lpstr>What are HSA/FSA Accounts?</vt:lpstr>
      <vt:lpstr>HSA vs. FSA: What’s the Difference?</vt:lpstr>
      <vt:lpstr>Rollover with HSAs/FSAs</vt:lpstr>
      <vt:lpstr>Health Insurance Review Q &amp; A</vt:lpstr>
      <vt:lpstr>Under the Affordable Care Act, you can stay on your parents’ health insurance plan until you are 26 years old. </vt:lpstr>
      <vt:lpstr>Co-insurance is a flat rate you pay for health care services.</vt:lpstr>
      <vt:lpstr>Insurers are allowed to deny coverage based on pre-existing conditions.</vt:lpstr>
      <vt:lpstr>This phrase means the percentage of services you pay.  A. copay B. deductible C. coinsurance D. premium</vt:lpstr>
      <vt:lpstr>With a catastrophic insurance plan, how many primary care visits can you have per year before the deductible applies?  A. 1 B. 3 C. 5 D. 7</vt:lpstr>
      <vt:lpstr>You Have Completed Health Insurance: Financial Literacy  Lesson #7</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2020-06-23T10:58:50Z</dcterms:modified>
</cp:coreProperties>
</file>