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23"/>
  </p:notesMasterIdLst>
  <p:handoutMasterIdLst>
    <p:handoutMasterId r:id="rId24"/>
  </p:handoutMasterIdLst>
  <p:sldIdLst>
    <p:sldId id="273" r:id="rId2"/>
    <p:sldId id="274" r:id="rId3"/>
    <p:sldId id="295" r:id="rId4"/>
    <p:sldId id="350" r:id="rId5"/>
    <p:sldId id="351" r:id="rId6"/>
    <p:sldId id="352" r:id="rId7"/>
    <p:sldId id="353" r:id="rId8"/>
    <p:sldId id="354" r:id="rId9"/>
    <p:sldId id="360" r:id="rId10"/>
    <p:sldId id="355" r:id="rId11"/>
    <p:sldId id="359" r:id="rId12"/>
    <p:sldId id="356" r:id="rId13"/>
    <p:sldId id="357" r:id="rId14"/>
    <p:sldId id="358" r:id="rId15"/>
    <p:sldId id="312" r:id="rId16"/>
    <p:sldId id="362" r:id="rId17"/>
    <p:sldId id="363" r:id="rId18"/>
    <p:sldId id="333" r:id="rId19"/>
    <p:sldId id="361" r:id="rId20"/>
    <p:sldId id="348" r:id="rId21"/>
    <p:sldId id="297" r:id="rId22"/>
  </p:sldIdLst>
  <p:sldSz cx="9144000" cy="6858000" type="screen4x3"/>
  <p:notesSz cx="6858000" cy="9144000"/>
  <p:defaultTextStyle>
    <a:lvl1pPr marL="0" algn="l" rtl="0" latinLnBrk="0">
      <a:defRPr sz="1800" kern="1200">
        <a:solidFill>
          <a:schemeClr val="tx1"/>
        </a:solidFill>
        <a:latin typeface="+mn-lt"/>
        <a:ea typeface="+mn-ea"/>
        <a:cs typeface="+mn-cs"/>
      </a:defRPr>
    </a:lvl1pPr>
    <a:lvl2pPr marL="457200" algn="l" rtl="0" latinLnBrk="0">
      <a:defRPr sz="1800" kern="1200">
        <a:solidFill>
          <a:schemeClr val="tx1"/>
        </a:solidFill>
        <a:latin typeface="+mn-lt"/>
        <a:ea typeface="+mn-ea"/>
        <a:cs typeface="+mn-cs"/>
      </a:defRPr>
    </a:lvl2pPr>
    <a:lvl3pPr marL="914400" algn="l" rtl="0" latinLnBrk="0">
      <a:defRPr sz="1800" kern="1200">
        <a:solidFill>
          <a:schemeClr val="tx1"/>
        </a:solidFill>
        <a:latin typeface="+mn-lt"/>
        <a:ea typeface="+mn-ea"/>
        <a:cs typeface="+mn-cs"/>
      </a:defRPr>
    </a:lvl3pPr>
    <a:lvl4pPr marL="1371600" algn="l" rtl="0" latinLnBrk="0">
      <a:defRPr sz="1800" kern="1200">
        <a:solidFill>
          <a:schemeClr val="tx1"/>
        </a:solidFill>
        <a:latin typeface="+mn-lt"/>
        <a:ea typeface="+mn-ea"/>
        <a:cs typeface="+mn-cs"/>
      </a:defRPr>
    </a:lvl4pPr>
    <a:lvl5pPr marL="1828800" algn="l" rtl="0" latinLnBrk="0">
      <a:defRPr sz="1800" kern="1200">
        <a:solidFill>
          <a:schemeClr val="tx1"/>
        </a:solidFill>
        <a:latin typeface="+mn-lt"/>
        <a:ea typeface="+mn-ea"/>
        <a:cs typeface="+mn-cs"/>
      </a:defRPr>
    </a:lvl5pPr>
    <a:lvl6pPr marL="2286000" algn="l" rtl="0" latinLnBrk="0">
      <a:defRPr sz="1800" kern="1200">
        <a:solidFill>
          <a:schemeClr val="tx1"/>
        </a:solidFill>
        <a:latin typeface="+mn-lt"/>
        <a:ea typeface="+mn-ea"/>
        <a:cs typeface="+mn-cs"/>
      </a:defRPr>
    </a:lvl6pPr>
    <a:lvl7pPr marL="2743200" algn="l" rtl="0" latinLnBrk="0">
      <a:defRPr sz="1800" kern="1200">
        <a:solidFill>
          <a:schemeClr val="tx1"/>
        </a:solidFill>
        <a:latin typeface="+mn-lt"/>
        <a:ea typeface="+mn-ea"/>
        <a:cs typeface="+mn-cs"/>
      </a:defRPr>
    </a:lvl7pPr>
    <a:lvl8pPr marL="3200400" algn="l" rtl="0" latinLnBrk="0">
      <a:defRPr sz="1800" kern="1200">
        <a:solidFill>
          <a:schemeClr val="tx1"/>
        </a:solidFill>
        <a:latin typeface="+mn-lt"/>
        <a:ea typeface="+mn-ea"/>
        <a:cs typeface="+mn-cs"/>
      </a:defRPr>
    </a:lvl8pPr>
    <a:lvl9pPr marL="3657600" algn="l" rtl="0" latinLnBrk="0">
      <a:defRPr sz="1800" kern="1200">
        <a:solidFill>
          <a:schemeClr val="tx1"/>
        </a:solidFill>
        <a:latin typeface="+mn-lt"/>
        <a:ea typeface="+mn-ea"/>
        <a:cs typeface="+mn-cs"/>
      </a:defRPr>
    </a:lvl9pPr>
    <a:extLst/>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904" autoAdjust="0"/>
    <p:restoredTop sz="86449" autoAdjust="0"/>
  </p:normalViewPr>
  <p:slideViewPr>
    <p:cSldViewPr>
      <p:cViewPr varScale="1">
        <p:scale>
          <a:sx n="65" d="100"/>
          <a:sy n="65" d="100"/>
        </p:scale>
        <p:origin x="-296"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handoutMaster" Target="handoutMasters/handoutMaster1.xml"/><Relationship Id="rId25" Type="http://schemas.openxmlformats.org/officeDocument/2006/relationships/printerSettings" Target="printerSettings/printerSettings1.bin"/><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2"/>
          <p:cNvSpPr>
            <a:spLocks noGrp="1"/>
          </p:cNvSpPr>
          <p:nvPr>
            <p:ph type="hdr" sz="quarter"/>
          </p:nvPr>
        </p:nvSpPr>
        <p:spPr>
          <a:xfrm>
            <a:off x="0" y="0"/>
            <a:ext cx="2971800" cy="457200"/>
          </a:xfrm>
          <a:prstGeom prst="rect">
            <a:avLst/>
          </a:prstGeom>
        </p:spPr>
        <p:txBody>
          <a:bodyPr vert="horz" rtlCol="0"/>
          <a:lstStyle>
            <a:lvl1pPr algn="l">
              <a:defRPr sz="1200"/>
            </a:lvl1pPr>
            <a:extLst/>
          </a:lstStyle>
          <a:p>
            <a:endParaRPr lang="en-US"/>
          </a:p>
        </p:txBody>
      </p:sp>
      <p:sp>
        <p:nvSpPr>
          <p:cNvPr id="3" name="Rectangle 3"/>
          <p:cNvSpPr>
            <a:spLocks noGrp="1"/>
          </p:cNvSpPr>
          <p:nvPr>
            <p:ph type="dt" sz="quarter" idx="1"/>
          </p:nvPr>
        </p:nvSpPr>
        <p:spPr>
          <a:xfrm>
            <a:off x="3884613" y="0"/>
            <a:ext cx="2971800" cy="457200"/>
          </a:xfrm>
          <a:prstGeom prst="rect">
            <a:avLst/>
          </a:prstGeom>
        </p:spPr>
        <p:txBody>
          <a:bodyPr vert="horz" rtlCol="0"/>
          <a:lstStyle>
            <a:lvl1pPr algn="r">
              <a:defRPr sz="1200"/>
            </a:lvl1pPr>
            <a:extLst/>
          </a:lstStyle>
          <a:p>
            <a:fld id="{54D4857D-62A5-486B-9129-468003D7E020}" type="datetimeFigureOut">
              <a:rPr lang="en-US" smtClean="0"/>
              <a:pPr/>
              <a:t>6/23/20</a:t>
            </a:fld>
            <a:endParaRPr lang="en-US"/>
          </a:p>
        </p:txBody>
      </p:sp>
      <p:sp>
        <p:nvSpPr>
          <p:cNvPr id="4" name="Rectangle 4"/>
          <p:cNvSpPr>
            <a:spLocks noGrp="1"/>
          </p:cNvSpPr>
          <p:nvPr>
            <p:ph type="ftr" sz="quarter" idx="2"/>
          </p:nvPr>
        </p:nvSpPr>
        <p:spPr>
          <a:xfrm>
            <a:off x="0" y="8685213"/>
            <a:ext cx="2971800" cy="457200"/>
          </a:xfrm>
          <a:prstGeom prst="rect">
            <a:avLst/>
          </a:prstGeom>
        </p:spPr>
        <p:txBody>
          <a:bodyPr vert="horz" rtlCol="0" anchor="b"/>
          <a:lstStyle>
            <a:lvl1pPr algn="l">
              <a:defRPr sz="1200"/>
            </a:lvl1pPr>
            <a:extLst/>
          </a:lstStyle>
          <a:p>
            <a:endParaRPr lang="en-US"/>
          </a:p>
        </p:txBody>
      </p:sp>
      <p:sp>
        <p:nvSpPr>
          <p:cNvPr id="5" name="Rectangle 5"/>
          <p:cNvSpPr>
            <a:spLocks noGrp="1"/>
          </p:cNvSpPr>
          <p:nvPr>
            <p:ph type="sldNum" sz="quarter" idx="3"/>
          </p:nvPr>
        </p:nvSpPr>
        <p:spPr>
          <a:xfrm>
            <a:off x="3884613" y="8685213"/>
            <a:ext cx="2971800" cy="457200"/>
          </a:xfrm>
          <a:prstGeom prst="rect">
            <a:avLst/>
          </a:prstGeom>
        </p:spPr>
        <p:txBody>
          <a:bodyPr vert="horz" rtlCol="0" anchor="b"/>
          <a:lstStyle>
            <a:lvl1pPr algn="r">
              <a:defRPr sz="1200"/>
            </a:lvl1pPr>
            <a:extLst/>
          </a:lstStyle>
          <a:p>
            <a:fld id="{2EBE4566-6F3A-4CC1-BD6C-9C510D05F126}" type="slidenum">
              <a:rPr lang="en-US" smtClean="0"/>
              <a:pPr/>
              <a:t>‹#›</a:t>
            </a:fld>
            <a:endParaRPr lang="en-US"/>
          </a:p>
        </p:txBody>
      </p:sp>
    </p:spTree>
    <p:extLst>
      <p:ext uri="{BB962C8B-B14F-4D97-AF65-F5344CB8AC3E}">
        <p14:creationId xmlns:p14="http://schemas.microsoft.com/office/powerpoint/2010/main" val="27634760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2"/>
          <p:cNvSpPr>
            <a:spLocks noGrp="1"/>
          </p:cNvSpPr>
          <p:nvPr>
            <p:ph type="hdr" sz="quarter"/>
          </p:nvPr>
        </p:nvSpPr>
        <p:spPr>
          <a:xfrm>
            <a:off x="0" y="0"/>
            <a:ext cx="2971800" cy="457200"/>
          </a:xfrm>
          <a:prstGeom prst="rect">
            <a:avLst/>
          </a:prstGeom>
        </p:spPr>
        <p:txBody>
          <a:bodyPr vert="horz" rtlCol="0"/>
          <a:lstStyle>
            <a:lvl1pPr algn="l">
              <a:defRPr sz="1200"/>
            </a:lvl1pPr>
            <a:extLst/>
          </a:lstStyle>
          <a:p>
            <a:endParaRPr lang="en-US"/>
          </a:p>
        </p:txBody>
      </p:sp>
      <p:sp>
        <p:nvSpPr>
          <p:cNvPr id="3" name="Rectangle 3"/>
          <p:cNvSpPr>
            <a:spLocks noGrp="1"/>
          </p:cNvSpPr>
          <p:nvPr>
            <p:ph type="dt" idx="1"/>
          </p:nvPr>
        </p:nvSpPr>
        <p:spPr>
          <a:xfrm>
            <a:off x="3884613" y="0"/>
            <a:ext cx="2971800" cy="457200"/>
          </a:xfrm>
          <a:prstGeom prst="rect">
            <a:avLst/>
          </a:prstGeom>
        </p:spPr>
        <p:txBody>
          <a:bodyPr vert="horz" rtlCol="0"/>
          <a:lstStyle>
            <a:lvl1pPr algn="r">
              <a:defRPr sz="1200"/>
            </a:lvl1pPr>
            <a:extLst/>
          </a:lstStyle>
          <a:p>
            <a:fld id="{2D2EF2CE-B28C-4ED4-8FD0-48BB3F48846A}" type="datetimeFigureOut">
              <a:rPr lang="en-US" smtClean="0"/>
              <a:pPr/>
              <a:t>6/23/20</a:t>
            </a:fld>
            <a:endParaRPr lang="en-US"/>
          </a:p>
        </p:txBody>
      </p:sp>
      <p:sp>
        <p:nvSpPr>
          <p:cNvPr id="4" name="Rectangle 4"/>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rtlCol="0" anchor="ctr"/>
          <a:lstStyle>
            <a:extLst/>
          </a:lstStyle>
          <a:p>
            <a:endParaRPr lang="en-US"/>
          </a:p>
        </p:txBody>
      </p:sp>
      <p:sp>
        <p:nvSpPr>
          <p:cNvPr id="5" name="Rectangle 5"/>
          <p:cNvSpPr>
            <a:spLocks noGrp="1"/>
          </p:cNvSpPr>
          <p:nvPr>
            <p:ph type="body" sz="quarter" idx="3"/>
          </p:nvPr>
        </p:nvSpPr>
        <p:spPr>
          <a:xfrm>
            <a:off x="685800" y="4343400"/>
            <a:ext cx="5486400" cy="4114800"/>
          </a:xfrm>
          <a:prstGeom prst="rect">
            <a:avLst/>
          </a:prstGeom>
        </p:spPr>
        <p:txBody>
          <a:bodyPr vert="horz" rtlCol="0">
            <a:normAutofit/>
          </a:bodyPr>
          <a:lstStyle>
            <a:extLst/>
          </a:lstStyle>
          <a:p>
            <a:pPr lvl="0"/>
            <a:r>
              <a:rPr lang="en-US" smtClean="0"/>
              <a:t>Click to edit Master text styles</a:t>
            </a:r>
            <a:endParaRPr lang="en-US"/>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6"/>
          <p:cNvSpPr>
            <a:spLocks noGrp="1"/>
          </p:cNvSpPr>
          <p:nvPr>
            <p:ph type="ftr" sz="quarter" idx="4"/>
          </p:nvPr>
        </p:nvSpPr>
        <p:spPr>
          <a:xfrm>
            <a:off x="0" y="8685213"/>
            <a:ext cx="2971800" cy="457200"/>
          </a:xfrm>
          <a:prstGeom prst="rect">
            <a:avLst/>
          </a:prstGeom>
        </p:spPr>
        <p:txBody>
          <a:bodyPr vert="horz" rtlCol="0" anchor="b"/>
          <a:lstStyle>
            <a:lvl1pPr algn="l">
              <a:defRPr sz="1200"/>
            </a:lvl1pPr>
            <a:extLst/>
          </a:lstStyle>
          <a:p>
            <a:endParaRPr lang="en-US"/>
          </a:p>
        </p:txBody>
      </p:sp>
      <p:sp>
        <p:nvSpPr>
          <p:cNvPr id="7" name="Rectangle 7"/>
          <p:cNvSpPr>
            <a:spLocks noGrp="1"/>
          </p:cNvSpPr>
          <p:nvPr>
            <p:ph type="sldNum" sz="quarter" idx="5"/>
          </p:nvPr>
        </p:nvSpPr>
        <p:spPr>
          <a:xfrm>
            <a:off x="3884613" y="8685213"/>
            <a:ext cx="2971800" cy="457200"/>
          </a:xfrm>
          <a:prstGeom prst="rect">
            <a:avLst/>
          </a:prstGeom>
        </p:spPr>
        <p:txBody>
          <a:bodyPr vert="horz" rtlCol="0" anchor="b"/>
          <a:lstStyle>
            <a:lvl1pPr algn="r">
              <a:defRPr sz="1200"/>
            </a:lvl1pPr>
            <a:extLst/>
          </a:lstStyle>
          <a:p>
            <a:fld id="{61807874-5299-41B2-A37A-6AA3547857F4}" type="slidenum">
              <a:rPr lang="en-US" smtClean="0"/>
              <a:pPr/>
              <a:t>‹#›</a:t>
            </a:fld>
            <a:endParaRPr lang="en-US"/>
          </a:p>
        </p:txBody>
      </p:sp>
    </p:spTree>
    <p:extLst>
      <p:ext uri="{BB962C8B-B14F-4D97-AF65-F5344CB8AC3E}">
        <p14:creationId xmlns:p14="http://schemas.microsoft.com/office/powerpoint/2010/main" val="932858598"/>
      </p:ext>
    </p:extLst>
  </p:cSld>
  <p:clrMap bg1="lt1" tx1="dk1" bg2="lt2" tx2="dk2" accent1="accent1" accent2="accent2" accent3="accent3" accent4="accent4" accent5="accent5" accent6="accent6" hlink="hlink" folHlink="folHlink"/>
  <p:notesStyle>
    <a:lvl1pPr marL="0" algn="l" rtl="0">
      <a:defRPr sz="1200" kern="1200">
        <a:solidFill>
          <a:schemeClr val="tx1"/>
        </a:solidFill>
        <a:latin typeface="+mn-lt"/>
        <a:ea typeface="+mn-ea"/>
        <a:cs typeface="+mn-cs"/>
      </a:defRPr>
    </a:lvl1pPr>
    <a:lvl2pPr marL="457200" algn="l" rtl="0">
      <a:defRPr sz="1200" kern="1200">
        <a:solidFill>
          <a:schemeClr val="tx1"/>
        </a:solidFill>
        <a:latin typeface="+mn-lt"/>
        <a:ea typeface="+mn-ea"/>
        <a:cs typeface="+mn-cs"/>
      </a:defRPr>
    </a:lvl2pPr>
    <a:lvl3pPr marL="914400" algn="l" rtl="0">
      <a:defRPr sz="1200" kern="1200">
        <a:solidFill>
          <a:schemeClr val="tx1"/>
        </a:solidFill>
        <a:latin typeface="+mn-lt"/>
        <a:ea typeface="+mn-ea"/>
        <a:cs typeface="+mn-cs"/>
      </a:defRPr>
    </a:lvl3pPr>
    <a:lvl4pPr marL="1371600" algn="l" rtl="0">
      <a:defRPr sz="1200" kern="1200">
        <a:solidFill>
          <a:schemeClr val="tx1"/>
        </a:solidFill>
        <a:latin typeface="+mn-lt"/>
        <a:ea typeface="+mn-ea"/>
        <a:cs typeface="+mn-cs"/>
      </a:defRPr>
    </a:lvl4pPr>
    <a:lvl5pPr marL="1828800" algn="l" rtl="0">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a:extLst/>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2" name="Rectangle 3"/>
          <p:cNvSpPr>
            <a:spLocks noGrp="1"/>
          </p:cNvSpPr>
          <p:nvPr>
            <p:ph type="subTitle" idx="1"/>
          </p:nvPr>
        </p:nvSpPr>
        <p:spPr>
          <a:xfrm>
            <a:off x="457200" y="5396132"/>
            <a:ext cx="8098302" cy="762000"/>
          </a:xfrm>
        </p:spPr>
        <p:txBody>
          <a:bodyPr/>
          <a:lstStyle>
            <a:lvl1pPr marL="0" indent="0" algn="r">
              <a:buNone/>
              <a:defRPr sz="1400"/>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dirty="0"/>
          </a:p>
        </p:txBody>
      </p:sp>
      <p:grpSp>
        <p:nvGrpSpPr>
          <p:cNvPr id="16" name="Group 23"/>
          <p:cNvGrpSpPr/>
          <p:nvPr/>
        </p:nvGrpSpPr>
        <p:grpSpPr>
          <a:xfrm>
            <a:off x="14990" y="1976657"/>
            <a:ext cx="2042410" cy="533400"/>
            <a:chOff x="0" y="2000250"/>
            <a:chExt cx="3733800" cy="533400"/>
          </a:xfrm>
        </p:grpSpPr>
        <p:sp>
          <p:nvSpPr>
            <p:cNvPr id="30" name="Rectangle 14"/>
            <p:cNvSpPr/>
            <p:nvPr/>
          </p:nvSpPr>
          <p:spPr>
            <a:xfrm>
              <a:off x="0" y="2381250"/>
              <a:ext cx="373380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a:p>
          </p:txBody>
        </p:sp>
        <p:sp>
          <p:nvSpPr>
            <p:cNvPr id="7" name="Rectangle 14"/>
            <p:cNvSpPr/>
            <p:nvPr/>
          </p:nvSpPr>
          <p:spPr>
            <a:xfrm>
              <a:off x="0" y="2305050"/>
              <a:ext cx="373380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a:p>
          </p:txBody>
        </p:sp>
        <p:sp>
          <p:nvSpPr>
            <p:cNvPr id="21" name="Rectangle 14"/>
            <p:cNvSpPr/>
            <p:nvPr/>
          </p:nvSpPr>
          <p:spPr>
            <a:xfrm>
              <a:off x="0" y="2228850"/>
              <a:ext cx="373380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8" name="Rectangle 14"/>
            <p:cNvSpPr/>
            <p:nvPr/>
          </p:nvSpPr>
          <p:spPr>
            <a:xfrm>
              <a:off x="0" y="2152650"/>
              <a:ext cx="373380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a:p>
          </p:txBody>
        </p:sp>
        <p:sp>
          <p:nvSpPr>
            <p:cNvPr id="6" name="Rectangle 14"/>
            <p:cNvSpPr/>
            <p:nvPr/>
          </p:nvSpPr>
          <p:spPr>
            <a:xfrm>
              <a:off x="0" y="2076450"/>
              <a:ext cx="373380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a:p>
          </p:txBody>
        </p:sp>
        <p:sp>
          <p:nvSpPr>
            <p:cNvPr id="20" name="Rectangle 14"/>
            <p:cNvSpPr/>
            <p:nvPr/>
          </p:nvSpPr>
          <p:spPr>
            <a:xfrm>
              <a:off x="0" y="20002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13" name="Rectangle 14"/>
            <p:cNvSpPr/>
            <p:nvPr/>
          </p:nvSpPr>
          <p:spPr>
            <a:xfrm>
              <a:off x="0" y="24574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grpSp>
      <p:grpSp>
        <p:nvGrpSpPr>
          <p:cNvPr id="29" name="Group 35"/>
          <p:cNvGrpSpPr/>
          <p:nvPr/>
        </p:nvGrpSpPr>
        <p:grpSpPr>
          <a:xfrm>
            <a:off x="8584055" y="1976657"/>
            <a:ext cx="552450" cy="542925"/>
            <a:chOff x="8667750" y="2000250"/>
            <a:chExt cx="476250" cy="542925"/>
          </a:xfrm>
        </p:grpSpPr>
        <p:sp>
          <p:nvSpPr>
            <p:cNvPr id="26" name="Rectangle 14"/>
            <p:cNvSpPr/>
            <p:nvPr/>
          </p:nvSpPr>
          <p:spPr>
            <a:xfrm>
              <a:off x="8667750" y="2381250"/>
              <a:ext cx="47625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a:p>
          </p:txBody>
        </p:sp>
        <p:sp>
          <p:nvSpPr>
            <p:cNvPr id="22" name="Rectangle 14"/>
            <p:cNvSpPr/>
            <p:nvPr/>
          </p:nvSpPr>
          <p:spPr>
            <a:xfrm>
              <a:off x="8667750" y="2305050"/>
              <a:ext cx="47625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a:p>
          </p:txBody>
        </p:sp>
        <p:sp>
          <p:nvSpPr>
            <p:cNvPr id="17" name="Rectangle 14"/>
            <p:cNvSpPr/>
            <p:nvPr/>
          </p:nvSpPr>
          <p:spPr>
            <a:xfrm>
              <a:off x="8667750" y="2228850"/>
              <a:ext cx="47625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28" name="Rectangle 14"/>
            <p:cNvSpPr/>
            <p:nvPr/>
          </p:nvSpPr>
          <p:spPr>
            <a:xfrm>
              <a:off x="8667750" y="2152650"/>
              <a:ext cx="47625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dirty="0"/>
            </a:p>
          </p:txBody>
        </p:sp>
        <p:sp>
          <p:nvSpPr>
            <p:cNvPr id="15" name="Rectangle 14"/>
            <p:cNvSpPr/>
            <p:nvPr/>
          </p:nvSpPr>
          <p:spPr>
            <a:xfrm>
              <a:off x="8667750" y="2076450"/>
              <a:ext cx="47625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a:p>
          </p:txBody>
        </p:sp>
        <p:sp>
          <p:nvSpPr>
            <p:cNvPr id="18" name="Rectangle 14"/>
            <p:cNvSpPr/>
            <p:nvPr/>
          </p:nvSpPr>
          <p:spPr>
            <a:xfrm>
              <a:off x="8667750" y="2000250"/>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9" name="Rectangle 14"/>
            <p:cNvSpPr/>
            <p:nvPr/>
          </p:nvSpPr>
          <p:spPr>
            <a:xfrm>
              <a:off x="8667750" y="2466975"/>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grpSp>
      <p:sp>
        <p:nvSpPr>
          <p:cNvPr id="24" name="Oval 28"/>
          <p:cNvSpPr/>
          <p:nvPr userDrawn="1"/>
        </p:nvSpPr>
        <p:spPr>
          <a:xfrm>
            <a:off x="8572500" y="6038850"/>
            <a:ext cx="152400" cy="152400"/>
          </a:xfrm>
          <a:prstGeom prst="ellipse">
            <a:avLst/>
          </a:prstGeom>
          <a:effectLst/>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dirty="0"/>
          </a:p>
        </p:txBody>
      </p:sp>
      <p:sp>
        <p:nvSpPr>
          <p:cNvPr id="23" name="Oval 28"/>
          <p:cNvSpPr/>
          <p:nvPr userDrawn="1"/>
        </p:nvSpPr>
        <p:spPr>
          <a:xfrm>
            <a:off x="8572500" y="6324600"/>
            <a:ext cx="152400" cy="152400"/>
          </a:xfrm>
          <a:prstGeom prst="ellipse">
            <a:avLst/>
          </a:prstGeom>
          <a:effectLst/>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5" name="Oval 28"/>
          <p:cNvSpPr/>
          <p:nvPr userDrawn="1"/>
        </p:nvSpPr>
        <p:spPr>
          <a:xfrm>
            <a:off x="8572500" y="5476875"/>
            <a:ext cx="152400" cy="152400"/>
          </a:xfrm>
          <a:prstGeom prst="ellipse">
            <a:avLst/>
          </a:prstGeom>
          <a:effectLst/>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14" name="Oval 28"/>
          <p:cNvSpPr/>
          <p:nvPr userDrawn="1"/>
        </p:nvSpPr>
        <p:spPr>
          <a:xfrm>
            <a:off x="8572500" y="5753100"/>
            <a:ext cx="152400" cy="152400"/>
          </a:xfrm>
          <a:prstGeom prst="ellipse">
            <a:avLst/>
          </a:prstGeom>
          <a:effectLst/>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a:p>
        </p:txBody>
      </p:sp>
      <p:sp>
        <p:nvSpPr>
          <p:cNvPr id="19" name="Rectangle 34"/>
          <p:cNvSpPr>
            <a:spLocks noGrp="1"/>
          </p:cNvSpPr>
          <p:nvPr>
            <p:ph type="dt" sz="half" idx="10"/>
          </p:nvPr>
        </p:nvSpPr>
        <p:spPr/>
        <p:txBody>
          <a:bodyPr rtlCol="0"/>
          <a:lstStyle>
            <a:extLst/>
          </a:lstStyle>
          <a:p>
            <a:pPr algn="r"/>
            <a:fld id="{8F67D422-08A8-451B-9A67-21962FC4B660}" type="datetimeFigureOut">
              <a:rPr lang="en-US" sz="1100" smtClean="0"/>
              <a:pPr algn="r"/>
              <a:t>6/23/20</a:t>
            </a:fld>
            <a:endParaRPr lang="en-US"/>
          </a:p>
        </p:txBody>
      </p:sp>
      <p:sp>
        <p:nvSpPr>
          <p:cNvPr id="25" name="Rectangle 35"/>
          <p:cNvSpPr>
            <a:spLocks noGrp="1"/>
          </p:cNvSpPr>
          <p:nvPr>
            <p:ph type="sldNum" sz="quarter" idx="11"/>
          </p:nvPr>
        </p:nvSpPr>
        <p:spPr/>
        <p:txBody>
          <a:bodyPr rtlCol="0"/>
          <a:lstStyle>
            <a:extLst/>
          </a:lstStyle>
          <a:p>
            <a:fld id="{169B2101-2E9F-420A-91A3-890890D84497}" type="slidenum">
              <a:rPr lang="en-US" sz="1200" smtClean="0"/>
              <a:pPr/>
              <a:t>‹#›</a:t>
            </a:fld>
            <a:endParaRPr lang="en-US"/>
          </a:p>
        </p:txBody>
      </p:sp>
      <p:sp>
        <p:nvSpPr>
          <p:cNvPr id="31" name="Rectangle 36"/>
          <p:cNvSpPr>
            <a:spLocks noGrp="1"/>
          </p:cNvSpPr>
          <p:nvPr>
            <p:ph type="ftr" sz="quarter" idx="12"/>
          </p:nvPr>
        </p:nvSpPr>
        <p:spPr/>
        <p:txBody>
          <a:bodyPr rtlCol="0"/>
          <a:lstStyle>
            <a:extLst/>
          </a:lstStyle>
          <a:p>
            <a:endParaRPr lang="en-US"/>
          </a:p>
        </p:txBody>
      </p:sp>
      <p:sp>
        <p:nvSpPr>
          <p:cNvPr id="33" name="Rectangle 32"/>
          <p:cNvSpPr>
            <a:spLocks noGrp="1"/>
          </p:cNvSpPr>
          <p:nvPr>
            <p:ph type="title" hasCustomPrompt="1"/>
          </p:nvPr>
        </p:nvSpPr>
        <p:spPr>
          <a:xfrm>
            <a:off x="2057400" y="281352"/>
            <a:ext cx="6509239" cy="3886200"/>
          </a:xfrm>
          <a:scene3d>
            <a:camera prst="orthographicFront"/>
            <a:lightRig rig="threePt" dir="t"/>
          </a:scene3d>
          <a:sp3d/>
        </p:spPr>
        <p:txBody>
          <a:bodyPr vert="horz" anchor="ctr">
            <a:normAutofit/>
          </a:bodyPr>
          <a:lstStyle>
            <a:lvl1pPr algn="ctr">
              <a:lnSpc>
                <a:spcPct val="100000"/>
              </a:lnSpc>
              <a:defRPr kumimoji="0" lang="en-US" sz="7200" b="1" i="0" u="none" strike="noStrike" kern="0" cap="none" spc="0" normalizeH="0" baseline="0" noProof="0" dirty="0" smtClean="0">
                <a:ln w="0">
                  <a:solidFill>
                    <a:srgbClr val="FFFFFF"/>
                  </a:solidFill>
                  <a:prstDash val="solid"/>
                </a:ln>
                <a:gradFill flip="none">
                  <a:gsLst>
                    <a:gs pos="40000">
                      <a:schemeClr val="accent6">
                        <a:shade val="80000"/>
                      </a:schemeClr>
                    </a:gs>
                    <a:gs pos="45000">
                      <a:schemeClr val="accent6">
                        <a:shade val="100000"/>
                      </a:scheme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mj-lt"/>
                <a:ea typeface="+mj-ea"/>
                <a:cs typeface="+mj-cs"/>
              </a:defRPr>
            </a:lvl1pPr>
            <a:extLst/>
          </a:lstStyle>
          <a:p>
            <a:r>
              <a:rPr lang="en-US" dirty="0" smtClean="0"/>
              <a:t>Show Title</a:t>
            </a:r>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0" name="Rectangle 3"/>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Rectangle 10"/>
          <p:cNvSpPr>
            <a:spLocks noGrp="1"/>
          </p:cNvSpPr>
          <p:nvPr>
            <p:ph type="dt" sz="half" idx="10"/>
          </p:nvPr>
        </p:nvSpPr>
        <p:spPr/>
        <p:txBody>
          <a:bodyPr rtlCol="0"/>
          <a:lstStyle>
            <a:extLst/>
          </a:lstStyle>
          <a:p>
            <a:pPr algn="r"/>
            <a:fld id="{8F67D422-08A8-451B-9A67-21962FC4B660}" type="datetimeFigureOut">
              <a:rPr lang="en-US" sz="1100" smtClean="0"/>
              <a:pPr algn="r"/>
              <a:t>6/23/20</a:t>
            </a:fld>
            <a:endParaRPr lang="en-US"/>
          </a:p>
        </p:txBody>
      </p:sp>
      <p:sp>
        <p:nvSpPr>
          <p:cNvPr id="27" name="Rectangle 11"/>
          <p:cNvSpPr>
            <a:spLocks noGrp="1"/>
          </p:cNvSpPr>
          <p:nvPr>
            <p:ph type="sldNum" sz="quarter" idx="11"/>
          </p:nvPr>
        </p:nvSpPr>
        <p:spPr/>
        <p:txBody>
          <a:bodyPr rtlCol="0"/>
          <a:lstStyle>
            <a:extLst/>
          </a:lstStyle>
          <a:p>
            <a:fld id="{169B2101-2E9F-420A-91A3-890890D84497}" type="slidenum">
              <a:rPr lang="en-US" sz="1200" smtClean="0"/>
              <a:pPr/>
              <a:t>‹#›</a:t>
            </a:fld>
            <a:endParaRPr lang="en-US"/>
          </a:p>
        </p:txBody>
      </p:sp>
      <p:sp>
        <p:nvSpPr>
          <p:cNvPr id="4" name="Rectangle 12"/>
          <p:cNvSpPr>
            <a:spLocks noGrp="1"/>
          </p:cNvSpPr>
          <p:nvPr>
            <p:ph type="ftr" sz="quarter" idx="12"/>
          </p:nvPr>
        </p:nvSpPr>
        <p:spPr/>
        <p:txBody>
          <a:bodyPr rtlCol="0"/>
          <a:lstStyle>
            <a:extLst/>
          </a:lstStyle>
          <a:p>
            <a:endParaRPr lang="en-US"/>
          </a:p>
        </p:txBody>
      </p:sp>
      <p:sp>
        <p:nvSpPr>
          <p:cNvPr id="28" name="Rectangle 14"/>
          <p:cNvSpPr>
            <a:spLocks noGrp="1"/>
          </p:cNvSpPr>
          <p:nvPr>
            <p:ph type="title"/>
          </p:nvPr>
        </p:nvSpPr>
        <p:spPr/>
        <p:txBody>
          <a:bodyPr rtlCol="0" anchor="b"/>
          <a:lstStyle>
            <a:extLst/>
          </a:lstStyle>
          <a:p>
            <a:r>
              <a:rPr lang="en-US" smtClean="0"/>
              <a:t>Click to edit Master title style</a:t>
            </a:r>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29" name="Rectangle 3"/>
          <p:cNvSpPr>
            <a:spLocks noGrp="1"/>
          </p:cNvSpPr>
          <p:nvPr>
            <p:ph type="dt" sz="half" idx="10"/>
          </p:nvPr>
        </p:nvSpPr>
        <p:spPr/>
        <p:txBody>
          <a:bodyPr rtlCol="0"/>
          <a:lstStyle>
            <a:extLst/>
          </a:lstStyle>
          <a:p>
            <a:pPr algn="r"/>
            <a:fld id="{8F67D422-08A8-451B-9A67-21962FC4B660}" type="datetimeFigureOut">
              <a:rPr lang="en-US" sz="1100" smtClean="0"/>
              <a:pPr algn="r"/>
              <a:t>6/23/20</a:t>
            </a:fld>
            <a:endParaRPr lang="en-US"/>
          </a:p>
        </p:txBody>
      </p:sp>
      <p:sp>
        <p:nvSpPr>
          <p:cNvPr id="26" name="Rectangle 4"/>
          <p:cNvSpPr>
            <a:spLocks noGrp="1"/>
          </p:cNvSpPr>
          <p:nvPr>
            <p:ph type="ftr" sz="quarter" idx="11"/>
          </p:nvPr>
        </p:nvSpPr>
        <p:spPr/>
        <p:txBody>
          <a:bodyPr rtlCol="0"/>
          <a:lstStyle>
            <a:extLst/>
          </a:lstStyle>
          <a:p>
            <a:endParaRPr lang="en-US"/>
          </a:p>
        </p:txBody>
      </p:sp>
      <p:sp>
        <p:nvSpPr>
          <p:cNvPr id="12" name="Rectangle 5"/>
          <p:cNvSpPr>
            <a:spLocks noGrp="1"/>
          </p:cNvSpPr>
          <p:nvPr>
            <p:ph type="sldNum" sz="quarter" idx="12"/>
          </p:nvPr>
        </p:nvSpPr>
        <p:spPr/>
        <p:txBody>
          <a:bodyPr rtlCol="0"/>
          <a:lstStyle>
            <a:extLst/>
          </a:lstStyle>
          <a:p>
            <a:fld id="{169B2101-2E9F-420A-91A3-890890D84497}" type="slidenum">
              <a:rPr lang="en-US" sz="1200" smtClean="0"/>
              <a:pPr/>
              <a:t>‹#›</a:t>
            </a:fld>
            <a:endParaRPr lang="en-US"/>
          </a:p>
        </p:txBody>
      </p:sp>
      <p:sp>
        <p:nvSpPr>
          <p:cNvPr id="27" name="Rectangle 6"/>
          <p:cNvSpPr>
            <a:spLocks noGrp="1"/>
          </p:cNvSpPr>
          <p:nvPr>
            <p:ph type="title" hasCustomPrompt="1"/>
          </p:nvPr>
        </p:nvSpPr>
        <p:spPr>
          <a:xfrm>
            <a:off x="228600" y="1676400"/>
            <a:ext cx="8229600" cy="1143000"/>
          </a:xfrm>
        </p:spPr>
        <p:txBody>
          <a:bodyPr rtlCol="0" anchor="ctr">
            <a:normAutofit/>
          </a:bodyPr>
          <a:lstStyle>
            <a:lvl1pPr>
              <a:defRPr kumimoji="0" sz="4800" b="1" i="0" u="none" strike="noStrike" kern="0" cap="none" spc="0" normalizeH="0" baseline="0">
                <a:ln w="0">
                  <a:solidFill>
                    <a:srgbClr val="FFFFFF"/>
                  </a:solidFill>
                  <a:prstDash val="solid"/>
                </a:ln>
                <a:gradFill flip="none">
                  <a:gsLst>
                    <a:gs pos="40000">
                      <a:srgbClr val="FA8D3D">
                        <a:shade val="80000"/>
                      </a:srgbClr>
                    </a:gs>
                    <a:gs pos="45000">
                      <a:srgbClr val="FA8D3D">
                        <a:shade val="100000"/>
                      </a:srgb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Trebuchet MS"/>
                <a:ea typeface="+mj-ea"/>
                <a:cs typeface="+mj-cs"/>
              </a:defRPr>
            </a:lvl1pPr>
            <a:extLst/>
          </a:lstStyle>
          <a:p>
            <a:r>
              <a:rPr lang="en-US" dirty="0" smtClean="0"/>
              <a:t>Click to add section title</a:t>
            </a:r>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imple Question &amp; Answer">
    <p:spTree>
      <p:nvGrpSpPr>
        <p:cNvPr id="1" name=""/>
        <p:cNvGrpSpPr/>
        <p:nvPr/>
      </p:nvGrpSpPr>
      <p:grpSpPr>
        <a:xfrm>
          <a:off x="0" y="0"/>
          <a:ext cx="0" cy="0"/>
          <a:chOff x="0" y="0"/>
          <a:chExt cx="0" cy="0"/>
        </a:xfrm>
      </p:grpSpPr>
      <p:sp>
        <p:nvSpPr>
          <p:cNvPr id="25"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6/23/20</a:t>
            </a:fld>
            <a:endParaRPr lang="en-US"/>
          </a:p>
        </p:txBody>
      </p:sp>
      <p:sp>
        <p:nvSpPr>
          <p:cNvPr id="22" name="Rectangle 4"/>
          <p:cNvSpPr>
            <a:spLocks noGrp="1"/>
          </p:cNvSpPr>
          <p:nvPr>
            <p:ph type="ftr" sz="quarter" idx="11"/>
          </p:nvPr>
        </p:nvSpPr>
        <p:spPr/>
        <p:txBody>
          <a:bodyPr vert="horz"/>
          <a:lstStyle>
            <a:extLst/>
          </a:lstStyle>
          <a:p>
            <a:endParaRPr lang="en-US"/>
          </a:p>
        </p:txBody>
      </p:sp>
      <p:sp>
        <p:nvSpPr>
          <p:cNvPr id="31"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sp>
        <p:nvSpPr>
          <p:cNvPr id="4" name="Rectangle 8"/>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13" name="Rectangle 13"/>
          <p:cNvSpPr>
            <a:spLocks noGrp="1"/>
          </p:cNvSpPr>
          <p:nvPr>
            <p:ph type="body" sz="quarter" idx="14" hasCustomPrompt="1"/>
          </p:nvPr>
        </p:nvSpPr>
        <p:spPr>
          <a:xfrm>
            <a:off x="228600" y="1676400"/>
            <a:ext cx="8229600" cy="1143000"/>
          </a:xfrm>
        </p:spPr>
        <p:txBody>
          <a:bodyPr rtlCol="0" anchor="ctr"/>
          <a:lstStyle>
            <a:lvl1pPr algn="ctr">
              <a:buFontTx/>
              <a:buNone/>
              <a:defRPr kumimoji="0" sz="4800" b="1" i="0" u="none" strike="noStrike" kern="0" cap="none" spc="0" normalizeH="0" baseline="0">
                <a:ln w="0">
                  <a:solidFill>
                    <a:srgbClr val="FFFFFF"/>
                  </a:solidFill>
                  <a:prstDash val="solid"/>
                </a:ln>
                <a:gradFill flip="none">
                  <a:gsLst>
                    <a:gs pos="40000">
                      <a:schemeClr val="accent6">
                        <a:shade val="80000"/>
                      </a:schemeClr>
                    </a:gs>
                    <a:gs pos="45000">
                      <a:schemeClr val="accent6">
                        <a:shade val="100000"/>
                      </a:scheme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mj-lt"/>
                <a:ea typeface="+mj-ea"/>
                <a:cs typeface="+mj-cs"/>
              </a:defRPr>
            </a:lvl1pPr>
            <a:extLst/>
          </a:lstStyle>
          <a:p>
            <a:pPr lvl="0"/>
            <a:r>
              <a:rPr lang="en-US" dirty="0" smtClean="0"/>
              <a:t>Click to add answer</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500" fill="hold"/>
                                        <p:tgtEl>
                                          <p:spTgt spid="4"/>
                                        </p:tgtEl>
                                        <p:attrNameLst>
                                          <p:attrName>style.color</p:attrName>
                                        </p:attrNameLst>
                                      </p:cBhvr>
                                      <p:to>
                                        <a:srgbClr val="969696"/>
                                      </p:to>
                                    </p:animClr>
                                  </p:childTnLst>
                                </p:cTn>
                              </p:par>
                            </p:childTnLst>
                          </p:cTn>
                        </p:par>
                        <p:par>
                          <p:cTn id="7" fill="hold">
                            <p:stCondLst>
                              <p:cond delay="500"/>
                            </p:stCondLst>
                            <p:childTnLst>
                              <p:par>
                                <p:cTn id="8" presetID="45" presetClass="entr" presetSubtype="0" fill="hold" grpId="0" nodeType="afterEffect">
                                  <p:stCondLst>
                                    <p:cond delay="0"/>
                                  </p:stCondLst>
                                  <p:iterate type="lt">
                                    <p:tmPct val="10000"/>
                                  </p:iterate>
                                  <p:childTnLst>
                                    <p:set>
                                      <p:cBhvr>
                                        <p:cTn id="9" dur="1" fill="hold">
                                          <p:stCondLst>
                                            <p:cond delay="0"/>
                                          </p:stCondLst>
                                        </p:cTn>
                                        <p:tgtEl>
                                          <p:spTgt spid="13">
                                            <p:txEl>
                                              <p:pRg st="0" end="0"/>
                                            </p:txEl>
                                          </p:spTgt>
                                        </p:tgtEl>
                                        <p:attrNameLst>
                                          <p:attrName>style.visibility</p:attrName>
                                        </p:attrNameLst>
                                      </p:cBhvr>
                                      <p:to>
                                        <p:strVal val="visible"/>
                                      </p:to>
                                    </p:set>
                                    <p:animEffect transition="in" filter="fade">
                                      <p:cBhvr>
                                        <p:cTn id="10" dur="1000"/>
                                        <p:tgtEl>
                                          <p:spTgt spid="13">
                                            <p:txEl>
                                              <p:pRg st="0" end="0"/>
                                            </p:txEl>
                                          </p:spTgt>
                                        </p:tgtEl>
                                      </p:cBhvr>
                                    </p:animEffect>
                                    <p:anim calcmode="lin" valueType="num">
                                      <p:cBhvr>
                                        <p:cTn id="11" dur="1000" fill="hold"/>
                                        <p:tgtEl>
                                          <p:spTgt spid="13">
                                            <p:txEl>
                                              <p:pRg st="0" end="0"/>
                                            </p:txEl>
                                          </p:spTgt>
                                        </p:tgtEl>
                                        <p:attrNameLst>
                                          <p:attrName>ppt_w</p:attrName>
                                        </p:attrNameLst>
                                      </p:cBhvr>
                                      <p:tavLst>
                                        <p:tav tm="0" fmla="#ppt_w*sin(2.5*pi*$)">
                                          <p:val>
                                            <p:fltVal val="0"/>
                                          </p:val>
                                        </p:tav>
                                        <p:tav tm="100000">
                                          <p:val>
                                            <p:fltVal val="1"/>
                                          </p:val>
                                        </p:tav>
                                      </p:tavLst>
                                    </p:anim>
                                    <p:anim calcmode="lin" valueType="num">
                                      <p:cBhvr>
                                        <p:cTn id="12" dur="1000" fill="hold"/>
                                        <p:tgtEl>
                                          <p:spTgt spid="13">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3" grpId="0" build="p">
        <p:tmplLst>
          <p:tmpl lvl="1">
            <p:tnLst>
              <p:par>
                <p:cTn xmlns:p14="http://schemas.microsoft.com/office/powerpoint/2010/main" presetID="45" presetClass="entr" presetSubtype="0" fill="hold" nodeType="afterEffect">
                  <p:stCondLst>
                    <p:cond delay="0"/>
                  </p:stCondLst>
                  <p:iterate type="lt">
                    <p:tmPct val="10000"/>
                  </p:iterate>
                  <p:childTnLst>
                    <p:set>
                      <p:cBhvr>
                        <p:cTn dur="1" fill="hold">
                          <p:stCondLst>
                            <p:cond delay="0"/>
                          </p:stCondLst>
                        </p:cTn>
                        <p:tgtEl>
                          <p:spTgt spid="13"/>
                        </p:tgtEl>
                        <p:attrNameLst>
                          <p:attrName>style.visibility</p:attrName>
                        </p:attrNameLst>
                      </p:cBhvr>
                      <p:to>
                        <p:strVal val="visible"/>
                      </p:to>
                    </p:set>
                    <p:animEffect transition="in" filter="fade">
                      <p:cBhvr>
                        <p:cTn dur="1000"/>
                        <p:tgtEl>
                          <p:spTgt spid="13"/>
                        </p:tgtEl>
                      </p:cBhvr>
                    </p:animEffect>
                    <p:anim calcmode="lin" valueType="num">
                      <p:cBhvr>
                        <p:cTn dur="1000" fill="hold"/>
                        <p:tgtEl>
                          <p:spTgt spid="13"/>
                        </p:tgtEl>
                        <p:attrNameLst>
                          <p:attrName>ppt_w</p:attrName>
                        </p:attrNameLst>
                      </p:cBhvr>
                      <p:tavLst>
                        <p:tav tm="0" fmla="#ppt_w*sin(2.5*pi*$)">
                          <p:val>
                            <p:fltVal val="0"/>
                          </p:val>
                        </p:tav>
                        <p:tav tm="100000">
                          <p:val>
                            <p:fltVal val="1"/>
                          </p:val>
                        </p:tav>
                      </p:tavLst>
                    </p:anim>
                    <p:anim calcmode="lin" valueType="num">
                      <p:cBhvr>
                        <p:cTn dur="1000" fill="hold"/>
                        <p:tgtEl>
                          <p:spTgt spid="13"/>
                        </p:tgtEl>
                        <p:attrNameLst>
                          <p:attrName>ppt_h</p:attrName>
                        </p:attrNameLst>
                      </p:cBhvr>
                      <p:tavLst>
                        <p:tav tm="0">
                          <p:val>
                            <p:strVal val="#ppt_h"/>
                          </p:val>
                        </p:tav>
                        <p:tav tm="100000">
                          <p:val>
                            <p:strVal val="#ppt_h"/>
                          </p:val>
                        </p:tav>
                      </p:tavLst>
                    </p:anim>
                  </p:childTnLst>
                </p:cTn>
              </p:par>
            </p:tnLst>
          </p:tmpl>
        </p:tmplLst>
      </p:bldP>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etailed Question &amp; Answer">
    <p:spTree>
      <p:nvGrpSpPr>
        <p:cNvPr id="1" name=""/>
        <p:cNvGrpSpPr/>
        <p:nvPr/>
      </p:nvGrpSpPr>
      <p:grpSpPr>
        <a:xfrm>
          <a:off x="0" y="0"/>
          <a:ext cx="0" cy="0"/>
          <a:chOff x="0" y="0"/>
          <a:chExt cx="0" cy="0"/>
        </a:xfrm>
      </p:grpSpPr>
      <p:sp>
        <p:nvSpPr>
          <p:cNvPr id="27"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6/23/20</a:t>
            </a:fld>
            <a:endParaRPr lang="en-US"/>
          </a:p>
        </p:txBody>
      </p:sp>
      <p:sp>
        <p:nvSpPr>
          <p:cNvPr id="28" name="Rectangle 4"/>
          <p:cNvSpPr>
            <a:spLocks noGrp="1"/>
          </p:cNvSpPr>
          <p:nvPr>
            <p:ph type="ftr" sz="quarter" idx="11"/>
          </p:nvPr>
        </p:nvSpPr>
        <p:spPr/>
        <p:txBody>
          <a:bodyPr vert="horz"/>
          <a:lstStyle>
            <a:extLst/>
          </a:lstStyle>
          <a:p>
            <a:endParaRPr lang="en-US"/>
          </a:p>
        </p:txBody>
      </p:sp>
      <p:sp>
        <p:nvSpPr>
          <p:cNvPr id="10"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sp>
        <p:nvSpPr>
          <p:cNvPr id="31" name="Rectangle 8"/>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25" name="Rectangle 13"/>
          <p:cNvSpPr>
            <a:spLocks noGrp="1"/>
          </p:cNvSpPr>
          <p:nvPr>
            <p:ph type="body" sz="quarter" idx="14" hasCustomPrompt="1"/>
          </p:nvPr>
        </p:nvSpPr>
        <p:spPr>
          <a:xfrm>
            <a:off x="228600" y="1676400"/>
            <a:ext cx="8229600" cy="1143000"/>
          </a:xfrm>
        </p:spPr>
        <p:txBody>
          <a:bodyPr rtlCol="0" anchor="ctr"/>
          <a:lstStyle>
            <a:lvl1pPr algn="ctr">
              <a:buFontTx/>
              <a:buNone/>
              <a:defRPr kumimoji="0" sz="4800" b="1" i="0" u="none" strike="noStrike" kern="0" cap="none" spc="0" normalizeH="0" baseline="0">
                <a:ln w="0">
                  <a:solidFill>
                    <a:srgbClr val="FFFFFF"/>
                  </a:solidFill>
                  <a:prstDash val="solid"/>
                </a:ln>
                <a:gradFill flip="none">
                  <a:gsLst>
                    <a:gs pos="40000">
                      <a:schemeClr val="accent6">
                        <a:shade val="80000"/>
                      </a:schemeClr>
                    </a:gs>
                    <a:gs pos="45000">
                      <a:schemeClr val="accent6">
                        <a:shade val="100000"/>
                      </a:scheme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mj-lt"/>
                <a:ea typeface="+mj-ea"/>
                <a:cs typeface="+mj-cs"/>
              </a:defRPr>
            </a:lvl1pPr>
            <a:extLst/>
          </a:lstStyle>
          <a:p>
            <a:pPr lvl="0"/>
            <a:r>
              <a:rPr lang="en-US" dirty="0" smtClean="0"/>
              <a:t>Click to add answer</a:t>
            </a:r>
            <a:endParaRPr lang="en-US" dirty="0"/>
          </a:p>
        </p:txBody>
      </p:sp>
      <p:sp>
        <p:nvSpPr>
          <p:cNvPr id="22" name="Rectangle 9"/>
          <p:cNvSpPr>
            <a:spLocks noGrp="1"/>
          </p:cNvSpPr>
          <p:nvPr>
            <p:ph type="body" sz="quarter" idx="15" hasCustomPrompt="1"/>
          </p:nvPr>
        </p:nvSpPr>
        <p:spPr>
          <a:xfrm>
            <a:off x="1828800" y="3124200"/>
            <a:ext cx="5105400" cy="1981200"/>
          </a:xfrm>
        </p:spPr>
        <p:txBody>
          <a:bodyPr vert="horz"/>
          <a:lstStyle>
            <a:lvl1pPr algn="ctr">
              <a:buFontTx/>
              <a:buNone/>
              <a:defRPr i="1" baseline="0"/>
            </a:lvl1pPr>
            <a:extLst/>
          </a:lstStyle>
          <a:p>
            <a:pPr lvl="0"/>
            <a:r>
              <a:rPr lang="en-US" dirty="0" smtClean="0"/>
              <a:t>Click to add detail to the answer</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500" fill="hold"/>
                                        <p:tgtEl>
                                          <p:spTgt spid="31"/>
                                        </p:tgtEl>
                                        <p:attrNameLst>
                                          <p:attrName>style.color</p:attrName>
                                        </p:attrNameLst>
                                      </p:cBhvr>
                                      <p:to>
                                        <a:srgbClr val="969696"/>
                                      </p:to>
                                    </p:animClr>
                                  </p:childTnLst>
                                </p:cTn>
                              </p:par>
                            </p:childTnLst>
                          </p:cTn>
                        </p:par>
                        <p:par>
                          <p:cTn id="7" fill="hold">
                            <p:stCondLst>
                              <p:cond delay="500"/>
                            </p:stCondLst>
                            <p:childTnLst>
                              <p:par>
                                <p:cTn id="8" presetID="45" presetClass="entr" presetSubtype="0" fill="hold" grpId="0" nodeType="afterEffect">
                                  <p:stCondLst>
                                    <p:cond delay="0"/>
                                  </p:stCondLst>
                                  <p:iterate type="lt">
                                    <p:tmPct val="10000"/>
                                  </p:iterate>
                                  <p:childTnLst>
                                    <p:set>
                                      <p:cBhvr>
                                        <p:cTn id="9" dur="1" fill="hold">
                                          <p:stCondLst>
                                            <p:cond delay="0"/>
                                          </p:stCondLst>
                                        </p:cTn>
                                        <p:tgtEl>
                                          <p:spTgt spid="25">
                                            <p:txEl>
                                              <p:pRg st="0" end="0"/>
                                            </p:txEl>
                                          </p:spTgt>
                                        </p:tgtEl>
                                        <p:attrNameLst>
                                          <p:attrName>style.visibility</p:attrName>
                                        </p:attrNameLst>
                                      </p:cBhvr>
                                      <p:to>
                                        <p:strVal val="visible"/>
                                      </p:to>
                                    </p:set>
                                    <p:animEffect transition="in" filter="fade">
                                      <p:cBhvr>
                                        <p:cTn id="10" dur="1000"/>
                                        <p:tgtEl>
                                          <p:spTgt spid="25">
                                            <p:txEl>
                                              <p:pRg st="0" end="0"/>
                                            </p:txEl>
                                          </p:spTgt>
                                        </p:tgtEl>
                                      </p:cBhvr>
                                    </p:animEffect>
                                    <p:anim calcmode="lin" valueType="num">
                                      <p:cBhvr>
                                        <p:cTn id="11" dur="1000" fill="hold"/>
                                        <p:tgtEl>
                                          <p:spTgt spid="25">
                                            <p:txEl>
                                              <p:pRg st="0" end="0"/>
                                            </p:txEl>
                                          </p:spTgt>
                                        </p:tgtEl>
                                        <p:attrNameLst>
                                          <p:attrName>ppt_w</p:attrName>
                                        </p:attrNameLst>
                                      </p:cBhvr>
                                      <p:tavLst>
                                        <p:tav tm="0" fmla="#ppt_w*sin(2.5*pi*$)">
                                          <p:val>
                                            <p:fltVal val="0"/>
                                          </p:val>
                                        </p:tav>
                                        <p:tav tm="100000">
                                          <p:val>
                                            <p:fltVal val="1"/>
                                          </p:val>
                                        </p:tav>
                                      </p:tavLst>
                                    </p:anim>
                                    <p:anim calcmode="lin" valueType="num">
                                      <p:cBhvr>
                                        <p:cTn id="12" dur="1000" fill="hold"/>
                                        <p:tgtEl>
                                          <p:spTgt spid="25">
                                            <p:txEl>
                                              <p:pRg st="0" end="0"/>
                                            </p:txEl>
                                          </p:spTgt>
                                        </p:tgtEl>
                                        <p:attrNameLst>
                                          <p:attrName>ppt_h</p:attrName>
                                        </p:attrNameLst>
                                      </p:cBhvr>
                                      <p:tavLst>
                                        <p:tav tm="0">
                                          <p:val>
                                            <p:strVal val="#ppt_h"/>
                                          </p:val>
                                        </p:tav>
                                        <p:tav tm="100000">
                                          <p:val>
                                            <p:strVal val="#ppt_h"/>
                                          </p:val>
                                        </p:tav>
                                      </p:tavLst>
                                    </p:anim>
                                  </p:childTnLst>
                                </p:cTn>
                              </p:par>
                            </p:childTnLst>
                          </p:cTn>
                        </p:par>
                        <p:par>
                          <p:cTn id="13" fill="hold">
                            <p:stCondLst>
                              <p:cond delay="3000"/>
                            </p:stCondLst>
                            <p:childTnLst>
                              <p:par>
                                <p:cTn id="14" presetID="10" presetClass="entr" presetSubtype="0" fill="hold" grpId="0" nodeType="afterEffect">
                                  <p:stCondLst>
                                    <p:cond delay="0"/>
                                  </p:stCondLst>
                                  <p:childTnLst>
                                    <p:set>
                                      <p:cBhvr>
                                        <p:cTn id="15" dur="1" fill="hold">
                                          <p:stCondLst>
                                            <p:cond delay="0"/>
                                          </p:stCondLst>
                                        </p:cTn>
                                        <p:tgtEl>
                                          <p:spTgt spid="22">
                                            <p:txEl>
                                              <p:pRg st="0" end="0"/>
                                            </p:txEl>
                                          </p:spTgt>
                                        </p:tgtEl>
                                        <p:attrNameLst>
                                          <p:attrName>style.visibility</p:attrName>
                                        </p:attrNameLst>
                                      </p:cBhvr>
                                      <p:to>
                                        <p:strVal val="visible"/>
                                      </p:to>
                                    </p:set>
                                    <p:animEffect transition="in" filter="fade">
                                      <p:cBhvr>
                                        <p:cTn id="16" dur="1000"/>
                                        <p:tgtEl>
                                          <p:spTgt spid="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25" grpId="0" build="p">
        <p:tmplLst>
          <p:tmpl lvl="1">
            <p:tnLst>
              <p:par>
                <p:cTn xmlns:p14="http://schemas.microsoft.com/office/powerpoint/2010/main" presetID="45" presetClass="entr" presetSubtype="0" fill="hold" nodeType="afterEffect">
                  <p:stCondLst>
                    <p:cond delay="0"/>
                  </p:stCondLst>
                  <p:iterate type="lt">
                    <p:tmPct val="10000"/>
                  </p:iterate>
                  <p:childTnLst>
                    <p:set>
                      <p:cBhvr>
                        <p:cTn dur="1" fill="hold">
                          <p:stCondLst>
                            <p:cond delay="0"/>
                          </p:stCondLst>
                        </p:cTn>
                        <p:tgtEl>
                          <p:spTgt spid="25"/>
                        </p:tgtEl>
                        <p:attrNameLst>
                          <p:attrName>style.visibility</p:attrName>
                        </p:attrNameLst>
                      </p:cBhvr>
                      <p:to>
                        <p:strVal val="visible"/>
                      </p:to>
                    </p:set>
                    <p:animEffect transition="in" filter="fade">
                      <p:cBhvr>
                        <p:cTn dur="1000"/>
                        <p:tgtEl>
                          <p:spTgt spid="25"/>
                        </p:tgtEl>
                      </p:cBhvr>
                    </p:animEffect>
                    <p:anim calcmode="lin" valueType="num">
                      <p:cBhvr>
                        <p:cTn dur="1000" fill="hold"/>
                        <p:tgtEl>
                          <p:spTgt spid="25"/>
                        </p:tgtEl>
                        <p:attrNameLst>
                          <p:attrName>ppt_w</p:attrName>
                        </p:attrNameLst>
                      </p:cBhvr>
                      <p:tavLst>
                        <p:tav tm="0" fmla="#ppt_w*sin(2.5*pi*$)">
                          <p:val>
                            <p:fltVal val="0"/>
                          </p:val>
                        </p:tav>
                        <p:tav tm="100000">
                          <p:val>
                            <p:fltVal val="1"/>
                          </p:val>
                        </p:tav>
                      </p:tavLst>
                    </p:anim>
                    <p:anim calcmode="lin" valueType="num">
                      <p:cBhvr>
                        <p:cTn dur="1000" fill="hold"/>
                        <p:tgtEl>
                          <p:spTgt spid="25"/>
                        </p:tgtEl>
                        <p:attrNameLst>
                          <p:attrName>ppt_h</p:attrName>
                        </p:attrNameLst>
                      </p:cBhvr>
                      <p:tavLst>
                        <p:tav tm="0">
                          <p:val>
                            <p:strVal val="#ppt_h"/>
                          </p:val>
                        </p:tav>
                        <p:tav tm="100000">
                          <p:val>
                            <p:strVal val="#ppt_h"/>
                          </p:val>
                        </p:tav>
                      </p:tavLst>
                    </p:anim>
                  </p:childTnLst>
                </p:cTn>
              </p:par>
            </p:tnLst>
          </p:tmpl>
        </p:tmplLst>
      </p:bldP>
      <p:bldP spid="22" grpId="0" build="p">
        <p:tmplLst>
          <p:tmpl lvl="1">
            <p:tnLst>
              <p:par>
                <p:cTn xmlns:p14="http://schemas.microsoft.com/office/powerpoint/2010/main" presetID="10" presetClass="entr" presetSubtype="0" fill="hold" nodeType="after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1000"/>
                        <p:tgtEl>
                          <p:spTgt spid="22"/>
                        </p:tgtEl>
                      </p:cBhvr>
                    </p:animEffect>
                  </p:childTnLst>
                </p:cTn>
              </p:par>
            </p:tnLst>
          </p:tmpl>
        </p:tmplLst>
      </p:bldP>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rue or False Question (Answer: True)">
    <p:spTree>
      <p:nvGrpSpPr>
        <p:cNvPr id="1" name=""/>
        <p:cNvGrpSpPr/>
        <p:nvPr/>
      </p:nvGrpSpPr>
      <p:grpSpPr>
        <a:xfrm>
          <a:off x="0" y="0"/>
          <a:ext cx="0" cy="0"/>
          <a:chOff x="0" y="0"/>
          <a:chExt cx="0" cy="0"/>
        </a:xfrm>
      </p:grpSpPr>
      <p:sp>
        <p:nvSpPr>
          <p:cNvPr id="22"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6/23/20</a:t>
            </a:fld>
            <a:endParaRPr lang="en-US"/>
          </a:p>
        </p:txBody>
      </p:sp>
      <p:sp>
        <p:nvSpPr>
          <p:cNvPr id="11" name="Rectangle 4"/>
          <p:cNvSpPr>
            <a:spLocks noGrp="1"/>
          </p:cNvSpPr>
          <p:nvPr>
            <p:ph type="ftr" sz="quarter" idx="11"/>
          </p:nvPr>
        </p:nvSpPr>
        <p:spPr/>
        <p:txBody>
          <a:bodyPr vert="horz"/>
          <a:lstStyle>
            <a:extLst/>
          </a:lstStyle>
          <a:p>
            <a:endParaRPr lang="en-US"/>
          </a:p>
        </p:txBody>
      </p:sp>
      <p:sp>
        <p:nvSpPr>
          <p:cNvPr id="10"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sp>
        <p:nvSpPr>
          <p:cNvPr id="27" name="Question"/>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8" name="Answer Base"/>
          <p:cNvSpPr txBox="1"/>
          <p:nvPr userDrawn="1"/>
        </p:nvSpPr>
        <p:spPr>
          <a:xfrm>
            <a:off x="182880" y="1676400"/>
            <a:ext cx="8321040" cy="1828800"/>
          </a:xfrm>
          <a:prstGeom prst="rect">
            <a:avLst/>
          </a:prstGeom>
          <a:noFill/>
        </p:spPr>
        <p:txBody>
          <a:bodyPr wrap="square">
            <a:noAutofit/>
          </a:bodyPr>
          <a:lstStyle>
            <a:extLst/>
          </a:lstStyle>
          <a:p>
            <a:pPr marL="0" indent="0" algn="ctr" rtl="0" latinLnBrk="0">
              <a:spcBef>
                <a:spcPct val="20000"/>
              </a:spcBef>
              <a:buNone/>
            </a:pPr>
            <a:r>
              <a:rPr lang="en-US" sz="7200" dirty="0" smtClean="0">
                <a:solidFill>
                  <a:schemeClr val="tx1">
                    <a:alpha val="40000"/>
                  </a:schemeClr>
                </a:solidFill>
              </a:rPr>
              <a:t>TRUE</a:t>
            </a:r>
            <a:r>
              <a:rPr lang="en-US" sz="7200" baseline="0" dirty="0" smtClean="0">
                <a:solidFill>
                  <a:schemeClr val="tx1">
                    <a:alpha val="40000"/>
                  </a:schemeClr>
                </a:solidFill>
              </a:rPr>
              <a:t> </a:t>
            </a:r>
            <a:r>
              <a:rPr lang="en-US" sz="7200" dirty="0" smtClean="0">
                <a:solidFill>
                  <a:schemeClr val="tx1">
                    <a:alpha val="40000"/>
                  </a:schemeClr>
                </a:solidFill>
              </a:rPr>
              <a:t>or FALSE?</a:t>
            </a:r>
            <a:endParaRPr lang="en-US" sz="7200" dirty="0">
              <a:solidFill>
                <a:schemeClr val="tx1">
                  <a:alpha val="40000"/>
                </a:schemeClr>
              </a:solidFill>
            </a:endParaRPr>
          </a:p>
        </p:txBody>
      </p:sp>
      <p:sp>
        <p:nvSpPr>
          <p:cNvPr id="7" name="Answer"/>
          <p:cNvSpPr/>
          <p:nvPr userDrawn="1"/>
        </p:nvSpPr>
        <p:spPr>
          <a:xfrm>
            <a:off x="182880" y="1676400"/>
            <a:ext cx="8321040" cy="1200329"/>
          </a:xfrm>
          <a:prstGeom prst="rect">
            <a:avLst/>
          </a:prstGeom>
        </p:spPr>
        <p:txBody>
          <a:bodyPr wrap="square">
            <a:spAutoFit/>
          </a:bodyPr>
          <a:lstStyle>
            <a:extLst/>
          </a:lstStyle>
          <a:p>
            <a:pPr indent="0" algn="ctr" latinLnBrk="0">
              <a:spcBef>
                <a:spcPct val="20000"/>
              </a:spcBef>
              <a:buNone/>
            </a:pPr>
            <a:r>
              <a:rPr lang="en-US" sz="7200" dirty="0" smtClean="0">
                <a:ln w="0">
                  <a:solidFill>
                    <a:srgbClr val="FFFFFF"/>
                  </a:solidFill>
                  <a:prstDash val="solid"/>
                </a:ln>
                <a:gradFill flip="none">
                  <a:gsLst>
                    <a:gs pos="40000">
                      <a:srgbClr val="FA8D3D">
                        <a:shade val="80000"/>
                      </a:srgbClr>
                    </a:gs>
                    <a:gs pos="45000">
                      <a:srgbClr val="FA8D3D">
                        <a:shade val="100000"/>
                      </a:srgbClr>
                    </a:gs>
                  </a:gsLst>
                  <a:lin ang="16200000"/>
                </a:gradFill>
                <a:effectLst>
                  <a:outerShdw blurRad="23036" dist="23036" dir="5400000" algn="tl">
                    <a:srgbClr val="656565">
                      <a:alpha val="65000"/>
                    </a:srgbClr>
                  </a:outerShdw>
                  <a:reflection blurRad="12700" stA="25000" endPos="55000" dist="5000" dir="5400000" sy="-100000" algn="bl" rotWithShape="0"/>
                </a:effectLst>
                <a:ea typeface="+mn-ea"/>
                <a:cs typeface="+mn-cs"/>
              </a:rPr>
              <a:t>TRUE </a:t>
            </a:r>
            <a:r>
              <a:rPr lang="en-US" sz="7200" dirty="0" smtClean="0">
                <a:solidFill>
                  <a:prstClr val="white">
                    <a:alpha val="40000"/>
                  </a:prstClr>
                </a:solidFill>
                <a:ea typeface="+mn-ea"/>
                <a:cs typeface="+mn-cs"/>
              </a:rPr>
              <a:t>or FALSE?</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3000"/>
                                        <p:tgtEl>
                                          <p:spTgt spid="8"/>
                                        </p:tgtEl>
                                      </p:cBhvr>
                                    </p:animEffect>
                                    <p:set>
                                      <p:cBhvr>
                                        <p:cTn id="7" dur="1" fill="hold">
                                          <p:stCondLst>
                                            <p:cond delay="2999"/>
                                          </p:stCondLst>
                                        </p:cTn>
                                        <p:tgtEl>
                                          <p:spTgt spid="8"/>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7" grpId="0"/>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rue or False Question (Answer: False)">
    <p:spTree>
      <p:nvGrpSpPr>
        <p:cNvPr id="1" name=""/>
        <p:cNvGrpSpPr/>
        <p:nvPr/>
      </p:nvGrpSpPr>
      <p:grpSpPr>
        <a:xfrm>
          <a:off x="0" y="0"/>
          <a:ext cx="0" cy="0"/>
          <a:chOff x="0" y="0"/>
          <a:chExt cx="0" cy="0"/>
        </a:xfrm>
      </p:grpSpPr>
      <p:sp>
        <p:nvSpPr>
          <p:cNvPr id="31"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6/23/20</a:t>
            </a:fld>
            <a:endParaRPr lang="en-US"/>
          </a:p>
        </p:txBody>
      </p:sp>
      <p:sp>
        <p:nvSpPr>
          <p:cNvPr id="2" name="Rectangle 4"/>
          <p:cNvSpPr>
            <a:spLocks noGrp="1"/>
          </p:cNvSpPr>
          <p:nvPr>
            <p:ph type="ftr" sz="quarter" idx="11"/>
          </p:nvPr>
        </p:nvSpPr>
        <p:spPr/>
        <p:txBody>
          <a:bodyPr vert="horz"/>
          <a:lstStyle>
            <a:extLst/>
          </a:lstStyle>
          <a:p>
            <a:endParaRPr lang="en-US"/>
          </a:p>
        </p:txBody>
      </p:sp>
      <p:sp>
        <p:nvSpPr>
          <p:cNvPr id="28"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sp>
        <p:nvSpPr>
          <p:cNvPr id="6" name="Question"/>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29" name="Answer Base"/>
          <p:cNvSpPr txBox="1"/>
          <p:nvPr userDrawn="1"/>
        </p:nvSpPr>
        <p:spPr>
          <a:xfrm>
            <a:off x="228600" y="1600200"/>
            <a:ext cx="8229600" cy="1293926"/>
          </a:xfrm>
          <a:prstGeom prst="rect">
            <a:avLst/>
          </a:prstGeom>
          <a:noFill/>
        </p:spPr>
        <p:txBody>
          <a:bodyPr wrap="square">
            <a:noAutofit/>
          </a:bodyPr>
          <a:lstStyle>
            <a:extLst/>
          </a:lstStyle>
          <a:p>
            <a:pPr marL="0" indent="0" algn="ctr" rtl="0" latinLnBrk="0">
              <a:spcBef>
                <a:spcPct val="20000"/>
              </a:spcBef>
              <a:buNone/>
            </a:pPr>
            <a:r>
              <a:rPr lang="en-US" sz="7200" dirty="0" smtClean="0">
                <a:solidFill>
                  <a:schemeClr val="tx1">
                    <a:alpha val="40000"/>
                  </a:schemeClr>
                </a:solidFill>
              </a:rPr>
              <a:t>TRUE</a:t>
            </a:r>
            <a:r>
              <a:rPr lang="en-US" sz="7200" baseline="0" dirty="0" smtClean="0">
                <a:solidFill>
                  <a:schemeClr val="tx1">
                    <a:alpha val="40000"/>
                  </a:schemeClr>
                </a:solidFill>
              </a:rPr>
              <a:t> </a:t>
            </a:r>
            <a:r>
              <a:rPr lang="en-US" sz="7200" dirty="0" smtClean="0">
                <a:solidFill>
                  <a:schemeClr val="tx1">
                    <a:alpha val="40000"/>
                  </a:schemeClr>
                </a:solidFill>
              </a:rPr>
              <a:t>or FALSE?</a:t>
            </a:r>
            <a:endParaRPr lang="en-US" sz="7200" dirty="0">
              <a:solidFill>
                <a:schemeClr val="tx1">
                  <a:alpha val="40000"/>
                </a:schemeClr>
              </a:solidFill>
            </a:endParaRPr>
          </a:p>
        </p:txBody>
      </p:sp>
      <p:sp>
        <p:nvSpPr>
          <p:cNvPr id="7" name="Answer"/>
          <p:cNvSpPr/>
          <p:nvPr userDrawn="1"/>
        </p:nvSpPr>
        <p:spPr>
          <a:xfrm>
            <a:off x="228600" y="1600200"/>
            <a:ext cx="8229600" cy="1200329"/>
          </a:xfrm>
          <a:prstGeom prst="rect">
            <a:avLst/>
          </a:prstGeom>
        </p:spPr>
        <p:txBody>
          <a:bodyPr wrap="square">
            <a:spAutoFit/>
          </a:bodyPr>
          <a:lstStyle>
            <a:extLst/>
          </a:lstStyle>
          <a:p>
            <a:pPr algn="ctr"/>
            <a:r>
              <a:rPr lang="en-US" sz="7200" dirty="0" smtClean="0">
                <a:solidFill>
                  <a:prstClr val="white">
                    <a:alpha val="40000"/>
                  </a:prstClr>
                </a:solidFill>
                <a:ea typeface="+mn-ea"/>
                <a:cs typeface="+mn-cs"/>
              </a:rPr>
              <a:t>TRUE or </a:t>
            </a:r>
            <a:r>
              <a:rPr lang="en-US" sz="7200" dirty="0" smtClean="0">
                <a:ln w="0">
                  <a:solidFill>
                    <a:srgbClr val="FFFFFF"/>
                  </a:solidFill>
                  <a:prstDash val="solid"/>
                </a:ln>
                <a:gradFill flip="none">
                  <a:gsLst>
                    <a:gs pos="40000">
                      <a:srgbClr val="FA8D3D">
                        <a:shade val="80000"/>
                      </a:srgbClr>
                    </a:gs>
                    <a:gs pos="45000">
                      <a:srgbClr val="FA8D3D">
                        <a:shade val="100000"/>
                      </a:srgbClr>
                    </a:gs>
                  </a:gsLst>
                  <a:lin ang="16200000"/>
                </a:gradFill>
                <a:effectLst>
                  <a:outerShdw blurRad="23036" dist="23036" dir="5400000" algn="tl">
                    <a:srgbClr val="656565">
                      <a:alpha val="65000"/>
                    </a:srgbClr>
                  </a:outerShdw>
                  <a:reflection blurRad="12700" stA="25000" endPos="55000" dist="5000" dir="5400000" sy="-100000" algn="bl" rotWithShape="0"/>
                </a:effectLst>
                <a:ea typeface="+mn-ea"/>
                <a:cs typeface="+mn-cs"/>
              </a:rPr>
              <a:t>FALSE</a:t>
            </a:r>
            <a:r>
              <a:rPr lang="en-US" sz="7200" dirty="0" smtClean="0">
                <a:solidFill>
                  <a:prstClr val="white">
                    <a:alpha val="40000"/>
                  </a:prstClr>
                </a:solidFill>
                <a:ea typeface="+mn-ea"/>
                <a:cs typeface="+mn-cs"/>
              </a:rPr>
              <a:t>?</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3000"/>
                                        <p:tgtEl>
                                          <p:spTgt spid="29"/>
                                        </p:tgtEl>
                                      </p:cBhvr>
                                    </p:animEffect>
                                    <p:set>
                                      <p:cBhvr>
                                        <p:cTn id="7" dur="1" fill="hold">
                                          <p:stCondLst>
                                            <p:cond delay="2999"/>
                                          </p:stCondLst>
                                        </p:cTn>
                                        <p:tgtEl>
                                          <p:spTgt spid="29"/>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7" grpId="0"/>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tem Match Up">
    <p:spTree>
      <p:nvGrpSpPr>
        <p:cNvPr id="1" name=""/>
        <p:cNvGrpSpPr/>
        <p:nvPr/>
      </p:nvGrpSpPr>
      <p:grpSpPr>
        <a:xfrm>
          <a:off x="0" y="0"/>
          <a:ext cx="0" cy="0"/>
          <a:chOff x="0" y="0"/>
          <a:chExt cx="0" cy="0"/>
        </a:xfrm>
      </p:grpSpPr>
      <p:sp>
        <p:nvSpPr>
          <p:cNvPr id="25" name="Rectangle 4"/>
          <p:cNvSpPr>
            <a:spLocks noGrp="1"/>
          </p:cNvSpPr>
          <p:nvPr>
            <p:ph type="ftr" sz="quarter" idx="11"/>
          </p:nvPr>
        </p:nvSpPr>
        <p:spPr/>
        <p:txBody>
          <a:bodyPr vert="horz"/>
          <a:lstStyle>
            <a:extLst/>
          </a:lstStyle>
          <a:p>
            <a:endParaRPr lang="en-US"/>
          </a:p>
        </p:txBody>
      </p:sp>
      <p:sp>
        <p:nvSpPr>
          <p:cNvPr id="16" name="Rectangle 7"/>
          <p:cNvSpPr>
            <a:spLocks noGrp="1"/>
          </p:cNvSpPr>
          <p:nvPr>
            <p:ph type="body" sz="quarter" idx="13" hasCustomPrompt="1"/>
          </p:nvPr>
        </p:nvSpPr>
        <p:spPr>
          <a:xfrm>
            <a:off x="914400" y="20574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1</a:t>
            </a:r>
            <a:endParaRPr lang="en-US" dirty="0"/>
          </a:p>
        </p:txBody>
      </p:sp>
      <p:sp>
        <p:nvSpPr>
          <p:cNvPr id="12" name="Rectangle 7"/>
          <p:cNvSpPr>
            <a:spLocks noGrp="1"/>
          </p:cNvSpPr>
          <p:nvPr>
            <p:ph type="body" sz="quarter" idx="14" hasCustomPrompt="1"/>
          </p:nvPr>
        </p:nvSpPr>
        <p:spPr>
          <a:xfrm>
            <a:off x="914400" y="29718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2</a:t>
            </a:r>
            <a:endParaRPr lang="en-US" dirty="0"/>
          </a:p>
        </p:txBody>
      </p:sp>
      <p:sp>
        <p:nvSpPr>
          <p:cNvPr id="13" name="Rectangle 7"/>
          <p:cNvSpPr>
            <a:spLocks noGrp="1"/>
          </p:cNvSpPr>
          <p:nvPr>
            <p:ph type="body" sz="quarter" idx="15" hasCustomPrompt="1"/>
          </p:nvPr>
        </p:nvSpPr>
        <p:spPr>
          <a:xfrm>
            <a:off x="914400" y="38862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3</a:t>
            </a:r>
            <a:endParaRPr lang="en-US" dirty="0"/>
          </a:p>
        </p:txBody>
      </p:sp>
      <p:sp>
        <p:nvSpPr>
          <p:cNvPr id="14" name="Rectangle 7"/>
          <p:cNvSpPr>
            <a:spLocks noGrp="1"/>
          </p:cNvSpPr>
          <p:nvPr>
            <p:ph type="body" sz="quarter" idx="16" hasCustomPrompt="1"/>
          </p:nvPr>
        </p:nvSpPr>
        <p:spPr>
          <a:xfrm>
            <a:off x="914400" y="48006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4</a:t>
            </a:r>
            <a:endParaRPr lang="en-US" dirty="0"/>
          </a:p>
        </p:txBody>
      </p:sp>
      <p:sp>
        <p:nvSpPr>
          <p:cNvPr id="10" name="Rectangle 7"/>
          <p:cNvSpPr>
            <a:spLocks noGrp="1"/>
          </p:cNvSpPr>
          <p:nvPr>
            <p:ph type="body" sz="quarter" idx="17" hasCustomPrompt="1"/>
          </p:nvPr>
        </p:nvSpPr>
        <p:spPr>
          <a:xfrm>
            <a:off x="914400" y="57150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5</a:t>
            </a:r>
            <a:endParaRPr lang="en-US" dirty="0"/>
          </a:p>
        </p:txBody>
      </p:sp>
      <p:sp>
        <p:nvSpPr>
          <p:cNvPr id="20"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6/23/20</a:t>
            </a:fld>
            <a:endParaRPr lang="en-US"/>
          </a:p>
        </p:txBody>
      </p:sp>
      <p:sp>
        <p:nvSpPr>
          <p:cNvPr id="15" name="Rectangle 7"/>
          <p:cNvSpPr>
            <a:spLocks noGrp="1"/>
          </p:cNvSpPr>
          <p:nvPr>
            <p:ph type="body" sz="quarter" idx="18" hasCustomPrompt="1"/>
          </p:nvPr>
        </p:nvSpPr>
        <p:spPr>
          <a:xfrm>
            <a:off x="4800600" y="20574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5</a:t>
            </a:r>
            <a:endParaRPr lang="en-US" dirty="0"/>
          </a:p>
        </p:txBody>
      </p:sp>
      <p:sp>
        <p:nvSpPr>
          <p:cNvPr id="17" name="Rectangle 7"/>
          <p:cNvSpPr>
            <a:spLocks noGrp="1"/>
          </p:cNvSpPr>
          <p:nvPr>
            <p:ph type="body" sz="quarter" idx="19" hasCustomPrompt="1"/>
          </p:nvPr>
        </p:nvSpPr>
        <p:spPr>
          <a:xfrm>
            <a:off x="4800600" y="29718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3</a:t>
            </a:r>
            <a:endParaRPr lang="en-US" dirty="0"/>
          </a:p>
        </p:txBody>
      </p:sp>
      <p:sp>
        <p:nvSpPr>
          <p:cNvPr id="18" name="Rectangle 7"/>
          <p:cNvSpPr>
            <a:spLocks noGrp="1"/>
          </p:cNvSpPr>
          <p:nvPr>
            <p:ph type="body" sz="quarter" idx="20" hasCustomPrompt="1"/>
          </p:nvPr>
        </p:nvSpPr>
        <p:spPr>
          <a:xfrm>
            <a:off x="4800600" y="38862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1</a:t>
            </a:r>
            <a:endParaRPr lang="en-US" dirty="0"/>
          </a:p>
        </p:txBody>
      </p:sp>
      <p:sp>
        <p:nvSpPr>
          <p:cNvPr id="19" name="Rectangle 7"/>
          <p:cNvSpPr>
            <a:spLocks noGrp="1"/>
          </p:cNvSpPr>
          <p:nvPr>
            <p:ph type="body" sz="quarter" idx="21" hasCustomPrompt="1"/>
          </p:nvPr>
        </p:nvSpPr>
        <p:spPr>
          <a:xfrm>
            <a:off x="4800600" y="48006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2</a:t>
            </a:r>
            <a:endParaRPr lang="en-US" dirty="0"/>
          </a:p>
        </p:txBody>
      </p:sp>
      <p:sp>
        <p:nvSpPr>
          <p:cNvPr id="21" name="Rectangle 7"/>
          <p:cNvSpPr>
            <a:spLocks noGrp="1"/>
          </p:cNvSpPr>
          <p:nvPr>
            <p:ph type="body" sz="quarter" idx="22" hasCustomPrompt="1"/>
          </p:nvPr>
        </p:nvSpPr>
        <p:spPr>
          <a:xfrm>
            <a:off x="4800600" y="57150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4</a:t>
            </a:r>
            <a:endParaRPr lang="en-US" dirty="0"/>
          </a:p>
        </p:txBody>
      </p:sp>
      <p:sp>
        <p:nvSpPr>
          <p:cNvPr id="11" name="Rectangle 2"/>
          <p:cNvSpPr>
            <a:spLocks noGrp="1"/>
          </p:cNvSpPr>
          <p:nvPr>
            <p:ph type="title" hasCustomPrompt="1"/>
          </p:nvPr>
        </p:nvSpPr>
        <p:spPr/>
        <p:txBody>
          <a:bodyPr vert="horz"/>
          <a:lstStyle>
            <a:lvl1pPr algn="l">
              <a:defRPr i="1" baseline="0"/>
            </a:lvl1pPr>
            <a:extLst/>
          </a:lstStyle>
          <a:p>
            <a:r>
              <a:rPr lang="en-US" dirty="0" smtClean="0"/>
              <a:t>Click to type your question</a:t>
            </a:r>
            <a:endParaRPr lang="en-US" dirty="0"/>
          </a:p>
        </p:txBody>
      </p:sp>
      <p:sp>
        <p:nvSpPr>
          <p:cNvPr id="7"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cxnSp>
        <p:nvCxnSpPr>
          <p:cNvPr id="23" name="Straight Connector 23"/>
          <p:cNvCxnSpPr>
            <a:stCxn id="16" idx="3"/>
            <a:endCxn id="18" idx="1"/>
          </p:cNvCxnSpPr>
          <p:nvPr/>
        </p:nvCxnSpPr>
        <p:spPr>
          <a:xfrm>
            <a:off x="3886200" y="2286000"/>
            <a:ext cx="914400" cy="18288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24" name="Straight Connector 23"/>
          <p:cNvCxnSpPr>
            <a:stCxn id="12" idx="3"/>
            <a:endCxn id="19" idx="1"/>
          </p:cNvCxnSpPr>
          <p:nvPr/>
        </p:nvCxnSpPr>
        <p:spPr>
          <a:xfrm>
            <a:off x="3886200" y="3200400"/>
            <a:ext cx="914400" cy="18288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30" name="Straight Connector 23"/>
          <p:cNvCxnSpPr>
            <a:stCxn id="13" idx="3"/>
            <a:endCxn id="17" idx="1"/>
          </p:cNvCxnSpPr>
          <p:nvPr/>
        </p:nvCxnSpPr>
        <p:spPr>
          <a:xfrm flipV="1">
            <a:off x="3886200" y="3200400"/>
            <a:ext cx="914400" cy="9144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34" name="Straight Connector 23"/>
          <p:cNvCxnSpPr>
            <a:stCxn id="14" idx="3"/>
            <a:endCxn id="21" idx="1"/>
          </p:cNvCxnSpPr>
          <p:nvPr/>
        </p:nvCxnSpPr>
        <p:spPr>
          <a:xfrm>
            <a:off x="3886200" y="5029200"/>
            <a:ext cx="914400" cy="9144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39" name="Straight Connector 23"/>
          <p:cNvCxnSpPr>
            <a:stCxn id="10" idx="3"/>
            <a:endCxn id="15" idx="1"/>
          </p:cNvCxnSpPr>
          <p:nvPr/>
        </p:nvCxnSpPr>
        <p:spPr>
          <a:xfrm flipV="1">
            <a:off x="3886200" y="2286000"/>
            <a:ext cx="914400" cy="36576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500"/>
                                        <p:tgtEl>
                                          <p:spTgt spid="3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500"/>
                                        <p:tgtEl>
                                          <p:spTgt spid="3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2">
        <a:schemeClr val="bg1"/>
      </p:bgRef>
    </p:bg>
    <p:spTree>
      <p:nvGrpSpPr>
        <p:cNvPr id="1" name=""/>
        <p:cNvGrpSpPr/>
        <p:nvPr/>
      </p:nvGrpSpPr>
      <p:grpSpPr>
        <a:xfrm>
          <a:off x="0" y="0"/>
          <a:ext cx="0" cy="0"/>
          <a:chOff x="0" y="0"/>
          <a:chExt cx="0" cy="0"/>
        </a:xfrm>
      </p:grpSpPr>
      <p:sp>
        <p:nvSpPr>
          <p:cNvPr id="20" name="Rectangle 2"/>
          <p:cNvSpPr>
            <a:spLocks noGrp="1"/>
          </p:cNvSpPr>
          <p:nvPr>
            <p:ph type="title"/>
          </p:nvPr>
        </p:nvSpPr>
        <p:spPr>
          <a:xfrm>
            <a:off x="914400" y="457200"/>
            <a:ext cx="7696200" cy="1143000"/>
          </a:xfrm>
          <a:prstGeom prst="rect">
            <a:avLst/>
          </a:prstGeom>
        </p:spPr>
        <p:txBody>
          <a:bodyPr vert="horz" anchor="b">
            <a:normAutofit/>
          </a:bodyPr>
          <a:lstStyle>
            <a:extLst/>
          </a:lstStyle>
          <a:p>
            <a:r>
              <a:rPr lang="en-US" smtClean="0"/>
              <a:t>Click to edit Master title style</a:t>
            </a:r>
            <a:endParaRPr lang="en-US" dirty="0"/>
          </a:p>
        </p:txBody>
      </p:sp>
      <p:sp>
        <p:nvSpPr>
          <p:cNvPr id="5" name="Rectangle 3"/>
          <p:cNvSpPr>
            <a:spLocks noGrp="1"/>
          </p:cNvSpPr>
          <p:nvPr>
            <p:ph type="body" idx="1"/>
          </p:nvPr>
        </p:nvSpPr>
        <p:spPr>
          <a:xfrm>
            <a:off x="914400" y="1905000"/>
            <a:ext cx="7467600" cy="4221163"/>
          </a:xfrm>
          <a:prstGeom prst="rect">
            <a:avLst/>
          </a:prstGeom>
        </p:spPr>
        <p:txBody>
          <a:bodyPr vert="horz">
            <a:normAutofit/>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9" name="Rectangle 4"/>
          <p:cNvSpPr>
            <a:spLocks noGrp="1"/>
          </p:cNvSpPr>
          <p:nvPr>
            <p:ph type="dt" sz="half" idx="2"/>
          </p:nvPr>
        </p:nvSpPr>
        <p:spPr>
          <a:xfrm>
            <a:off x="6705600" y="6248400"/>
            <a:ext cx="1828800" cy="323850"/>
          </a:xfrm>
          <a:prstGeom prst="rect">
            <a:avLst/>
          </a:prstGeom>
        </p:spPr>
        <p:txBody>
          <a:bodyPr vert="horz" anchor="ctr"/>
          <a:lstStyle>
            <a:lvl1pPr>
              <a:defRPr sz="1100"/>
            </a:lvl1pPr>
            <a:extLst/>
          </a:lstStyle>
          <a:p>
            <a:pPr algn="r"/>
            <a:fld id="{8F67D422-08A8-451B-9A67-21962FC4B660}" type="datetimeFigureOut">
              <a:rPr lang="en-US" sz="1100" smtClean="0"/>
              <a:pPr algn="r"/>
              <a:t>6/23/20</a:t>
            </a:fld>
            <a:endParaRPr lang="en-US" sz="1050" dirty="0"/>
          </a:p>
        </p:txBody>
      </p:sp>
      <p:sp>
        <p:nvSpPr>
          <p:cNvPr id="18" name="Rectangle 5"/>
          <p:cNvSpPr>
            <a:spLocks noGrp="1"/>
          </p:cNvSpPr>
          <p:nvPr>
            <p:ph type="ftr" sz="quarter" idx="3"/>
          </p:nvPr>
        </p:nvSpPr>
        <p:spPr>
          <a:xfrm>
            <a:off x="457200" y="6248400"/>
            <a:ext cx="3260886" cy="323850"/>
          </a:xfrm>
          <a:prstGeom prst="rect">
            <a:avLst/>
          </a:prstGeom>
        </p:spPr>
        <p:txBody>
          <a:bodyPr vert="horz"/>
          <a:lstStyle>
            <a:lvl1pPr>
              <a:defRPr sz="1200"/>
            </a:lvl1pPr>
            <a:extLst/>
          </a:lstStyle>
          <a:p>
            <a:endParaRPr lang="en-US" sz="1200" dirty="0"/>
          </a:p>
        </p:txBody>
      </p:sp>
      <p:sp>
        <p:nvSpPr>
          <p:cNvPr id="7" name="Slide Number Placeholder 6"/>
          <p:cNvSpPr>
            <a:spLocks noGrp="1"/>
          </p:cNvSpPr>
          <p:nvPr>
            <p:ph type="sldNum" sz="quarter" idx="4"/>
          </p:nvPr>
        </p:nvSpPr>
        <p:spPr>
          <a:xfrm>
            <a:off x="8714936" y="6151098"/>
            <a:ext cx="429064" cy="457200"/>
          </a:xfrm>
          <a:prstGeom prst="rect">
            <a:avLst/>
          </a:prstGeom>
        </p:spPr>
        <p:txBody>
          <a:bodyPr vert="horz" anchor="ctr"/>
          <a:lstStyle>
            <a:lvl1pPr>
              <a:defRPr sz="1200"/>
            </a:lvl1pPr>
            <a:extLst/>
          </a:lstStyle>
          <a:p>
            <a:fld id="{169B2101-2E9F-420A-91A3-890890D84497}" type="slidenum">
              <a:rPr lang="en-US" sz="1200" smtClean="0"/>
              <a:pPr/>
              <a:t>‹#›</a:t>
            </a:fld>
            <a:endParaRPr lang="en-US" sz="1200" dirty="0"/>
          </a:p>
        </p:txBody>
      </p:sp>
      <p:grpSp>
        <p:nvGrpSpPr>
          <p:cNvPr id="2" name="Group 23"/>
          <p:cNvGrpSpPr/>
          <p:nvPr/>
        </p:nvGrpSpPr>
        <p:grpSpPr>
          <a:xfrm>
            <a:off x="11555" y="2000250"/>
            <a:ext cx="133350" cy="533400"/>
            <a:chOff x="0" y="2000250"/>
            <a:chExt cx="3733800" cy="533400"/>
          </a:xfrm>
        </p:grpSpPr>
        <p:sp>
          <p:nvSpPr>
            <p:cNvPr id="3" name="Rectangle 14"/>
            <p:cNvSpPr/>
            <p:nvPr/>
          </p:nvSpPr>
          <p:spPr>
            <a:xfrm>
              <a:off x="0" y="2381250"/>
              <a:ext cx="373380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a:p>
          </p:txBody>
        </p:sp>
        <p:sp>
          <p:nvSpPr>
            <p:cNvPr id="28" name="Rectangle 14"/>
            <p:cNvSpPr/>
            <p:nvPr/>
          </p:nvSpPr>
          <p:spPr>
            <a:xfrm>
              <a:off x="0" y="2305050"/>
              <a:ext cx="373380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a:p>
          </p:txBody>
        </p:sp>
        <p:sp>
          <p:nvSpPr>
            <p:cNvPr id="4" name="Rectangle 14"/>
            <p:cNvSpPr/>
            <p:nvPr/>
          </p:nvSpPr>
          <p:spPr>
            <a:xfrm>
              <a:off x="0" y="2228850"/>
              <a:ext cx="373380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12" name="Rectangle 14"/>
            <p:cNvSpPr/>
            <p:nvPr/>
          </p:nvSpPr>
          <p:spPr>
            <a:xfrm>
              <a:off x="0" y="2152650"/>
              <a:ext cx="373380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a:p>
          </p:txBody>
        </p:sp>
        <p:sp>
          <p:nvSpPr>
            <p:cNvPr id="9" name="Rectangle 14"/>
            <p:cNvSpPr/>
            <p:nvPr/>
          </p:nvSpPr>
          <p:spPr>
            <a:xfrm>
              <a:off x="0" y="2076450"/>
              <a:ext cx="373380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a:p>
          </p:txBody>
        </p:sp>
        <p:sp>
          <p:nvSpPr>
            <p:cNvPr id="11" name="Rectangle 14"/>
            <p:cNvSpPr/>
            <p:nvPr/>
          </p:nvSpPr>
          <p:spPr>
            <a:xfrm>
              <a:off x="0" y="20002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31" name="Rectangle 14"/>
            <p:cNvSpPr/>
            <p:nvPr/>
          </p:nvSpPr>
          <p:spPr>
            <a:xfrm>
              <a:off x="0" y="24574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grpSp>
      <p:grpSp>
        <p:nvGrpSpPr>
          <p:cNvPr id="10" name="Group 35"/>
          <p:cNvGrpSpPr/>
          <p:nvPr/>
        </p:nvGrpSpPr>
        <p:grpSpPr>
          <a:xfrm>
            <a:off x="8584055" y="2000250"/>
            <a:ext cx="552450" cy="542925"/>
            <a:chOff x="8667750" y="2000250"/>
            <a:chExt cx="476250" cy="542925"/>
          </a:xfrm>
        </p:grpSpPr>
        <p:sp>
          <p:nvSpPr>
            <p:cNvPr id="13" name="Rectangle 14"/>
            <p:cNvSpPr/>
            <p:nvPr/>
          </p:nvSpPr>
          <p:spPr>
            <a:xfrm>
              <a:off x="8667750" y="2381250"/>
              <a:ext cx="47625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a:p>
          </p:txBody>
        </p:sp>
        <p:sp>
          <p:nvSpPr>
            <p:cNvPr id="24" name="Rectangle 14"/>
            <p:cNvSpPr/>
            <p:nvPr/>
          </p:nvSpPr>
          <p:spPr>
            <a:xfrm>
              <a:off x="8667750" y="2305050"/>
              <a:ext cx="47625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a:p>
          </p:txBody>
        </p:sp>
        <p:sp>
          <p:nvSpPr>
            <p:cNvPr id="19" name="Rectangle 14"/>
            <p:cNvSpPr/>
            <p:nvPr/>
          </p:nvSpPr>
          <p:spPr>
            <a:xfrm>
              <a:off x="8667750" y="2228850"/>
              <a:ext cx="47625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dirty="0"/>
            </a:p>
          </p:txBody>
        </p:sp>
        <p:sp>
          <p:nvSpPr>
            <p:cNvPr id="30" name="Rectangle 14"/>
            <p:cNvSpPr/>
            <p:nvPr/>
          </p:nvSpPr>
          <p:spPr>
            <a:xfrm>
              <a:off x="8667750" y="2152650"/>
              <a:ext cx="47625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dirty="0"/>
            </a:p>
          </p:txBody>
        </p:sp>
        <p:sp>
          <p:nvSpPr>
            <p:cNvPr id="17" name="Rectangle 14"/>
            <p:cNvSpPr/>
            <p:nvPr/>
          </p:nvSpPr>
          <p:spPr>
            <a:xfrm>
              <a:off x="8667750" y="2076450"/>
              <a:ext cx="47625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a:p>
          </p:txBody>
        </p:sp>
        <p:sp>
          <p:nvSpPr>
            <p:cNvPr id="16" name="Rectangle 14"/>
            <p:cNvSpPr/>
            <p:nvPr/>
          </p:nvSpPr>
          <p:spPr>
            <a:xfrm>
              <a:off x="8667750" y="2000250"/>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15" name="Rectangle 14"/>
            <p:cNvSpPr/>
            <p:nvPr/>
          </p:nvSpPr>
          <p:spPr>
            <a:xfrm>
              <a:off x="8667750" y="2466975"/>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grpSp>
      <p:sp>
        <p:nvSpPr>
          <p:cNvPr id="23" name="Oval 28"/>
          <p:cNvSpPr/>
          <p:nvPr/>
        </p:nvSpPr>
        <p:spPr>
          <a:xfrm>
            <a:off x="8572500" y="6324600"/>
            <a:ext cx="152400" cy="152400"/>
          </a:xfrm>
          <a:prstGeom prst="ellipse">
            <a:avLst/>
          </a:prstGeom>
          <a:effectLst/>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7" r:id="rId8"/>
  </p:sldLayoutIdLst>
  <p:timing>
    <p:tnLst>
      <p:par>
        <p:cTn xmlns:p14="http://schemas.microsoft.com/office/powerpoint/2010/main" id="1" dur="indefinite" restart="never" nodeType="tmRoot"/>
      </p:par>
    </p:tnLst>
  </p:timing>
  <p:txStyles>
    <p:titleStyle>
      <a:lvl1pPr algn="l" rtl="0" eaLnBrk="1" latinLnBrk="0" hangingPunct="1">
        <a:spcBef>
          <a:spcPct val="0"/>
        </a:spcBef>
        <a:buNone/>
        <a:defRPr sz="36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extLst/>
    </p:titleStyle>
    <p:bodyStyle>
      <a:lvl1pPr marL="342900" indent="-342900" algn="l" rtl="0" eaLnBrk="1" latinLnBrk="0" hangingPunct="1">
        <a:spcBef>
          <a:spcPct val="20000"/>
        </a:spcBef>
        <a:buChar char="•"/>
        <a:defRPr sz="2000">
          <a:solidFill>
            <a:schemeClr val="tx1"/>
          </a:solidFill>
          <a:latin typeface="+mn-lt"/>
          <a:ea typeface="+mn-ea"/>
          <a:cs typeface="+mn-cs"/>
        </a:defRPr>
      </a:lvl1pPr>
      <a:lvl2pPr marL="742950" indent="-285750" algn="l" rtl="0" eaLnBrk="1" latinLnBrk="0" hangingPunct="1">
        <a:spcBef>
          <a:spcPct val="20000"/>
        </a:spcBef>
        <a:buChar char="–"/>
        <a:defRPr sz="2000">
          <a:solidFill>
            <a:schemeClr val="tx1"/>
          </a:solidFill>
          <a:latin typeface="+mn-lt"/>
          <a:ea typeface="+mn-ea"/>
          <a:cs typeface="+mn-cs"/>
        </a:defRPr>
      </a:lvl2pPr>
      <a:lvl3pPr marL="1143000" indent="-228600" algn="l" rtl="0" eaLnBrk="1" latinLnBrk="0" hangingPunct="1">
        <a:spcBef>
          <a:spcPct val="20000"/>
        </a:spcBef>
        <a:buChar char="•"/>
        <a:defRPr sz="2000">
          <a:solidFill>
            <a:schemeClr val="tx1"/>
          </a:solidFill>
          <a:latin typeface="+mn-lt"/>
          <a:ea typeface="+mn-ea"/>
          <a:cs typeface="+mn-cs"/>
        </a:defRPr>
      </a:lvl3pPr>
      <a:lvl4pPr marL="1600200" indent="-228600" algn="l" rtl="0" eaLnBrk="1" latinLnBrk="0" hangingPunct="1">
        <a:spcBef>
          <a:spcPct val="20000"/>
        </a:spcBef>
        <a:buChar char="–"/>
        <a:defRPr sz="2000">
          <a:solidFill>
            <a:schemeClr val="tx1"/>
          </a:solidFill>
          <a:latin typeface="+mn-lt"/>
          <a:ea typeface="+mn-ea"/>
          <a:cs typeface="+mn-cs"/>
        </a:defRPr>
      </a:lvl4pPr>
      <a:lvl5pPr marL="2057400" indent="-228600" algn="l" rtl="0" eaLnBrk="1" latinLnBrk="0" hangingPunct="1">
        <a:spcBef>
          <a:spcPct val="20000"/>
        </a:spcBef>
        <a:buChar char="»"/>
        <a:defRPr sz="2000">
          <a:solidFill>
            <a:schemeClr val="tx1"/>
          </a:solidFill>
          <a:latin typeface="+mn-lt"/>
          <a:ea typeface="+mn-ea"/>
          <a:cs typeface="+mn-cs"/>
        </a:defRPr>
      </a:lvl5pPr>
      <a:lvl6pPr marL="2514600" indent="-228600" algn="l" rtl="0" eaLnBrk="1" latinLnBrk="0" hangingPunct="1">
        <a:spcBef>
          <a:spcPct val="20000"/>
        </a:spcBef>
        <a:buChar char="•"/>
        <a:defRPr sz="2000">
          <a:solidFill>
            <a:schemeClr val="tx1"/>
          </a:solidFill>
          <a:latin typeface="+mn-lt"/>
          <a:ea typeface="+mn-ea"/>
          <a:cs typeface="+mn-cs"/>
        </a:defRPr>
      </a:lvl6pPr>
      <a:lvl7pPr marL="2971800" indent="-228600" algn="l" rtl="0" eaLnBrk="1" latinLnBrk="0" hangingPunct="1">
        <a:spcBef>
          <a:spcPct val="20000"/>
        </a:spcBef>
        <a:buChar char="•"/>
        <a:defRPr sz="2000">
          <a:solidFill>
            <a:schemeClr val="tx1"/>
          </a:solidFill>
          <a:latin typeface="+mn-lt"/>
          <a:ea typeface="+mn-ea"/>
          <a:cs typeface="+mn-cs"/>
        </a:defRPr>
      </a:lvl7pPr>
      <a:lvl8pPr marL="3429000" indent="-228600" algn="l" rtl="0" eaLnBrk="1" latinLnBrk="0" hangingPunct="1">
        <a:spcBef>
          <a:spcPct val="20000"/>
        </a:spcBef>
        <a:buChar char="•"/>
        <a:defRPr sz="2000">
          <a:solidFill>
            <a:schemeClr val="tx1"/>
          </a:solidFill>
          <a:latin typeface="+mn-lt"/>
          <a:ea typeface="+mn-ea"/>
          <a:cs typeface="+mn-cs"/>
        </a:defRPr>
      </a:lvl8pPr>
      <a:lvl9pPr marL="3886200" indent="-228600" algn="l" rtl="0" eaLnBrk="1" latinLnBrk="0" hangingPunct="1">
        <a:spcBef>
          <a:spcPct val="20000"/>
        </a:spcBef>
        <a:buChar char="•"/>
        <a:defRPr sz="2000">
          <a:solidFill>
            <a:schemeClr val="tx1"/>
          </a:solidFill>
          <a:latin typeface="+mn-lt"/>
          <a:ea typeface="+mn-ea"/>
          <a:cs typeface="+mn-cs"/>
        </a:defRPr>
      </a:lvl9pPr>
      <a:extLst/>
    </p:bodyStyle>
    <p:otherStyle>
      <a:lvl1pPr marL="0" algn="l" rtl="0" eaLnBrk="1" hangingPunct="1">
        <a:defRPr>
          <a:solidFill>
            <a:schemeClr val="tx1"/>
          </a:solidFill>
          <a:latin typeface="+mn-lt"/>
          <a:ea typeface="+mn-ea"/>
          <a:cs typeface="+mn-cs"/>
        </a:defRPr>
      </a:lvl1pPr>
      <a:lvl2pPr marL="457200" algn="l" rtl="0" eaLnBrk="1" hangingPunct="1">
        <a:defRPr>
          <a:solidFill>
            <a:schemeClr val="tx1"/>
          </a:solidFill>
          <a:latin typeface="+mn-lt"/>
          <a:ea typeface="+mn-ea"/>
          <a:cs typeface="+mn-cs"/>
        </a:defRPr>
      </a:lvl2pPr>
      <a:lvl3pPr marL="914400" algn="l" rtl="0" eaLnBrk="1" hangingPunct="1">
        <a:defRPr>
          <a:solidFill>
            <a:schemeClr val="tx1"/>
          </a:solidFill>
          <a:latin typeface="+mn-lt"/>
          <a:ea typeface="+mn-ea"/>
          <a:cs typeface="+mn-cs"/>
        </a:defRPr>
      </a:lvl3pPr>
      <a:lvl4pPr marL="1371600" algn="l" rtl="0" eaLnBrk="1" hangingPunct="1">
        <a:defRPr>
          <a:solidFill>
            <a:schemeClr val="tx1"/>
          </a:solidFill>
          <a:latin typeface="+mn-lt"/>
          <a:ea typeface="+mn-ea"/>
          <a:cs typeface="+mn-cs"/>
        </a:defRPr>
      </a:lvl4pPr>
      <a:lvl5pPr marL="1828800" algn="l" rtl="0" eaLnBrk="1" hangingPunct="1">
        <a:defRPr>
          <a:solidFill>
            <a:schemeClr val="tx1"/>
          </a:solidFill>
          <a:latin typeface="+mn-lt"/>
          <a:ea typeface="+mn-ea"/>
          <a:cs typeface="+mn-cs"/>
        </a:defRPr>
      </a:lvl5pPr>
      <a:lvl6pPr marL="2286000" algn="l" rtl="0" eaLnBrk="1" hangingPunct="1">
        <a:defRPr>
          <a:solidFill>
            <a:schemeClr val="tx1"/>
          </a:solidFill>
          <a:latin typeface="+mn-lt"/>
          <a:ea typeface="+mn-ea"/>
          <a:cs typeface="+mn-cs"/>
        </a:defRPr>
      </a:lvl6pPr>
      <a:lvl7pPr marL="2743200" algn="l" rtl="0" eaLnBrk="1" hangingPunct="1">
        <a:defRPr>
          <a:solidFill>
            <a:schemeClr val="tx1"/>
          </a:solidFill>
          <a:latin typeface="+mn-lt"/>
          <a:ea typeface="+mn-ea"/>
          <a:cs typeface="+mn-cs"/>
        </a:defRPr>
      </a:lvl7pPr>
      <a:lvl8pPr marL="3200400" algn="l" rtl="0" eaLnBrk="1" hangingPunct="1">
        <a:defRPr>
          <a:solidFill>
            <a:schemeClr val="tx1"/>
          </a:solidFill>
          <a:latin typeface="+mn-lt"/>
          <a:ea typeface="+mn-ea"/>
          <a:cs typeface="+mn-cs"/>
        </a:defRPr>
      </a:lvl8pPr>
      <a:lvl9pPr marL="3657600" algn="l" rtl="0" eaLnBrk="1" hangingPunct="1">
        <a:defRPr>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57400" y="281352"/>
            <a:ext cx="6509239" cy="3886200"/>
          </a:xfrm>
        </p:spPr>
        <p:txBody>
          <a:bodyPr>
            <a:normAutofit/>
          </a:bodyPr>
          <a:lstStyle/>
          <a:p>
            <a:pPr marL="0" marR="0" indent="0" algn="ctr" defTabSz="914400" rtl="0" eaLnBrk="1" fontAlgn="auto" latinLnBrk="0" hangingPunct="1">
              <a:lnSpc>
                <a:spcPct val="100000"/>
              </a:lnSpc>
              <a:spcBef>
                <a:spcPct val="0"/>
              </a:spcBef>
              <a:spcAft>
                <a:spcPts val="0"/>
              </a:spcAft>
              <a:buClrTx/>
              <a:buSzTx/>
              <a:buFontTx/>
              <a:buNone/>
              <a:tabLst/>
              <a:defRPr/>
            </a:pPr>
            <a: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t>Resolving Workplace Conflict</a:t>
            </a:r>
            <a:b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br>
            <a:r>
              <a:rPr lang="en-US" sz="3200" dirty="0" smtClean="0">
                <a:gradFill flip="none" rotWithShape="1">
                  <a:gsLst>
                    <a:gs pos="50000">
                      <a:srgbClr val="FF6600"/>
                    </a:gs>
                    <a:gs pos="100000">
                      <a:schemeClr val="accent4">
                        <a:lumMod val="60000"/>
                        <a:lumOff val="40000"/>
                      </a:schemeClr>
                    </a:gs>
                  </a:gsLst>
                  <a:lin ang="16080000" scaled="0"/>
                  <a:tileRect/>
                </a:gradFill>
                <a:effectLst/>
              </a:rPr>
              <a:t>Professional Prep Lesson #7</a:t>
            </a:r>
          </a:p>
        </p:txBody>
      </p:sp>
    </p:spTree>
    <p:extLst>
      <p:ext uri="{BB962C8B-B14F-4D97-AF65-F5344CB8AC3E}">
        <p14:creationId xmlns:p14="http://schemas.microsoft.com/office/powerpoint/2010/main" val="110188796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905000"/>
            <a:ext cx="7467600" cy="4953000"/>
          </a:xfrm>
        </p:spPr>
        <p:txBody>
          <a:bodyPr>
            <a:normAutofit/>
          </a:bodyPr>
          <a:lstStyle/>
          <a:p>
            <a:pPr marL="0" indent="0">
              <a:buNone/>
            </a:pPr>
            <a:r>
              <a:rPr lang="en-US" dirty="0" smtClean="0"/>
              <a:t>A conflict-free life is the stuff of dreams. But the world doesn’t work that way, and for all of us, workplace conflict is sadly an inevitability. Personality and organizational conflicts arise from myriad different sources and take many different forms. As a result, resolving conflict is a necessary skill, and business professionals need a plan for addressing it and managing conflict situations. </a:t>
            </a:r>
            <a:endParaRPr lang="en-US" dirty="0"/>
          </a:p>
        </p:txBody>
      </p:sp>
      <p:sp>
        <p:nvSpPr>
          <p:cNvPr id="3" name="Title 2"/>
          <p:cNvSpPr>
            <a:spLocks noGrp="1"/>
          </p:cNvSpPr>
          <p:nvPr>
            <p:ph type="title"/>
          </p:nvPr>
        </p:nvSpPr>
        <p:spPr/>
        <p:txBody>
          <a:bodyPr/>
          <a:lstStyle/>
          <a:p>
            <a:r>
              <a:rPr lang="en-US" b="1" dirty="0" smtClean="0"/>
              <a:t>Overview</a:t>
            </a:r>
            <a:endParaRPr lang="en-US" b="1" dirty="0"/>
          </a:p>
        </p:txBody>
      </p:sp>
    </p:spTree>
    <p:extLst>
      <p:ext uri="{BB962C8B-B14F-4D97-AF65-F5344CB8AC3E}">
        <p14:creationId xmlns:p14="http://schemas.microsoft.com/office/powerpoint/2010/main" val="320259724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Recognize the sources and signs of conflic</a:t>
            </a:r>
            <a:r>
              <a:rPr lang="en-US" dirty="0"/>
              <a:t>t</a:t>
            </a:r>
            <a:endParaRPr lang="en-US" dirty="0" smtClean="0"/>
          </a:p>
          <a:p>
            <a:r>
              <a:rPr lang="en-US" dirty="0" smtClean="0"/>
              <a:t>Learn conflict management strategies and processes for conflict resolution</a:t>
            </a:r>
          </a:p>
          <a:p>
            <a:r>
              <a:rPr lang="en-US" dirty="0" smtClean="0"/>
              <a:t>Explore methods for handling difficult people and keeping the process of conflict management on track when difficulties arise</a:t>
            </a:r>
          </a:p>
        </p:txBody>
      </p:sp>
      <p:sp>
        <p:nvSpPr>
          <p:cNvPr id="3" name="Title 2"/>
          <p:cNvSpPr>
            <a:spLocks noGrp="1"/>
          </p:cNvSpPr>
          <p:nvPr>
            <p:ph type="title"/>
          </p:nvPr>
        </p:nvSpPr>
        <p:spPr/>
        <p:txBody>
          <a:bodyPr/>
          <a:lstStyle/>
          <a:p>
            <a:r>
              <a:rPr lang="en-US" dirty="0" smtClean="0"/>
              <a:t>Goals of Lesson</a:t>
            </a:r>
            <a:endParaRPr lang="en-US" dirty="0"/>
          </a:p>
        </p:txBody>
      </p:sp>
    </p:spTree>
    <p:extLst>
      <p:ext uri="{BB962C8B-B14F-4D97-AF65-F5344CB8AC3E}">
        <p14:creationId xmlns:p14="http://schemas.microsoft.com/office/powerpoint/2010/main" val="11835263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smtClean="0"/>
              <a:t>Conflict is inevitable whether at home or at work. Employees at every level experience a range of workplace conflict situations, situations that can get out of hand quickly. </a:t>
            </a:r>
          </a:p>
          <a:p>
            <a:pPr marL="0" indent="0">
              <a:buNone/>
            </a:pPr>
            <a:endParaRPr lang="en-US" dirty="0"/>
          </a:p>
          <a:p>
            <a:pPr marL="0" indent="0">
              <a:buNone/>
            </a:pPr>
            <a:r>
              <a:rPr lang="en-US" dirty="0" smtClean="0"/>
              <a:t>When conflict arises, it can be either ignored and avoided, or it can be faced and resolved. But in order to resolve it fully, without the constant risk it will flare up again, its sources must be understood. Otherwise the roots of the conflict will continue to sprout new growth. </a:t>
            </a:r>
          </a:p>
          <a:p>
            <a:pPr marL="0" indent="0">
              <a:buNone/>
            </a:pPr>
            <a:endParaRPr lang="en-US" dirty="0"/>
          </a:p>
          <a:p>
            <a:pPr marL="0" indent="0">
              <a:buNone/>
            </a:pPr>
            <a:r>
              <a:rPr lang="en-US" dirty="0" smtClean="0"/>
              <a:t>Conflict can come both from the organization and from the individuals within it.</a:t>
            </a:r>
            <a:endParaRPr lang="en-US" dirty="0"/>
          </a:p>
        </p:txBody>
      </p:sp>
      <p:sp>
        <p:nvSpPr>
          <p:cNvPr id="3" name="Title 2"/>
          <p:cNvSpPr>
            <a:spLocks noGrp="1"/>
          </p:cNvSpPr>
          <p:nvPr>
            <p:ph type="title"/>
          </p:nvPr>
        </p:nvSpPr>
        <p:spPr/>
        <p:txBody>
          <a:bodyPr/>
          <a:lstStyle/>
          <a:p>
            <a:r>
              <a:rPr lang="en-US" dirty="0" smtClean="0"/>
              <a:t>Sources of Conflict</a:t>
            </a:r>
            <a:endParaRPr lang="en-US" dirty="0"/>
          </a:p>
        </p:txBody>
      </p:sp>
    </p:spTree>
    <p:extLst>
      <p:ext uri="{BB962C8B-B14F-4D97-AF65-F5344CB8AC3E}">
        <p14:creationId xmlns:p14="http://schemas.microsoft.com/office/powerpoint/2010/main" val="3663854460"/>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143000"/>
            <a:ext cx="7467600" cy="5867400"/>
          </a:xfrm>
        </p:spPr>
        <p:txBody>
          <a:bodyPr/>
          <a:lstStyle/>
          <a:p>
            <a:pPr marL="0" indent="0">
              <a:buNone/>
            </a:pPr>
            <a:r>
              <a:rPr lang="en-US" dirty="0" smtClean="0"/>
              <a:t>There may be organizational sources of conflict, such as weak workplace systems coupled with poorly defined roles. Or individuals may simply have personality clashes and strong disagreements. </a:t>
            </a:r>
          </a:p>
          <a:p>
            <a:pPr marL="0" indent="0">
              <a:buNone/>
            </a:pPr>
            <a:endParaRPr lang="en-US" dirty="0"/>
          </a:p>
          <a:p>
            <a:pPr marL="0" indent="0">
              <a:buNone/>
            </a:pPr>
            <a:r>
              <a:rPr lang="en-US" dirty="0" smtClean="0"/>
              <a:t>To understand organizational conflicts, consider an office situation with weak workplace systems and procedures. Suppose a department has three employees, each with similar job descriptions. If those descriptions are vague and with poorly defined roles that overlap, they may find themselves in conflict, working on the same tasks, but with different approaches and different priorities. Now imagine that the company has a poorly defined organizational structure. </a:t>
            </a:r>
          </a:p>
          <a:p>
            <a:pPr marL="0" indent="0">
              <a:buNone/>
            </a:pPr>
            <a:endParaRPr lang="en-US" dirty="0"/>
          </a:p>
        </p:txBody>
      </p:sp>
    </p:spTree>
    <p:extLst>
      <p:ext uri="{BB962C8B-B14F-4D97-AF65-F5344CB8AC3E}">
        <p14:creationId xmlns:p14="http://schemas.microsoft.com/office/powerpoint/2010/main" val="317109770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265237"/>
            <a:ext cx="7467600" cy="5592763"/>
          </a:xfrm>
        </p:spPr>
        <p:txBody>
          <a:bodyPr/>
          <a:lstStyle/>
          <a:p>
            <a:pPr marL="0" indent="0">
              <a:buNone/>
            </a:pPr>
            <a:r>
              <a:rPr lang="en-US" dirty="0"/>
              <a:t>If there’s no clear line of authority, they may not know who is ultimately in charge to delineate what they should be doing or when they should be doing it. </a:t>
            </a:r>
          </a:p>
          <a:p>
            <a:pPr marL="0" indent="0">
              <a:buNone/>
            </a:pPr>
            <a:endParaRPr lang="en-US" dirty="0"/>
          </a:p>
          <a:p>
            <a:pPr marL="0" indent="0">
              <a:buNone/>
            </a:pPr>
            <a:r>
              <a:rPr lang="en-US" dirty="0" smtClean="0"/>
              <a:t>Through no fault of their own, they may well become frustrated with both the department, management, and each other, which leads to conflict. And then there are interpersonal conflicts. It’s true that some people just don’t get along. Personality clashes or differing work styles, if not acknowledged and addressed, lead to conflict. </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38304674"/>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905000"/>
            <a:ext cx="7467600" cy="4495800"/>
          </a:xfrm>
        </p:spPr>
        <p:txBody>
          <a:bodyPr>
            <a:normAutofit/>
          </a:bodyPr>
          <a:lstStyle/>
          <a:p>
            <a:pPr marL="0" indent="0">
              <a:buNone/>
            </a:pPr>
            <a:r>
              <a:rPr lang="en-US" dirty="0" smtClean="0"/>
              <a:t>Certainly, there are warning signs, body language, people being reluctant to be in the same room with each other, snide remarks, or unkind labels. All of these may point to conflicts bubbling just under the surface of the workplace. </a:t>
            </a:r>
          </a:p>
          <a:p>
            <a:pPr marL="0" indent="0">
              <a:buNone/>
            </a:pPr>
            <a:endParaRPr lang="en-US" dirty="0"/>
          </a:p>
          <a:p>
            <a:pPr marL="0" indent="0">
              <a:buNone/>
            </a:pPr>
            <a:r>
              <a:rPr lang="en-US" dirty="0" smtClean="0"/>
              <a:t>Sometimes there can simply be an atmosphere of tension or unease. Conflict doesn’t require people shouting at one another, it’s often subtler than that. </a:t>
            </a:r>
            <a:endParaRPr lang="en-US" dirty="0"/>
          </a:p>
          <a:p>
            <a:pPr marL="0" indent="0">
              <a:buNone/>
            </a:pPr>
            <a:endParaRPr lang="en-US" dirty="0" smtClean="0"/>
          </a:p>
          <a:p>
            <a:pPr marL="0" indent="0">
              <a:buNone/>
            </a:pPr>
            <a:r>
              <a:rPr lang="en-US" dirty="0" smtClean="0"/>
              <a:t>Organizational sources can often lead to interpersonal conflict. It might manifest as two employees vying for the support of their co-workers, clearly engaged in a power struggle to fill the vacuum of authority.</a:t>
            </a:r>
            <a:endParaRPr lang="en-US" dirty="0"/>
          </a:p>
        </p:txBody>
      </p:sp>
      <p:sp>
        <p:nvSpPr>
          <p:cNvPr id="3" name="Title 2"/>
          <p:cNvSpPr>
            <a:spLocks noGrp="1"/>
          </p:cNvSpPr>
          <p:nvPr>
            <p:ph type="title"/>
          </p:nvPr>
        </p:nvSpPr>
        <p:spPr/>
        <p:txBody>
          <a:bodyPr/>
          <a:lstStyle/>
          <a:p>
            <a:r>
              <a:rPr lang="en-US" dirty="0" smtClean="0"/>
              <a:t>Signs of Conflict</a:t>
            </a:r>
            <a:endParaRPr lang="en-US" dirty="0"/>
          </a:p>
        </p:txBody>
      </p:sp>
    </p:spTree>
    <p:extLst>
      <p:ext uri="{BB962C8B-B14F-4D97-AF65-F5344CB8AC3E}">
        <p14:creationId xmlns:p14="http://schemas.microsoft.com/office/powerpoint/2010/main" val="781407134"/>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960437"/>
            <a:ext cx="7467600" cy="5440363"/>
          </a:xfrm>
        </p:spPr>
        <p:txBody>
          <a:bodyPr>
            <a:normAutofit/>
          </a:bodyPr>
          <a:lstStyle/>
          <a:p>
            <a:pPr marL="0" indent="0">
              <a:buNone/>
            </a:pPr>
            <a:r>
              <a:rPr lang="en-US" dirty="0" smtClean="0"/>
              <a:t>When conflict goes unhandled, or handled poorly and left to fester, it is far more likely to surface as unhealthy, disruptive behavior. These behaviors are virtually certain to affect the workplace atmosphere. But not all workplace conflict needs to be avoided. Often it can be channeled into positive, productive experience. </a:t>
            </a:r>
          </a:p>
          <a:p>
            <a:pPr marL="0" indent="0">
              <a:buNone/>
            </a:pPr>
            <a:endParaRPr lang="en-US" dirty="0"/>
          </a:p>
          <a:p>
            <a:pPr marL="0" indent="0">
              <a:buNone/>
            </a:pPr>
            <a:r>
              <a:rPr lang="en-US" dirty="0" smtClean="0"/>
              <a:t>Conflict can help people clear the air and build or strengthen their relationships. Handled properly, it can lead to discussion, challenge old, ineffective processes and procedures, and spark innovation. All of that’s healthy for an organization, boosting productivity and creating value. One way or another, a healthy, welcoming workplace requires that conflict, whether organizational or interpersonal, must be resolved. Understanding what’s behind it is the solid first step in doing so.</a:t>
            </a:r>
            <a:endParaRPr lang="en-US" dirty="0"/>
          </a:p>
        </p:txBody>
      </p:sp>
    </p:spTree>
    <p:extLst>
      <p:ext uri="{BB962C8B-B14F-4D97-AF65-F5344CB8AC3E}">
        <p14:creationId xmlns:p14="http://schemas.microsoft.com/office/powerpoint/2010/main" val="2788949951"/>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066800"/>
            <a:ext cx="7467600" cy="5410200"/>
          </a:xfrm>
        </p:spPr>
        <p:txBody>
          <a:bodyPr>
            <a:normAutofit lnSpcReduction="10000"/>
          </a:bodyPr>
          <a:lstStyle/>
          <a:p>
            <a:pPr marL="0" indent="0">
              <a:buNone/>
            </a:pPr>
            <a:r>
              <a:rPr lang="en-US" dirty="0" smtClean="0"/>
              <a:t>Examples of organizational conflict:</a:t>
            </a:r>
          </a:p>
          <a:p>
            <a:r>
              <a:rPr lang="en-US" dirty="0" smtClean="0"/>
              <a:t>It’s unclear which department has final say over vacation requests, which frequently results in scheduling conflicts</a:t>
            </a:r>
          </a:p>
          <a:p>
            <a:r>
              <a:rPr lang="en-US" dirty="0" smtClean="0"/>
              <a:t>The HR Department’s complaint process is confusing and poorly administered, so employees and managers have different expectations</a:t>
            </a:r>
          </a:p>
          <a:p>
            <a:r>
              <a:rPr lang="en-US" dirty="0" smtClean="0"/>
              <a:t>Deliverable dates are left vague, which frustrates employees</a:t>
            </a:r>
            <a:endParaRPr lang="en-US" dirty="0"/>
          </a:p>
          <a:p>
            <a:pPr marL="0" indent="0">
              <a:buNone/>
            </a:pPr>
            <a:endParaRPr lang="en-US" dirty="0" smtClean="0"/>
          </a:p>
          <a:p>
            <a:pPr marL="0" indent="0">
              <a:buNone/>
            </a:pPr>
            <a:r>
              <a:rPr lang="en-US" dirty="0" smtClean="0"/>
              <a:t>Examples of interpersonal conflict:</a:t>
            </a:r>
          </a:p>
          <a:p>
            <a:r>
              <a:rPr lang="en-US" dirty="0" smtClean="0"/>
              <a:t>Some team members take opposite approaches on every project</a:t>
            </a:r>
          </a:p>
          <a:p>
            <a:r>
              <a:rPr lang="en-US" dirty="0" smtClean="0"/>
              <a:t>Two people from very different social backgrounds just rub each other the wrong way in general</a:t>
            </a:r>
          </a:p>
          <a:p>
            <a:r>
              <a:rPr lang="en-US" dirty="0" smtClean="0"/>
              <a:t>The need to be the top performer on the team has made several people reluctant to help out their teammates, which leads to conflict</a:t>
            </a:r>
            <a:endParaRPr lang="en-US" dirty="0"/>
          </a:p>
        </p:txBody>
      </p:sp>
    </p:spTree>
    <p:extLst>
      <p:ext uri="{BB962C8B-B14F-4D97-AF65-F5344CB8AC3E}">
        <p14:creationId xmlns:p14="http://schemas.microsoft.com/office/powerpoint/2010/main" val="2388012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905000"/>
            <a:ext cx="7467600" cy="4648200"/>
          </a:xfrm>
        </p:spPr>
        <p:txBody>
          <a:bodyPr>
            <a:normAutofit fontScale="92500"/>
          </a:bodyPr>
          <a:lstStyle/>
          <a:p>
            <a:pPr marL="0" indent="0">
              <a:buNone/>
            </a:pPr>
            <a:r>
              <a:rPr lang="en-US" dirty="0" smtClean="0"/>
              <a:t>Properly handled and channeled, conflict can be healthy when it’s directed at fostering productive competition and generating new ideas. But it can also lead to dangerous physical acts, unethical behavior, or even illegal activity. There are times when workplace conflict can lead to completely unacceptable behavior. The line between productive and destructive conflict can be crossed quickly, but it should never be blurred.</a:t>
            </a:r>
          </a:p>
          <a:p>
            <a:pPr marL="0" indent="0">
              <a:buNone/>
            </a:pPr>
            <a:endParaRPr lang="en-US" dirty="0"/>
          </a:p>
          <a:p>
            <a:pPr marL="0" indent="0">
              <a:buNone/>
            </a:pPr>
            <a:r>
              <a:rPr lang="en-US" dirty="0" smtClean="0"/>
              <a:t>Organizations have a responsibility to make clear to all employees what is and isn’t acceptable behavior in the workplace. They must define the line between expressing anger and frustration, and outright hostility and harassment. It must be stated that no one should experience hostility or violence in the workplace. These are always unacceptable behaviors and there are local and federal laws protecting employees from them. </a:t>
            </a:r>
            <a:endParaRPr lang="en-US" dirty="0"/>
          </a:p>
        </p:txBody>
      </p:sp>
      <p:sp>
        <p:nvSpPr>
          <p:cNvPr id="3" name="Title 2"/>
          <p:cNvSpPr>
            <a:spLocks noGrp="1"/>
          </p:cNvSpPr>
          <p:nvPr>
            <p:ph type="title"/>
          </p:nvPr>
        </p:nvSpPr>
        <p:spPr/>
        <p:txBody>
          <a:bodyPr>
            <a:normAutofit fontScale="90000"/>
          </a:bodyPr>
          <a:lstStyle/>
          <a:p>
            <a:r>
              <a:rPr lang="en-US" dirty="0" smtClean="0"/>
              <a:t>Recognizing the Boundaries of Conflict</a:t>
            </a:r>
            <a:endParaRPr lang="en-US" dirty="0"/>
          </a:p>
        </p:txBody>
      </p:sp>
    </p:spTree>
    <p:extLst>
      <p:ext uri="{BB962C8B-B14F-4D97-AF65-F5344CB8AC3E}">
        <p14:creationId xmlns:p14="http://schemas.microsoft.com/office/powerpoint/2010/main" val="21320205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marL="0" indent="0">
              <a:buNone/>
            </a:pPr>
            <a:r>
              <a:rPr lang="en-US" dirty="0" smtClean="0"/>
              <a:t>Conflicts rarely come out of nowhere. Whatever their cause, there are usually warning signs that can be detected before matters come to a head. That means there’s a chance to mitigate the conflict before it becomes a full-blown crisis. Decide whether the conflict is serious, requiring a full-scale intervention, or something trivial that can be dealt with in a more informal manner. Coming to that decision means making use of Emotional Intelligence skills. </a:t>
            </a:r>
          </a:p>
          <a:p>
            <a:endParaRPr lang="en-US" dirty="0"/>
          </a:p>
          <a:p>
            <a:r>
              <a:rPr lang="en-US" dirty="0" smtClean="0"/>
              <a:t>Get the issues on the table, before they fester.</a:t>
            </a:r>
          </a:p>
          <a:p>
            <a:r>
              <a:rPr lang="en-US" dirty="0" smtClean="0"/>
              <a:t>Address the issues, even if they have sensitive topics</a:t>
            </a:r>
          </a:p>
          <a:p>
            <a:r>
              <a:rPr lang="en-US" dirty="0" smtClean="0"/>
              <a:t>Look at how similar issues were resolved in the past</a:t>
            </a:r>
          </a:p>
          <a:p>
            <a:endParaRPr lang="en-US" dirty="0"/>
          </a:p>
          <a:p>
            <a:pPr marL="0" indent="0">
              <a:buNone/>
            </a:pPr>
            <a:r>
              <a:rPr lang="en-US" dirty="0" smtClean="0"/>
              <a:t>Conflict mitigation and resolution routinely call for discretion and diplomacy.</a:t>
            </a:r>
            <a:endParaRPr lang="en-US" dirty="0"/>
          </a:p>
        </p:txBody>
      </p:sp>
      <p:sp>
        <p:nvSpPr>
          <p:cNvPr id="3" name="Title 2"/>
          <p:cNvSpPr>
            <a:spLocks noGrp="1"/>
          </p:cNvSpPr>
          <p:nvPr>
            <p:ph type="title"/>
          </p:nvPr>
        </p:nvSpPr>
        <p:spPr/>
        <p:txBody>
          <a:bodyPr/>
          <a:lstStyle/>
          <a:p>
            <a:r>
              <a:rPr lang="en-US" dirty="0" smtClean="0"/>
              <a:t>Preventative Actions</a:t>
            </a:r>
            <a:endParaRPr lang="en-US" dirty="0"/>
          </a:p>
        </p:txBody>
      </p:sp>
    </p:spTree>
    <p:extLst>
      <p:ext uri="{BB962C8B-B14F-4D97-AF65-F5344CB8AC3E}">
        <p14:creationId xmlns:p14="http://schemas.microsoft.com/office/powerpoint/2010/main" val="31705460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905000"/>
            <a:ext cx="7467600" cy="4572000"/>
          </a:xfrm>
        </p:spPr>
        <p:txBody>
          <a:bodyPr>
            <a:normAutofit fontScale="85000" lnSpcReduction="10000"/>
          </a:bodyPr>
          <a:lstStyle/>
          <a:p>
            <a:pPr marL="457200" indent="-457200">
              <a:buFont typeface="+mj-lt"/>
              <a:buAutoNum type="arabicPeriod"/>
            </a:pPr>
            <a:r>
              <a:rPr lang="en-US" dirty="0" smtClean="0"/>
              <a:t>Acknowledge the conflict</a:t>
            </a:r>
          </a:p>
          <a:p>
            <a:pPr marL="857250" lvl="1" indent="-457200"/>
            <a:r>
              <a:rPr lang="en-US" dirty="0" smtClean="0"/>
              <a:t>Consider the stakes, is it worth addressing? How much effort will be involved? Most conflicts need to be resolved. While some minor conflicts can be safely ignored, most just get worse unless you confront and deal with them. It’s most often important to start a resolution process as quickly as you realize the conflict isn’t simply going to go away. Express the problem</a:t>
            </a:r>
          </a:p>
          <a:p>
            <a:pPr marL="857250" lvl="1" indent="-457200"/>
            <a:endParaRPr lang="en-US" dirty="0" smtClean="0"/>
          </a:p>
          <a:p>
            <a:pPr marL="457200" indent="-457200">
              <a:buFont typeface="+mj-lt"/>
              <a:buAutoNum type="arabicPeriod"/>
            </a:pPr>
            <a:r>
              <a:rPr lang="en-US" dirty="0" smtClean="0"/>
              <a:t>Acknowledge different perspectives</a:t>
            </a:r>
          </a:p>
          <a:p>
            <a:pPr marL="857250" lvl="1" indent="-457200"/>
            <a:r>
              <a:rPr lang="en-US" dirty="0" smtClean="0"/>
              <a:t>Agreeing that there is a problem is important and sets the stage for an open and honest discussion. Both parties need the opportunity to lay out the conflict and present their version of the issues involved. If there are supporting documents or materials, having them on hand will help provide more detail and support rational rather than emotional discussion. It’s not to present evidence against the other, but to acknowledge that there are different perspectives and help express them more fully. </a:t>
            </a:r>
          </a:p>
          <a:p>
            <a:pPr marL="0" indent="0">
              <a:buNone/>
            </a:pPr>
            <a:endParaRPr lang="en-US" dirty="0"/>
          </a:p>
        </p:txBody>
      </p:sp>
      <p:sp>
        <p:nvSpPr>
          <p:cNvPr id="3" name="Title 2"/>
          <p:cNvSpPr>
            <a:spLocks noGrp="1"/>
          </p:cNvSpPr>
          <p:nvPr>
            <p:ph type="title"/>
          </p:nvPr>
        </p:nvSpPr>
        <p:spPr/>
        <p:txBody>
          <a:bodyPr/>
          <a:lstStyle/>
          <a:p>
            <a:r>
              <a:rPr lang="en-US" dirty="0" smtClean="0"/>
              <a:t>Resolving Conflict</a:t>
            </a:r>
            <a:endParaRPr lang="en-US" dirty="0"/>
          </a:p>
        </p:txBody>
      </p:sp>
    </p:spTree>
    <p:extLst>
      <p:ext uri="{BB962C8B-B14F-4D97-AF65-F5344CB8AC3E}">
        <p14:creationId xmlns:p14="http://schemas.microsoft.com/office/powerpoint/2010/main" val="2288383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457200"/>
            <a:ext cx="7467600" cy="6172200"/>
          </a:xfrm>
        </p:spPr>
        <p:txBody>
          <a:bodyPr>
            <a:normAutofit lnSpcReduction="10000"/>
          </a:bodyPr>
          <a:lstStyle/>
          <a:p>
            <a:pPr marL="457200" indent="-457200">
              <a:buFont typeface="+mj-lt"/>
              <a:buAutoNum type="arabicPeriod" startAt="3"/>
            </a:pPr>
            <a:r>
              <a:rPr lang="en-US" dirty="0"/>
              <a:t>Focus on work issues</a:t>
            </a:r>
          </a:p>
          <a:p>
            <a:pPr marL="857250" lvl="1" indent="-457200"/>
            <a:r>
              <a:rPr lang="en-US" dirty="0"/>
              <a:t>The key is not to point fingers or attach blame, but to stay focused on work issues, the objective source of the conflict. Honesty is required for a successful </a:t>
            </a:r>
            <a:r>
              <a:rPr lang="en-US" dirty="0" smtClean="0"/>
              <a:t>resolution.</a:t>
            </a:r>
          </a:p>
          <a:p>
            <a:pPr marL="857250" lvl="1" indent="-457200"/>
            <a:endParaRPr lang="en-US" dirty="0"/>
          </a:p>
          <a:p>
            <a:pPr marL="457200" indent="-457200">
              <a:buFont typeface="+mj-lt"/>
              <a:buAutoNum type="arabicPeriod" startAt="3"/>
            </a:pPr>
            <a:r>
              <a:rPr lang="en-US" dirty="0"/>
              <a:t>Explore alternative solutions</a:t>
            </a:r>
          </a:p>
          <a:p>
            <a:pPr marL="857250" lvl="1" indent="-457200"/>
            <a:r>
              <a:rPr lang="en-US" dirty="0"/>
              <a:t>Taking responsibility for your own actions is part of the process. Solutions that don’t involve one participant or the other simply getting their way is important. Through honest discussion and a genuine interest in resolving the conflict, both parties can work together to come up with a solution they ultimately agree on. </a:t>
            </a:r>
            <a:endParaRPr lang="en-US" dirty="0" smtClean="0"/>
          </a:p>
          <a:p>
            <a:pPr marL="857250" lvl="1" indent="-457200"/>
            <a:endParaRPr lang="en-US" dirty="0"/>
          </a:p>
          <a:p>
            <a:pPr marL="457200" indent="-457200">
              <a:buFont typeface="+mj-lt"/>
              <a:buAutoNum type="arabicPeriod" startAt="3"/>
            </a:pPr>
            <a:r>
              <a:rPr lang="en-US" dirty="0"/>
              <a:t>Agree on a solution and follow up</a:t>
            </a:r>
          </a:p>
          <a:p>
            <a:pPr marL="857250" lvl="1" indent="-457200"/>
            <a:r>
              <a:rPr lang="en-US" dirty="0"/>
              <a:t>It’s important not just to shake hands and promise to do better, but also to set up a plan to check-in and confirm that both parties are abiding by and implementing the solution. Set a date for the follow-up and hold to it. If it isn’t working, go back to step one and start over. </a:t>
            </a:r>
          </a:p>
          <a:p>
            <a:endParaRPr lang="en-US" dirty="0"/>
          </a:p>
        </p:txBody>
      </p:sp>
    </p:spTree>
    <p:extLst>
      <p:ext uri="{BB962C8B-B14F-4D97-AF65-F5344CB8AC3E}">
        <p14:creationId xmlns:p14="http://schemas.microsoft.com/office/powerpoint/2010/main" val="14478902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778934"/>
            <a:ext cx="7467600" cy="5105400"/>
          </a:xfrm>
        </p:spPr>
        <p:txBody>
          <a:bodyPr>
            <a:normAutofit lnSpcReduction="10000"/>
          </a:bodyPr>
          <a:lstStyle/>
          <a:p>
            <a:pPr marL="0" indent="0">
              <a:buNone/>
            </a:pPr>
            <a:r>
              <a:rPr lang="en-US" dirty="0" smtClean="0"/>
              <a:t>Resolving a significant conflict is seldom a smooth journey. When you encounter problems during the conflict resolution process, there are techniques to employ for getting back on track and overcoming the obstacles. </a:t>
            </a:r>
          </a:p>
          <a:p>
            <a:pPr marL="0" indent="0">
              <a:buNone/>
            </a:pPr>
            <a:endParaRPr lang="en-US" dirty="0"/>
          </a:p>
          <a:p>
            <a:r>
              <a:rPr lang="en-US" dirty="0" smtClean="0"/>
              <a:t>When someone is having a strong, emotional reaction, allow them to have it and observe them/don’t try to control it.  </a:t>
            </a:r>
          </a:p>
          <a:p>
            <a:r>
              <a:rPr lang="en-US" dirty="0" smtClean="0"/>
              <a:t>If someone is interrupting, ask if you can finish your side, and listen to their side. </a:t>
            </a:r>
          </a:p>
          <a:p>
            <a:r>
              <a:rPr lang="en-US" dirty="0" smtClean="0"/>
              <a:t>If you are getting stuck trying to create solutions, pause and step back. Taking a break might help you approach the obstacle from a different direction.</a:t>
            </a:r>
          </a:p>
          <a:p>
            <a:r>
              <a:rPr lang="en-US" dirty="0" smtClean="0"/>
              <a:t>If someone is unresponsive, not listening, and/or defensive, try to re-focus on resolution. </a:t>
            </a:r>
          </a:p>
          <a:p>
            <a:r>
              <a:rPr lang="en-US" dirty="0" smtClean="0"/>
              <a:t>If at a stalemate, seek outside help such as getting a manager or HR involved.</a:t>
            </a:r>
            <a:endParaRPr lang="en-US" dirty="0"/>
          </a:p>
        </p:txBody>
      </p:sp>
      <p:sp>
        <p:nvSpPr>
          <p:cNvPr id="3" name="Title 2"/>
          <p:cNvSpPr>
            <a:spLocks noGrp="1"/>
          </p:cNvSpPr>
          <p:nvPr>
            <p:ph type="title"/>
          </p:nvPr>
        </p:nvSpPr>
        <p:spPr/>
        <p:txBody>
          <a:bodyPr>
            <a:normAutofit fontScale="90000"/>
          </a:bodyPr>
          <a:lstStyle/>
          <a:p>
            <a:r>
              <a:rPr lang="en-US" dirty="0" smtClean="0"/>
              <a:t>Techniques for Overcoming Obstacles</a:t>
            </a:r>
            <a:endParaRPr lang="en-US" dirty="0"/>
          </a:p>
        </p:txBody>
      </p:sp>
    </p:spTree>
    <p:extLst>
      <p:ext uri="{BB962C8B-B14F-4D97-AF65-F5344CB8AC3E}">
        <p14:creationId xmlns:p14="http://schemas.microsoft.com/office/powerpoint/2010/main" val="18322056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57400" y="281352"/>
            <a:ext cx="6509239" cy="3886200"/>
          </a:xfrm>
        </p:spPr>
        <p:txBody>
          <a:bodyPr>
            <a:normAutofit/>
          </a:bodyPr>
          <a:lstStyle/>
          <a:p>
            <a:pPr marL="0" marR="0" indent="0" algn="ctr" defTabSz="914400" rtl="0" eaLnBrk="1" fontAlgn="auto" latinLnBrk="0" hangingPunct="1">
              <a:lnSpc>
                <a:spcPct val="100000"/>
              </a:lnSpc>
              <a:spcBef>
                <a:spcPct val="0"/>
              </a:spcBef>
              <a:spcAft>
                <a:spcPts val="0"/>
              </a:spcAft>
              <a:buClrTx/>
              <a:buSzTx/>
              <a:buFontTx/>
              <a:buNone/>
              <a:tabLst/>
              <a:defRPr/>
            </a:pPr>
            <a: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t>Resolving Workplace Conflict</a:t>
            </a:r>
            <a:b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br>
            <a:r>
              <a:rPr lang="en-US" sz="3200" dirty="0" smtClean="0">
                <a:gradFill flip="none" rotWithShape="1">
                  <a:gsLst>
                    <a:gs pos="50000">
                      <a:srgbClr val="FF6600"/>
                    </a:gs>
                    <a:gs pos="100000">
                      <a:schemeClr val="accent4">
                        <a:lumMod val="60000"/>
                        <a:lumOff val="40000"/>
                      </a:schemeClr>
                    </a:gs>
                  </a:gsLst>
                  <a:lin ang="16080000" scaled="0"/>
                  <a:tileRect/>
                </a:gradFill>
                <a:effectLst/>
              </a:rPr>
              <a:t>Review Q &amp; A</a:t>
            </a:r>
          </a:p>
        </p:txBody>
      </p:sp>
    </p:spTree>
    <p:extLst>
      <p:ext uri="{BB962C8B-B14F-4D97-AF65-F5344CB8AC3E}">
        <p14:creationId xmlns:p14="http://schemas.microsoft.com/office/powerpoint/2010/main" val="2900409960"/>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Similar job descriptions resulting in work overlaps is an example of organizational conflict.</a:t>
            </a:r>
            <a:endParaRPr lang="en-US" dirty="0"/>
          </a:p>
        </p:txBody>
      </p:sp>
    </p:spTree>
    <p:extLst>
      <p:ext uri="{BB962C8B-B14F-4D97-AF65-F5344CB8AC3E}">
        <p14:creationId xmlns:p14="http://schemas.microsoft.com/office/powerpoint/2010/main" val="7745791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first step in conflict resolution is telling the other person they are to blame.</a:t>
            </a:r>
            <a:endParaRPr lang="en-US" dirty="0"/>
          </a:p>
        </p:txBody>
      </p:sp>
    </p:spTree>
    <p:extLst>
      <p:ext uri="{BB962C8B-B14F-4D97-AF65-F5344CB8AC3E}">
        <p14:creationId xmlns:p14="http://schemas.microsoft.com/office/powerpoint/2010/main" val="21301320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590800"/>
            <a:ext cx="8229600" cy="1143000"/>
          </a:xfrm>
          <a:effectLst/>
        </p:spPr>
        <p:txBody>
          <a:bodyPr>
            <a:normAutofit fontScale="90000"/>
          </a:bodyPr>
          <a:lstStyle/>
          <a:p>
            <a:r>
              <a:rPr lang="en-US" dirty="0" smtClean="0">
                <a:effectLst/>
              </a:rPr>
              <a:t>Which behaviors are unacceptable in the workplace?</a:t>
            </a:r>
            <a:br>
              <a:rPr lang="en-US" dirty="0" smtClean="0">
                <a:effectLst/>
              </a:rPr>
            </a:br>
            <a:r>
              <a:rPr lang="en-US" dirty="0"/>
              <a:t/>
            </a:r>
            <a:br>
              <a:rPr lang="en-US" dirty="0"/>
            </a:br>
            <a:r>
              <a:rPr lang="en-US" i="0" dirty="0" smtClean="0"/>
              <a:t>A. Engaging in illegal or unethical behavior</a:t>
            </a:r>
            <a:br>
              <a:rPr lang="en-US" i="0" dirty="0" smtClean="0"/>
            </a:br>
            <a:r>
              <a:rPr lang="en-US" i="0" dirty="0" smtClean="0"/>
              <a:t>B. Taking harmful or unsafe actions</a:t>
            </a:r>
            <a:br>
              <a:rPr lang="en-US" i="0" dirty="0" smtClean="0"/>
            </a:br>
            <a:r>
              <a:rPr lang="en-US" i="0" dirty="0" smtClean="0"/>
              <a:t>C. Behaving in a manner that leads to bullying</a:t>
            </a:r>
            <a:br>
              <a:rPr lang="en-US" i="0" dirty="0" smtClean="0"/>
            </a:br>
            <a:r>
              <a:rPr lang="en-US" i="0" dirty="0" smtClean="0"/>
              <a:t>D. All of the above</a:t>
            </a:r>
            <a:endParaRPr lang="en-US" i="0" dirty="0">
              <a:effectLst/>
            </a:endParaRPr>
          </a:p>
        </p:txBody>
      </p:sp>
      <p:sp>
        <p:nvSpPr>
          <p:cNvPr id="3" name="Text Placeholder 2"/>
          <p:cNvSpPr>
            <a:spLocks noGrp="1"/>
          </p:cNvSpPr>
          <p:nvPr>
            <p:ph type="body" sz="quarter" idx="14"/>
          </p:nvPr>
        </p:nvSpPr>
        <p:spPr>
          <a:xfrm>
            <a:off x="3505200" y="4800600"/>
            <a:ext cx="1926555" cy="2438400"/>
          </a:xfrm>
        </p:spPr>
        <p:txBody>
          <a:bodyPr>
            <a:normAutofit/>
          </a:bodyPr>
          <a:lstStyle/>
          <a:p>
            <a:pPr marL="0" indent="0"/>
            <a:r>
              <a:rPr lang="en-US" dirty="0">
                <a:solidFill>
                  <a:srgbClr val="FF6600"/>
                </a:solidFill>
                <a:effectLst>
                  <a:reflection blurRad="12700" stA="25000" endPos="55000" dist="5000" dir="5400000" sy="-100000" algn="bl" rotWithShape="0"/>
                </a:effectLst>
              </a:rPr>
              <a:t>D</a:t>
            </a:r>
            <a:r>
              <a:rPr lang="en-US" dirty="0" smtClean="0">
                <a:solidFill>
                  <a:srgbClr val="FF6600"/>
                </a:solidFill>
                <a:effectLst>
                  <a:reflection blurRad="12700" stA="25000" endPos="55000" dist="5000" dir="5400000" sy="-100000" algn="bl" rotWithShape="0"/>
                </a:effectLst>
              </a:rPr>
              <a:t>.</a:t>
            </a:r>
            <a:endParaRPr lang="en-US" dirty="0">
              <a:solidFill>
                <a:srgbClr val="FF6600"/>
              </a:solidFill>
              <a:effectLst>
                <a:reflection blurRad="12700" stA="25000" endPos="55000" dist="5000" dir="5400000" sy="-100000" algn="bl" rotWithShape="0"/>
              </a:effectLst>
            </a:endParaRPr>
          </a:p>
        </p:txBody>
      </p:sp>
    </p:spTree>
    <p:extLst>
      <p:ext uri="{BB962C8B-B14F-4D97-AF65-F5344CB8AC3E}">
        <p14:creationId xmlns:p14="http://schemas.microsoft.com/office/powerpoint/2010/main" val="352491640"/>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You should avoid confrontation for as long as possible.</a:t>
            </a:r>
            <a:endParaRPr lang="en-US" dirty="0"/>
          </a:p>
        </p:txBody>
      </p:sp>
    </p:spTree>
    <p:extLst>
      <p:ext uri="{BB962C8B-B14F-4D97-AF65-F5344CB8AC3E}">
        <p14:creationId xmlns:p14="http://schemas.microsoft.com/office/powerpoint/2010/main" val="9347932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smtClean="0"/>
              <a:t>When you get stuck during a conflict resolution, a way to overcome that obstacle is to pause and take a step back from it. </a:t>
            </a:r>
            <a:endParaRPr lang="en-US" sz="2800" dirty="0"/>
          </a:p>
        </p:txBody>
      </p:sp>
    </p:spTree>
    <p:extLst>
      <p:ext uri="{BB962C8B-B14F-4D97-AF65-F5344CB8AC3E}">
        <p14:creationId xmlns:p14="http://schemas.microsoft.com/office/powerpoint/2010/main" val="4736254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57400" y="281352"/>
            <a:ext cx="6509239" cy="3886200"/>
          </a:xfrm>
        </p:spPr>
        <p:txBody>
          <a:bodyPr>
            <a:normAutofit/>
          </a:bodyPr>
          <a:lstStyle/>
          <a:p>
            <a:pPr marL="0" marR="0" indent="0" algn="ctr" defTabSz="914400" rtl="0" eaLnBrk="1" fontAlgn="auto" latinLnBrk="0" hangingPunct="1">
              <a:lnSpc>
                <a:spcPct val="100000"/>
              </a:lnSpc>
              <a:spcBef>
                <a:spcPct val="0"/>
              </a:spcBef>
              <a:spcAft>
                <a:spcPts val="0"/>
              </a:spcAft>
              <a:buClrTx/>
              <a:buSzTx/>
              <a:buFontTx/>
              <a:buNone/>
              <a:tabLst/>
              <a:defRPr/>
            </a:pPr>
            <a: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t>You Have Completed</a:t>
            </a:r>
            <a:b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br>
            <a:r>
              <a:rPr lang="en-US" sz="3200" noProof="0" dirty="0" smtClean="0">
                <a:gradFill flip="none" rotWithShape="1">
                  <a:gsLst>
                    <a:gs pos="50000">
                      <a:srgbClr val="FF6600"/>
                    </a:gs>
                    <a:gs pos="100000">
                      <a:schemeClr val="accent4">
                        <a:lumMod val="60000"/>
                        <a:lumOff val="40000"/>
                      </a:schemeClr>
                    </a:gs>
                  </a:gsLst>
                  <a:lin ang="16080000" scaled="0"/>
                  <a:tileRect/>
                </a:gradFill>
                <a:effectLst/>
              </a:rPr>
              <a:t>Resolving Workplace Conflict:</a:t>
            </a:r>
            <a:br>
              <a:rPr lang="en-US" sz="3200" noProof="0" dirty="0" smtClean="0">
                <a:gradFill flip="none" rotWithShape="1">
                  <a:gsLst>
                    <a:gs pos="50000">
                      <a:srgbClr val="FF6600"/>
                    </a:gs>
                    <a:gs pos="100000">
                      <a:schemeClr val="accent4">
                        <a:lumMod val="60000"/>
                        <a:lumOff val="40000"/>
                      </a:schemeClr>
                    </a:gs>
                  </a:gsLst>
                  <a:lin ang="16080000" scaled="0"/>
                  <a:tileRect/>
                </a:gradFill>
                <a:effectLst/>
              </a:rPr>
            </a:br>
            <a:r>
              <a:rPr lang="en-US" sz="3200" dirty="0" smtClean="0">
                <a:gradFill flip="none" rotWithShape="1">
                  <a:gsLst>
                    <a:gs pos="50000">
                      <a:srgbClr val="FF6600"/>
                    </a:gs>
                    <a:gs pos="100000">
                      <a:schemeClr val="accent4">
                        <a:lumMod val="60000"/>
                        <a:lumOff val="40000"/>
                      </a:schemeClr>
                    </a:gs>
                  </a:gsLst>
                  <a:lin ang="16080000" scaled="0"/>
                  <a:tileRect/>
                </a:gradFill>
                <a:effectLst/>
              </a:rPr>
              <a:t>Professional Prep </a:t>
            </a:r>
            <a:r>
              <a:rPr lang="en-US" sz="3200" smtClean="0">
                <a:gradFill flip="none" rotWithShape="1">
                  <a:gsLst>
                    <a:gs pos="50000">
                      <a:srgbClr val="FF6600"/>
                    </a:gs>
                    <a:gs pos="100000">
                      <a:schemeClr val="accent4">
                        <a:lumMod val="60000"/>
                        <a:lumOff val="40000"/>
                      </a:schemeClr>
                    </a:gs>
                  </a:gsLst>
                  <a:lin ang="16080000" scaled="0"/>
                  <a:tileRect/>
                </a:gradFill>
                <a:effectLst/>
              </a:rPr>
              <a:t>Lesson #7</a:t>
            </a:r>
            <a:endParaRPr lang="en-US" sz="3200" dirty="0" smtClean="0">
              <a:gradFill flip="none" rotWithShape="1">
                <a:gsLst>
                  <a:gs pos="50000">
                    <a:srgbClr val="FF6600"/>
                  </a:gs>
                  <a:gs pos="100000">
                    <a:schemeClr val="accent4">
                      <a:lumMod val="60000"/>
                      <a:lumOff val="40000"/>
                    </a:schemeClr>
                  </a:gs>
                </a:gsLst>
                <a:lin ang="16080000" scaled="0"/>
                <a:tileRect/>
              </a:gradFill>
              <a:effectLst/>
            </a:endParaRPr>
          </a:p>
        </p:txBody>
      </p:sp>
    </p:spTree>
    <p:extLst>
      <p:ext uri="{BB962C8B-B14F-4D97-AF65-F5344CB8AC3E}">
        <p14:creationId xmlns:p14="http://schemas.microsoft.com/office/powerpoint/2010/main" val="4168886926"/>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iz Show">
  <a:themeElements>
    <a:clrScheme name="Plaza">
      <a:dk1>
        <a:sysClr val="windowText" lastClr="000000"/>
      </a:dk1>
      <a:lt1>
        <a:sysClr val="window" lastClr="FFFFFF"/>
      </a:lt1>
      <a:dk2>
        <a:srgbClr val="333333"/>
      </a:dk2>
      <a:lt2>
        <a:srgbClr val="CCCCCC"/>
      </a:lt2>
      <a:accent1>
        <a:srgbClr val="990000"/>
      </a:accent1>
      <a:accent2>
        <a:srgbClr val="580101"/>
      </a:accent2>
      <a:accent3>
        <a:srgbClr val="E94A00"/>
      </a:accent3>
      <a:accent4>
        <a:srgbClr val="EB8F00"/>
      </a:accent4>
      <a:accent5>
        <a:srgbClr val="A4A4A4"/>
      </a:accent5>
      <a:accent6>
        <a:srgbClr val="666666"/>
      </a:accent6>
      <a:hlink>
        <a:srgbClr val="D01010"/>
      </a:hlink>
      <a:folHlink>
        <a:srgbClr val="E6682E"/>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85000"/>
              </a:schemeClr>
            </a:gs>
            <a:gs pos="100000">
              <a:schemeClr val="phClr">
                <a:shade val="80000"/>
                <a:satMod val="150000"/>
              </a:schemeClr>
            </a:gs>
          </a:gsLst>
          <a:path path="circle">
            <a:fillToRect l="50000" t="50000" r="100000" b="100000"/>
          </a:path>
        </a:gradFill>
        <a:blipFill>
          <a:blip xmlns:r="http://schemas.openxmlformats.org/officeDocument/2006/relationships" r:embed="rId1">
            <a:duotone>
              <a:schemeClr val="phClr">
                <a:shade val="80000"/>
              </a:schemeClr>
              <a:schemeClr val="phClr">
                <a:tint val="70000"/>
              </a:schemeClr>
            </a:duotone>
          </a:blip>
          <a:tile tx="0" ty="0" sx="100000" sy="100000" flip="none" algn="t"/>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Grek" typeface=""/>
        <a:font script="Cyrl" typeface=""/>
        <a:font script="Jpan" typeface="ＭＳ Ｐゴシック"/>
        <a:font script="Hang" typeface="맑은 고딕"/>
        <a:font script="Hans" typeface="宋体"/>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Grek" typeface=""/>
        <a:font script="Cyrl"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hade val="98000"/>
                <a:satMod val="300000"/>
              </a:schemeClr>
            </a:gs>
            <a:gs pos="25000">
              <a:schemeClr val="phClr">
                <a:tint val="37000"/>
                <a:shade val="98000"/>
                <a:satMod val="300000"/>
              </a:schemeClr>
            </a:gs>
            <a:gs pos="100000">
              <a:schemeClr val="phClr">
                <a:tint val="5000"/>
                <a:satMod val="350000"/>
              </a:schemeClr>
            </a:gs>
          </a:gsLst>
          <a:lin ang="16200000" scaled="1"/>
        </a:gradFill>
        <a:gradFill rotWithShape="1">
          <a:gsLst>
            <a:gs pos="0">
              <a:schemeClr val="phClr">
                <a:shade val="75000"/>
                <a:satMod val="160000"/>
              </a:schemeClr>
            </a:gs>
            <a:gs pos="62000">
              <a:schemeClr val="phClr">
                <a:satMod val="125000"/>
              </a:schemeClr>
            </a:gs>
            <a:gs pos="100000">
              <a:schemeClr val="phClr">
                <a:tint val="80000"/>
                <a:satMod val="140000"/>
              </a:schemeClr>
            </a:gs>
          </a:gsLst>
          <a:lin ang="16200000" scaled="0"/>
        </a:gradFill>
      </a:fillStyleLst>
      <a:lnStyleLst>
        <a:ln w="6350" cap="rnd" cmpd="sng" algn="ctr">
          <a:solidFill>
            <a:schemeClr val="ph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63500" dist="25400" dir="5400000">
              <a:srgbClr val="000000">
                <a:alpha val="43137"/>
              </a:srgbClr>
            </a:outerShdw>
          </a:effectLst>
        </a:effectStyle>
        <a:effectStyle>
          <a:effectLst>
            <a:outerShdw blurRad="50800" dist="38100" dir="5400000">
              <a:srgbClr val="000000">
                <a:alpha val="45882"/>
              </a:srgbClr>
            </a:outerShdw>
          </a:effectLst>
          <a:scene3d>
            <a:camera prst="orthographicFront" fov="0">
              <a:rot lat="0" lon="0" rev="0"/>
            </a:camera>
            <a:lightRig rig="contrasting" dir="t">
              <a:rot lat="0" lon="0" rev="16500000"/>
            </a:lightRig>
          </a:scene3d>
          <a:sp3d contourW="12700" prstMaterial="powder">
            <a:bevelT h="50800"/>
            <a:contourClr>
              <a:schemeClr val="phClr"/>
            </a:contourClr>
          </a:sp3d>
        </a:effectStyle>
        <a:effectStyle>
          <a:effectLst>
            <a:reflection blurRad="12700" stA="25000" endPos="55000" dist="5000" dir="5400000" sy="-100000"/>
          </a:effectLst>
          <a:scene3d>
            <a:camera prst="orthographicFront" fov="0">
              <a:rot lat="0" lon="0" rev="0"/>
            </a:camera>
            <a:lightRig rig="threePt" dir="t">
              <a:rot lat="0" lon="0" rev="0"/>
            </a:lightRig>
          </a:scene3d>
          <a:sp3d>
            <a:bevelT w="139700" h="38100"/>
            <a:contourClr>
              <a:schemeClr val="phClr"/>
            </a:contourClr>
          </a:sp3d>
        </a:effectStyle>
      </a:effectStyleLst>
      <a:bgFillStyleLst>
        <a:solidFill>
          <a:schemeClr val="phClr"/>
        </a:solidFill>
        <a:gradFill rotWithShape="1">
          <a:gsLst>
            <a:gs pos="0">
              <a:schemeClr val="phClr">
                <a:shade val="75000"/>
                <a:satMod val="250000"/>
              </a:schemeClr>
            </a:gs>
            <a:gs pos="20000">
              <a:schemeClr val="phClr">
                <a:shade val="85000"/>
                <a:satMod val="175000"/>
              </a:schemeClr>
            </a:gs>
            <a:gs pos="100000">
              <a:schemeClr val="phClr">
                <a:tint val="70000"/>
                <a:satMod val="175000"/>
              </a:schemeClr>
            </a:gs>
          </a:gsLst>
          <a:lin ang="16200000" scaled="1"/>
        </a:gradFill>
        <a:gradFill rotWithShape="1">
          <a:gsLst>
            <a:gs pos="0">
              <a:schemeClr val="phClr">
                <a:shade val="50000"/>
                <a:satMod val="145000"/>
              </a:schemeClr>
            </a:gs>
            <a:gs pos="30000">
              <a:schemeClr val="phClr">
                <a:shade val="65000"/>
                <a:satMod val="155000"/>
              </a:schemeClr>
            </a:gs>
            <a:gs pos="100000">
              <a:schemeClr val="phClr">
                <a:tint val="60000"/>
                <a:satMod val="170000"/>
              </a:schemeClr>
            </a:gs>
          </a:gsLst>
          <a:lin ang="16200000" scaled="1"/>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Grek" typeface=""/>
        <a:font script="Cyrl" typeface=""/>
        <a:font script="Jpan" typeface="ＭＳ Ｐゴシック"/>
        <a:font script="Hang" typeface="맑은 고딕"/>
        <a:font script="Hans" typeface="宋体"/>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Grek" typeface=""/>
        <a:font script="Cyrl"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hade val="98000"/>
                <a:satMod val="300000"/>
              </a:schemeClr>
            </a:gs>
            <a:gs pos="25000">
              <a:schemeClr val="phClr">
                <a:tint val="37000"/>
                <a:shade val="98000"/>
                <a:satMod val="300000"/>
              </a:schemeClr>
            </a:gs>
            <a:gs pos="100000">
              <a:schemeClr val="phClr">
                <a:tint val="5000"/>
                <a:satMod val="350000"/>
              </a:schemeClr>
            </a:gs>
          </a:gsLst>
          <a:lin ang="16200000" scaled="1"/>
        </a:gradFill>
        <a:gradFill rotWithShape="1">
          <a:gsLst>
            <a:gs pos="0">
              <a:schemeClr val="phClr">
                <a:shade val="75000"/>
                <a:satMod val="160000"/>
              </a:schemeClr>
            </a:gs>
            <a:gs pos="62000">
              <a:schemeClr val="phClr">
                <a:satMod val="125000"/>
              </a:schemeClr>
            </a:gs>
            <a:gs pos="100000">
              <a:schemeClr val="phClr">
                <a:tint val="80000"/>
                <a:satMod val="140000"/>
              </a:schemeClr>
            </a:gs>
          </a:gsLst>
          <a:lin ang="16200000" scaled="0"/>
        </a:gradFill>
      </a:fillStyleLst>
      <a:lnStyleLst>
        <a:ln w="6350" cap="rnd" cmpd="sng" algn="ctr">
          <a:solidFill>
            <a:schemeClr val="ph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63500" dist="25400" dir="5400000">
              <a:srgbClr val="000000">
                <a:alpha val="43137"/>
              </a:srgbClr>
            </a:outerShdw>
          </a:effectLst>
        </a:effectStyle>
        <a:effectStyle>
          <a:effectLst>
            <a:outerShdw blurRad="50800" dist="38100" dir="5400000">
              <a:srgbClr val="000000">
                <a:alpha val="45882"/>
              </a:srgbClr>
            </a:outerShdw>
          </a:effectLst>
          <a:scene3d>
            <a:camera prst="orthographicFront" fov="0">
              <a:rot lat="0" lon="0" rev="0"/>
            </a:camera>
            <a:lightRig rig="contrasting" dir="t">
              <a:rot lat="0" lon="0" rev="16500000"/>
            </a:lightRig>
          </a:scene3d>
          <a:sp3d contourW="12700" prstMaterial="powder">
            <a:bevelT h="50800"/>
            <a:contourClr>
              <a:schemeClr val="phClr"/>
            </a:contourClr>
          </a:sp3d>
        </a:effectStyle>
        <a:effectStyle>
          <a:effectLst>
            <a:reflection blurRad="12700" stA="25000" endPos="55000" dist="5000" dir="5400000" sy="-100000"/>
          </a:effectLst>
          <a:scene3d>
            <a:camera prst="orthographicFront" fov="0">
              <a:rot lat="0" lon="0" rev="0"/>
            </a:camera>
            <a:lightRig rig="threePt" dir="t">
              <a:rot lat="0" lon="0" rev="0"/>
            </a:lightRig>
          </a:scene3d>
          <a:sp3d>
            <a:bevelT w="139700" h="38100"/>
            <a:contourClr>
              <a:schemeClr val="phClr"/>
            </a:contourClr>
          </a:sp3d>
        </a:effectStyle>
      </a:effectStyleLst>
      <a:bgFillStyleLst>
        <a:solidFill>
          <a:schemeClr val="phClr"/>
        </a:solidFill>
        <a:gradFill rotWithShape="1">
          <a:gsLst>
            <a:gs pos="0">
              <a:schemeClr val="phClr">
                <a:shade val="75000"/>
                <a:satMod val="250000"/>
              </a:schemeClr>
            </a:gs>
            <a:gs pos="20000">
              <a:schemeClr val="phClr">
                <a:shade val="85000"/>
                <a:satMod val="175000"/>
              </a:schemeClr>
            </a:gs>
            <a:gs pos="100000">
              <a:schemeClr val="phClr">
                <a:tint val="70000"/>
                <a:satMod val="175000"/>
              </a:schemeClr>
            </a:gs>
          </a:gsLst>
          <a:lin ang="16200000" scaled="1"/>
        </a:gradFill>
        <a:gradFill rotWithShape="1">
          <a:gsLst>
            <a:gs pos="0">
              <a:schemeClr val="phClr">
                <a:shade val="50000"/>
                <a:satMod val="145000"/>
              </a:schemeClr>
            </a:gs>
            <a:gs pos="30000">
              <a:schemeClr val="phClr">
                <a:shade val="65000"/>
                <a:satMod val="155000"/>
              </a:schemeClr>
            </a:gs>
            <a:gs pos="100000">
              <a:schemeClr val="phClr">
                <a:tint val="60000"/>
                <a:satMod val="170000"/>
              </a:schemeClr>
            </a:gs>
          </a:gsLst>
          <a:lin ang="16200000" scaled="1"/>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Quiz Show.potx</Template>
  <TotalTime>0</TotalTime>
  <Words>1618</Words>
  <Application>Microsoft Macintosh PowerPoint</Application>
  <PresentationFormat>On-screen Show (4:3)</PresentationFormat>
  <Paragraphs>79</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Quiz Show</vt:lpstr>
      <vt:lpstr>Resolving Workplace Conflict Professional Prep Lesson #7</vt:lpstr>
      <vt:lpstr>Overview</vt:lpstr>
      <vt:lpstr>Goals of Lesson</vt:lpstr>
      <vt:lpstr>Sources of Conflict</vt:lpstr>
      <vt:lpstr>PowerPoint Presentation</vt:lpstr>
      <vt:lpstr>PowerPoint Presentation</vt:lpstr>
      <vt:lpstr>Signs of Conflict</vt:lpstr>
      <vt:lpstr>PowerPoint Presentation</vt:lpstr>
      <vt:lpstr>PowerPoint Presentation</vt:lpstr>
      <vt:lpstr>Recognizing the Boundaries of Conflict</vt:lpstr>
      <vt:lpstr>Preventative Actions</vt:lpstr>
      <vt:lpstr>Resolving Conflict</vt:lpstr>
      <vt:lpstr>PowerPoint Presentation</vt:lpstr>
      <vt:lpstr>Techniques for Overcoming Obstacles</vt:lpstr>
      <vt:lpstr>Resolving Workplace Conflict Review Q &amp; A</vt:lpstr>
      <vt:lpstr>Similar job descriptions resulting in work overlaps is an example of organizational conflict.</vt:lpstr>
      <vt:lpstr>The first step in conflict resolution is telling the other person they are to blame.</vt:lpstr>
      <vt:lpstr>Which behaviors are unacceptable in the workplace?  A. Engaging in illegal or unethical behavior B. Taking harmful or unsafe actions C. Behaving in a manner that leads to bullying D. All of the above</vt:lpstr>
      <vt:lpstr>You should avoid confrontation for as long as possible.</vt:lpstr>
      <vt:lpstr>When you get stuck during a conflict resolution, a way to overcome that obstacle is to pause and take a step back from it. </vt:lpstr>
      <vt:lpstr>You Have Completed Resolving Workplace Conflict: Professional Prep Lesson #7</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2010-04-19T20:49:56Z</dcterms:created>
  <dcterms:modified xsi:type="dcterms:W3CDTF">2020-06-23T11:05:46Z</dcterms:modified>
</cp:coreProperties>
</file>