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8"/>
  </p:notesMasterIdLst>
  <p:handoutMasterIdLst>
    <p:handoutMasterId r:id="rId29"/>
  </p:handoutMasterIdLst>
  <p:sldIdLst>
    <p:sldId id="273" r:id="rId2"/>
    <p:sldId id="274" r:id="rId3"/>
    <p:sldId id="295" r:id="rId4"/>
    <p:sldId id="334" r:id="rId5"/>
    <p:sldId id="335" r:id="rId6"/>
    <p:sldId id="336" r:id="rId7"/>
    <p:sldId id="337" r:id="rId8"/>
    <p:sldId id="338" r:id="rId9"/>
    <p:sldId id="339" r:id="rId10"/>
    <p:sldId id="340" r:id="rId11"/>
    <p:sldId id="341" r:id="rId12"/>
    <p:sldId id="342" r:id="rId13"/>
    <p:sldId id="343" r:id="rId14"/>
    <p:sldId id="344" r:id="rId15"/>
    <p:sldId id="345" r:id="rId16"/>
    <p:sldId id="346" r:id="rId17"/>
    <p:sldId id="347" r:id="rId18"/>
    <p:sldId id="348" r:id="rId19"/>
    <p:sldId id="349" r:id="rId20"/>
    <p:sldId id="312" r:id="rId21"/>
    <p:sldId id="350" r:id="rId22"/>
    <p:sldId id="351" r:id="rId23"/>
    <p:sldId id="352" r:id="rId24"/>
    <p:sldId id="333" r:id="rId25"/>
    <p:sldId id="353" r:id="rId26"/>
    <p:sldId id="297" r:id="rId27"/>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904" autoAdjust="0"/>
    <p:restoredTop sz="86449" autoAdjust="0"/>
  </p:normalViewPr>
  <p:slideViewPr>
    <p:cSldViewPr>
      <p:cViewPr varScale="1">
        <p:scale>
          <a:sx n="65" d="100"/>
          <a:sy n="65" d="100"/>
        </p:scale>
        <p:origin x="-29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6/23/20</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a:p>
        </p:txBody>
      </p:sp>
    </p:spTree>
    <p:extLst>
      <p:ext uri="{BB962C8B-B14F-4D97-AF65-F5344CB8AC3E}">
        <p14:creationId xmlns:p14="http://schemas.microsoft.com/office/powerpoint/2010/main" val="2763476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6/23/20</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a:p>
        </p:txBody>
      </p:sp>
    </p:spTree>
    <p:extLst>
      <p:ext uri="{BB962C8B-B14F-4D97-AF65-F5344CB8AC3E}">
        <p14:creationId xmlns:p14="http://schemas.microsoft.com/office/powerpoint/2010/main" val="93285859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31" name="Rectangle 36"/>
          <p:cNvSpPr>
            <a:spLocks noGrp="1"/>
          </p:cNvSpPr>
          <p:nvPr>
            <p:ph type="ftr" sz="quarter" idx="12"/>
          </p:nvPr>
        </p:nvSpPr>
        <p:spPr/>
        <p:txBody>
          <a:bodyPr rtlCol="0"/>
          <a:lstStyle>
            <a:extLst/>
          </a:lstStyle>
          <a:p>
            <a:endParaRPr lang="en-US"/>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4" name="Rectangle 12"/>
          <p:cNvSpPr>
            <a:spLocks noGrp="1"/>
          </p:cNvSpPr>
          <p:nvPr>
            <p:ph type="ftr" sz="quarter" idx="12"/>
          </p:nvPr>
        </p:nvSpPr>
        <p:spPr/>
        <p:txBody>
          <a:bodyPr rtlCol="0"/>
          <a:lstStyle>
            <a:extLst/>
          </a:lstStyle>
          <a:p>
            <a:endParaRPr lang="en-US"/>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6" name="Rectangle 4"/>
          <p:cNvSpPr>
            <a:spLocks noGrp="1"/>
          </p:cNvSpPr>
          <p:nvPr>
            <p:ph type="ftr" sz="quarter" idx="11"/>
          </p:nvPr>
        </p:nvSpPr>
        <p:spPr/>
        <p:txBody>
          <a:bodyPr rtlCol="0"/>
          <a:lstStyle>
            <a:extLst/>
          </a:lstStyle>
          <a:p>
            <a:endParaRPr lang="en-US"/>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2" name="Rectangle 4"/>
          <p:cNvSpPr>
            <a:spLocks noGrp="1"/>
          </p:cNvSpPr>
          <p:nvPr>
            <p:ph type="ftr" sz="quarter" idx="11"/>
          </p:nvPr>
        </p:nvSpPr>
        <p:spPr/>
        <p:txBody>
          <a:bodyPr vert="horz"/>
          <a:lstStyle>
            <a:extLst/>
          </a:lstStyle>
          <a:p>
            <a:endParaRPr lang="en-US"/>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8"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1"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 name="Rectangle 4"/>
          <p:cNvSpPr>
            <a:spLocks noGrp="1"/>
          </p:cNvSpPr>
          <p:nvPr>
            <p:ph type="ftr" sz="quarter" idx="11"/>
          </p:nvPr>
        </p:nvSpPr>
        <p:spPr/>
        <p:txBody>
          <a:bodyPr vert="horz"/>
          <a:lstStyle>
            <a:extLst/>
          </a:lstStyle>
          <a:p>
            <a:endParaRPr lang="en-US"/>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6/23/20</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xmlns:p14="http://schemas.microsoft.com/office/powerpoint/2010/mai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Cognitive Bias</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Professional Prep Lesson #8</a:t>
            </a:r>
          </a:p>
        </p:txBody>
      </p:sp>
    </p:spTree>
    <p:extLst>
      <p:ext uri="{BB962C8B-B14F-4D97-AF65-F5344CB8AC3E}">
        <p14:creationId xmlns:p14="http://schemas.microsoft.com/office/powerpoint/2010/main" val="11018879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953000"/>
          </a:xfrm>
        </p:spPr>
        <p:txBody>
          <a:bodyPr>
            <a:normAutofit/>
          </a:bodyPr>
          <a:lstStyle/>
          <a:p>
            <a:pPr marL="0" indent="0">
              <a:buNone/>
            </a:pPr>
            <a:r>
              <a:rPr lang="en-US" dirty="0" smtClean="0"/>
              <a:t>Cognitive bias is a systematic error in thinking that affects one’s judgment and decision-making. It affects everyone to one degree or another, and is often the result of the brain trying to simplify all the information it must process every day. To meet your professional and business goals and the goals of your organization, cognitive bias must be avoided.</a:t>
            </a:r>
            <a:endParaRPr lang="en-US" dirty="0"/>
          </a:p>
        </p:txBody>
      </p:sp>
      <p:sp>
        <p:nvSpPr>
          <p:cNvPr id="3" name="Title 2"/>
          <p:cNvSpPr>
            <a:spLocks noGrp="1"/>
          </p:cNvSpPr>
          <p:nvPr>
            <p:ph type="title"/>
          </p:nvPr>
        </p:nvSpPr>
        <p:spPr/>
        <p:txBody>
          <a:bodyPr/>
          <a:lstStyle/>
          <a:p>
            <a:r>
              <a:rPr lang="en-US" b="1" dirty="0" smtClean="0"/>
              <a:t>Overview</a:t>
            </a:r>
            <a:endParaRPr lang="en-US" b="1" dirty="0"/>
          </a:p>
        </p:txBody>
      </p:sp>
    </p:spTree>
    <p:extLst>
      <p:ext uri="{BB962C8B-B14F-4D97-AF65-F5344CB8AC3E}">
        <p14:creationId xmlns:p14="http://schemas.microsoft.com/office/powerpoint/2010/main" val="32025972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Learn about the causes of cognitive bias</a:t>
            </a:r>
          </a:p>
          <a:p>
            <a:r>
              <a:rPr lang="en-US" dirty="0"/>
              <a:t>Understand </a:t>
            </a:r>
            <a:r>
              <a:rPr lang="en-US" dirty="0" smtClean="0"/>
              <a:t>the three types of cognitive bias</a:t>
            </a:r>
          </a:p>
          <a:p>
            <a:r>
              <a:rPr lang="en-US" dirty="0"/>
              <a:t>Identify </a:t>
            </a:r>
            <a:r>
              <a:rPr lang="en-US" dirty="0" smtClean="0"/>
              <a:t>effective strategies for avoiding the different types of cognitive bias to help optimize your potential </a:t>
            </a:r>
            <a:r>
              <a:rPr lang="en-US" smtClean="0"/>
              <a:t>for success</a:t>
            </a:r>
            <a:endParaRPr lang="en-US" dirty="0" smtClean="0"/>
          </a:p>
        </p:txBody>
      </p:sp>
      <p:sp>
        <p:nvSpPr>
          <p:cNvPr id="3" name="Title 2"/>
          <p:cNvSpPr>
            <a:spLocks noGrp="1"/>
          </p:cNvSpPr>
          <p:nvPr>
            <p:ph type="title"/>
          </p:nvPr>
        </p:nvSpPr>
        <p:spPr/>
        <p:txBody>
          <a:bodyPr/>
          <a:lstStyle/>
          <a:p>
            <a:r>
              <a:rPr lang="en-US" dirty="0" smtClean="0"/>
              <a:t>Goals of Lesson</a:t>
            </a:r>
            <a:endParaRPr lang="en-US" dirty="0"/>
          </a:p>
        </p:txBody>
      </p:sp>
    </p:spTree>
    <p:extLst>
      <p:ext uri="{BB962C8B-B14F-4D97-AF65-F5344CB8AC3E}">
        <p14:creationId xmlns:p14="http://schemas.microsoft.com/office/powerpoint/2010/main" val="1183526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Cognitive bias can be defined as a mental mistake in reasoning or evaluating information that can affect:</a:t>
            </a:r>
          </a:p>
          <a:p>
            <a:r>
              <a:rPr lang="en-US" dirty="0" smtClean="0"/>
              <a:t>Our judgment</a:t>
            </a:r>
          </a:p>
          <a:p>
            <a:r>
              <a:rPr lang="en-US" dirty="0" smtClean="0"/>
              <a:t>Our actions</a:t>
            </a:r>
          </a:p>
          <a:p>
            <a:endParaRPr lang="en-US" dirty="0"/>
          </a:p>
          <a:p>
            <a:pPr marL="0" indent="0">
              <a:buNone/>
            </a:pPr>
            <a:r>
              <a:rPr lang="en-US" dirty="0" smtClean="0"/>
              <a:t>In a business setting, it can lead to counter productive hiring and promotional practices, lapses in judgment, and overall poor decision making. </a:t>
            </a:r>
          </a:p>
          <a:p>
            <a:pPr marL="0" indent="0">
              <a:buNone/>
            </a:pPr>
            <a:endParaRPr lang="en-US" dirty="0"/>
          </a:p>
          <a:p>
            <a:pPr marL="0" indent="0">
              <a:buNone/>
            </a:pPr>
            <a:r>
              <a:rPr lang="en-US" dirty="0" smtClean="0"/>
              <a:t>One source of cognitive bias is heuristics.</a:t>
            </a:r>
            <a:endParaRPr lang="en-US" dirty="0"/>
          </a:p>
        </p:txBody>
      </p:sp>
      <p:sp>
        <p:nvSpPr>
          <p:cNvPr id="3" name="Title 2"/>
          <p:cNvSpPr>
            <a:spLocks noGrp="1"/>
          </p:cNvSpPr>
          <p:nvPr>
            <p:ph type="title"/>
          </p:nvPr>
        </p:nvSpPr>
        <p:spPr/>
        <p:txBody>
          <a:bodyPr/>
          <a:lstStyle/>
          <a:p>
            <a:r>
              <a:rPr lang="en-US" dirty="0" smtClean="0"/>
              <a:t>Causes of Cognitive Bias</a:t>
            </a:r>
            <a:endParaRPr lang="en-US" dirty="0"/>
          </a:p>
        </p:txBody>
      </p:sp>
    </p:spTree>
    <p:extLst>
      <p:ext uri="{BB962C8B-B14F-4D97-AF65-F5344CB8AC3E}">
        <p14:creationId xmlns:p14="http://schemas.microsoft.com/office/powerpoint/2010/main" val="1893574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953000"/>
          </a:xfrm>
        </p:spPr>
        <p:txBody>
          <a:bodyPr>
            <a:normAutofit lnSpcReduction="10000"/>
          </a:bodyPr>
          <a:lstStyle/>
          <a:p>
            <a:r>
              <a:rPr lang="en-US" dirty="0" smtClean="0"/>
              <a:t>Mental shortcuts or simple strategies that involve intuitive, automatic, or emotional thinking. </a:t>
            </a:r>
          </a:p>
          <a:p>
            <a:endParaRPr lang="en-US" dirty="0"/>
          </a:p>
          <a:p>
            <a:pPr marL="0" indent="0">
              <a:buNone/>
            </a:pPr>
            <a:r>
              <a:rPr lang="en-US" dirty="0" smtClean="0"/>
              <a:t>Pro: Heuristics enable people to solve problems and make judgments quickly and effectively. </a:t>
            </a:r>
          </a:p>
          <a:p>
            <a:pPr marL="0" indent="0">
              <a:buNone/>
            </a:pPr>
            <a:endParaRPr lang="en-US" dirty="0" smtClean="0"/>
          </a:p>
          <a:p>
            <a:pPr marL="0" indent="0">
              <a:buNone/>
            </a:pPr>
            <a:r>
              <a:rPr lang="en-US" dirty="0" smtClean="0"/>
              <a:t>Con: Relying on intuitive, automatic or emotional thinking to process information increases the chance that a mental mistake and cognitive bias will occur. </a:t>
            </a:r>
          </a:p>
          <a:p>
            <a:pPr marL="0" indent="0">
              <a:buNone/>
            </a:pPr>
            <a:endParaRPr lang="en-US" dirty="0"/>
          </a:p>
          <a:p>
            <a:pPr marL="0" indent="0">
              <a:buNone/>
            </a:pPr>
            <a:r>
              <a:rPr lang="en-US" dirty="0" smtClean="0"/>
              <a:t>Example: A candidate for a job interview walks into the room and greets you with good eye contact and a strong handshake. You make an intuitive judgment, before the interview has really begun, that this is a strong candidate.  The automatic assumption is the candidate’s confidence reflects capabilities. </a:t>
            </a:r>
            <a:endParaRPr lang="en-US" dirty="0"/>
          </a:p>
        </p:txBody>
      </p:sp>
      <p:sp>
        <p:nvSpPr>
          <p:cNvPr id="3" name="Title 2"/>
          <p:cNvSpPr>
            <a:spLocks noGrp="1"/>
          </p:cNvSpPr>
          <p:nvPr>
            <p:ph type="title"/>
          </p:nvPr>
        </p:nvSpPr>
        <p:spPr/>
        <p:txBody>
          <a:bodyPr/>
          <a:lstStyle/>
          <a:p>
            <a:r>
              <a:rPr lang="en-US" dirty="0" smtClean="0"/>
              <a:t>Heuristics</a:t>
            </a:r>
            <a:endParaRPr lang="en-US" dirty="0"/>
          </a:p>
        </p:txBody>
      </p:sp>
    </p:spTree>
    <p:extLst>
      <p:ext uri="{BB962C8B-B14F-4D97-AF65-F5344CB8AC3E}">
        <p14:creationId xmlns:p14="http://schemas.microsoft.com/office/powerpoint/2010/main" val="2224438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295400"/>
            <a:ext cx="7467600" cy="4830763"/>
          </a:xfrm>
        </p:spPr>
        <p:txBody>
          <a:bodyPr/>
          <a:lstStyle/>
          <a:p>
            <a:pPr marL="0" indent="0">
              <a:buNone/>
            </a:pPr>
            <a:r>
              <a:rPr lang="en-US" dirty="0" smtClean="0"/>
              <a:t>Past experiences and ways of applying prior knowledge can lead you to rely on intuition, defective reasoning, or both when deciding what path to take</a:t>
            </a:r>
          </a:p>
          <a:p>
            <a:pPr marL="0" indent="0">
              <a:buNone/>
            </a:pPr>
            <a:endParaRPr lang="en-US" dirty="0"/>
          </a:p>
          <a:p>
            <a:pPr marL="0" indent="0">
              <a:buNone/>
            </a:pPr>
            <a:r>
              <a:rPr lang="en-US" dirty="0" smtClean="0"/>
              <a:t>Cognitive bias is particularly challenging to innovation. </a:t>
            </a:r>
          </a:p>
          <a:p>
            <a:r>
              <a:rPr lang="en-US" dirty="0" smtClean="0"/>
              <a:t>Intuition and creative thinking is right-brained.</a:t>
            </a:r>
          </a:p>
          <a:p>
            <a:r>
              <a:rPr lang="en-US" dirty="0" smtClean="0"/>
              <a:t>Rational and logical thinking is left-brained. </a:t>
            </a:r>
          </a:p>
          <a:p>
            <a:endParaRPr lang="en-US" dirty="0"/>
          </a:p>
          <a:p>
            <a:pPr marL="0" indent="0">
              <a:buNone/>
            </a:pPr>
            <a:r>
              <a:rPr lang="en-US" dirty="0" smtClean="0"/>
              <a:t>Anyone engaged in innovation or innovative activities needs to be aware that right-brained intuitive and creative thinking is more likely to be biased than left-brain rational and logical thinking. </a:t>
            </a:r>
            <a:endParaRPr lang="en-US" dirty="0"/>
          </a:p>
        </p:txBody>
      </p:sp>
    </p:spTree>
    <p:extLst>
      <p:ext uri="{BB962C8B-B14F-4D97-AF65-F5344CB8AC3E}">
        <p14:creationId xmlns:p14="http://schemas.microsoft.com/office/powerpoint/2010/main" val="1661797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Uses automatic, subconscious, or emotional thinking that generally allows faster decision-making.</a:t>
            </a:r>
          </a:p>
          <a:p>
            <a:r>
              <a:rPr lang="en-US" dirty="0" smtClean="0"/>
              <a:t>Easy, like a default-mode.</a:t>
            </a:r>
          </a:p>
          <a:p>
            <a:r>
              <a:rPr lang="en-US" dirty="0" smtClean="0"/>
              <a:t>Relies on heuristics, making cognitive bias more likely</a:t>
            </a:r>
          </a:p>
          <a:p>
            <a:pPr marL="0" indent="0">
              <a:buNone/>
            </a:pPr>
            <a:endParaRPr lang="en-US" dirty="0"/>
          </a:p>
          <a:p>
            <a:pPr marL="0" indent="0">
              <a:buNone/>
            </a:pPr>
            <a:r>
              <a:rPr lang="en-US" dirty="0" smtClean="0"/>
              <a:t>System 1 thinking can also come from a learned skill that has become automatic over time, like driving a car. Driving along a familiar route is intuitive and doesn’t usually require to much conscious thought. When accelerating, changing gears, or turning a corner, you’re using mental shortcuts to make judgments quickly and efficiently. </a:t>
            </a:r>
            <a:endParaRPr lang="en-US" dirty="0"/>
          </a:p>
        </p:txBody>
      </p:sp>
      <p:sp>
        <p:nvSpPr>
          <p:cNvPr id="3" name="Title 2"/>
          <p:cNvSpPr>
            <a:spLocks noGrp="1"/>
          </p:cNvSpPr>
          <p:nvPr>
            <p:ph type="title"/>
          </p:nvPr>
        </p:nvSpPr>
        <p:spPr/>
        <p:txBody>
          <a:bodyPr/>
          <a:lstStyle/>
          <a:p>
            <a:r>
              <a:rPr lang="en-US" dirty="0" smtClean="0"/>
              <a:t>System 1 Thinking</a:t>
            </a:r>
            <a:endParaRPr lang="en-US" dirty="0"/>
          </a:p>
        </p:txBody>
      </p:sp>
    </p:spTree>
    <p:extLst>
      <p:ext uri="{BB962C8B-B14F-4D97-AF65-F5344CB8AC3E}">
        <p14:creationId xmlns:p14="http://schemas.microsoft.com/office/powerpoint/2010/main" val="112878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Conversely to System 1, System 2 thinking is slower, more deliberate, and more logical. </a:t>
            </a:r>
          </a:p>
          <a:p>
            <a:pPr marL="0" indent="0">
              <a:buNone/>
            </a:pPr>
            <a:endParaRPr lang="en-US" dirty="0"/>
          </a:p>
          <a:p>
            <a:pPr marL="0" indent="0">
              <a:buNone/>
            </a:pPr>
            <a:r>
              <a:rPr lang="en-US" dirty="0" smtClean="0"/>
              <a:t>It allocates attention to the mental activities that demand effort. Consider driving your car again but this time encountering a traffic accident. You quickly become aware of the need to slow down and think about your next move- paying attention to the environment and monitoring your reactions. </a:t>
            </a:r>
          </a:p>
          <a:p>
            <a:pPr marL="0" indent="0">
              <a:buNone/>
            </a:pPr>
            <a:endParaRPr lang="en-US" dirty="0"/>
          </a:p>
          <a:p>
            <a:pPr marL="0" indent="0">
              <a:buNone/>
            </a:pPr>
            <a:r>
              <a:rPr lang="en-US" dirty="0" smtClean="0"/>
              <a:t>Whether it be navigating a road accident, devising a marketing campaign, or implementing a sales strategy, applying conscious effort as opposed to relying on intuition or automatic thinking is engaging System 2 thinking. </a:t>
            </a:r>
            <a:endParaRPr lang="en-US" dirty="0"/>
          </a:p>
        </p:txBody>
      </p:sp>
      <p:sp>
        <p:nvSpPr>
          <p:cNvPr id="3" name="Title 2"/>
          <p:cNvSpPr>
            <a:spLocks noGrp="1"/>
          </p:cNvSpPr>
          <p:nvPr>
            <p:ph type="title"/>
          </p:nvPr>
        </p:nvSpPr>
        <p:spPr/>
        <p:txBody>
          <a:bodyPr/>
          <a:lstStyle/>
          <a:p>
            <a:r>
              <a:rPr lang="en-US" dirty="0" smtClean="0"/>
              <a:t>System 2 Thinking</a:t>
            </a:r>
            <a:endParaRPr lang="en-US" dirty="0"/>
          </a:p>
        </p:txBody>
      </p:sp>
    </p:spTree>
    <p:extLst>
      <p:ext uri="{BB962C8B-B14F-4D97-AF65-F5344CB8AC3E}">
        <p14:creationId xmlns:p14="http://schemas.microsoft.com/office/powerpoint/2010/main" val="2457538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To overcome cognitive bias, you must recognize the characteristics of its three types.</a:t>
            </a:r>
          </a:p>
          <a:p>
            <a:pPr marL="0" indent="0">
              <a:buNone/>
            </a:pPr>
            <a:endParaRPr lang="en-US" dirty="0" smtClean="0"/>
          </a:p>
          <a:p>
            <a:r>
              <a:rPr lang="en-US" dirty="0" smtClean="0"/>
              <a:t>Prediction bias</a:t>
            </a:r>
          </a:p>
          <a:p>
            <a:r>
              <a:rPr lang="en-US" dirty="0" smtClean="0"/>
              <a:t>Decision bias</a:t>
            </a:r>
          </a:p>
          <a:p>
            <a:r>
              <a:rPr lang="en-US" dirty="0" smtClean="0"/>
              <a:t>Action bias</a:t>
            </a:r>
            <a:endParaRPr lang="en-US" dirty="0"/>
          </a:p>
        </p:txBody>
      </p:sp>
      <p:sp>
        <p:nvSpPr>
          <p:cNvPr id="3" name="Title 2"/>
          <p:cNvSpPr>
            <a:spLocks noGrp="1"/>
          </p:cNvSpPr>
          <p:nvPr>
            <p:ph type="title"/>
          </p:nvPr>
        </p:nvSpPr>
        <p:spPr/>
        <p:txBody>
          <a:bodyPr/>
          <a:lstStyle/>
          <a:p>
            <a:r>
              <a:rPr lang="en-US" dirty="0" smtClean="0"/>
              <a:t>Types of Cognitive Bias</a:t>
            </a:r>
            <a:endParaRPr lang="en-US" dirty="0"/>
          </a:p>
        </p:txBody>
      </p:sp>
    </p:spTree>
    <p:extLst>
      <p:ext uri="{BB962C8B-B14F-4D97-AF65-F5344CB8AC3E}">
        <p14:creationId xmlns:p14="http://schemas.microsoft.com/office/powerpoint/2010/main" val="4252871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001000" cy="5105400"/>
          </a:xfrm>
        </p:spPr>
        <p:txBody>
          <a:bodyPr>
            <a:noAutofit/>
          </a:bodyPr>
          <a:lstStyle/>
          <a:p>
            <a:pPr marL="0" indent="0">
              <a:buNone/>
            </a:pPr>
            <a:r>
              <a:rPr lang="en-US" dirty="0" smtClean="0"/>
              <a:t>Challenging prediction bias means knowing that when estimating the effects of our own plans and actions, we tend to be very inaccurate. </a:t>
            </a:r>
          </a:p>
          <a:p>
            <a:pPr marL="0" indent="0">
              <a:buNone/>
            </a:pPr>
            <a:endParaRPr lang="en-US" dirty="0"/>
          </a:p>
          <a:p>
            <a:pPr marL="0" indent="0">
              <a:buNone/>
            </a:pPr>
            <a:r>
              <a:rPr lang="en-US" dirty="0" smtClean="0"/>
              <a:t>The likelihood of bias in predicting the future is high because nearly everyone tends to consider only a small range of possible outcomes. In fact, most people are highly overconfident in their estimates of future results. </a:t>
            </a:r>
          </a:p>
          <a:p>
            <a:pPr marL="0" indent="0">
              <a:buNone/>
            </a:pPr>
            <a:endParaRPr lang="en-US" dirty="0"/>
          </a:p>
          <a:p>
            <a:pPr marL="0" indent="0">
              <a:buNone/>
            </a:pPr>
            <a:r>
              <a:rPr lang="en-US" dirty="0" smtClean="0"/>
              <a:t>A reason for this overconfidence is that a strong desire to succeed can encourage overlooking important information. As well, people tend to be overconfident when judging their own abilities and this leads to overly optimistic forecast that overlook risks. </a:t>
            </a:r>
          </a:p>
          <a:p>
            <a:pPr marL="0" indent="0">
              <a:buNone/>
            </a:pPr>
            <a:endParaRPr lang="en-US" dirty="0"/>
          </a:p>
          <a:p>
            <a:pPr marL="0" indent="0">
              <a:buNone/>
            </a:pPr>
            <a:r>
              <a:rPr lang="en-US" dirty="0" smtClean="0"/>
              <a:t>To combat prediction bias, you must be keenly aware of it..</a:t>
            </a:r>
            <a:endParaRPr lang="en-US" dirty="0"/>
          </a:p>
        </p:txBody>
      </p:sp>
      <p:sp>
        <p:nvSpPr>
          <p:cNvPr id="3" name="Title 2"/>
          <p:cNvSpPr>
            <a:spLocks noGrp="1"/>
          </p:cNvSpPr>
          <p:nvPr>
            <p:ph type="title"/>
          </p:nvPr>
        </p:nvSpPr>
        <p:spPr>
          <a:xfrm>
            <a:off x="457200" y="76200"/>
            <a:ext cx="7696200" cy="1143000"/>
          </a:xfrm>
        </p:spPr>
        <p:txBody>
          <a:bodyPr/>
          <a:lstStyle/>
          <a:p>
            <a:r>
              <a:rPr lang="en-US" dirty="0" smtClean="0"/>
              <a:t>Prediction Bias</a:t>
            </a:r>
            <a:endParaRPr lang="en-US" dirty="0"/>
          </a:p>
        </p:txBody>
      </p:sp>
    </p:spTree>
    <p:extLst>
      <p:ext uri="{BB962C8B-B14F-4D97-AF65-F5344CB8AC3E}">
        <p14:creationId xmlns:p14="http://schemas.microsoft.com/office/powerpoint/2010/main" val="4292677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953000"/>
          </a:xfrm>
        </p:spPr>
        <p:txBody>
          <a:bodyPr>
            <a:normAutofit lnSpcReduction="10000"/>
          </a:bodyPr>
          <a:lstStyle/>
          <a:p>
            <a:pPr marL="0" indent="0">
              <a:buNone/>
            </a:pPr>
            <a:r>
              <a:rPr lang="en-US" dirty="0"/>
              <a:t>Cognitive biases can result in seeing things and interpreting things inaccurately, leading to making bad </a:t>
            </a:r>
            <a:r>
              <a:rPr lang="en-US" dirty="0" smtClean="0"/>
              <a:t>decisions.</a:t>
            </a:r>
          </a:p>
          <a:p>
            <a:pPr marL="0" indent="0">
              <a:buNone/>
            </a:pPr>
            <a:endParaRPr lang="en-US" dirty="0"/>
          </a:p>
          <a:p>
            <a:pPr marL="0" indent="0">
              <a:buNone/>
            </a:pPr>
            <a:r>
              <a:rPr lang="en-US" dirty="0" smtClean="0"/>
              <a:t>The outcome of a decision affected by cognitive bias in business can range from minor, like a small dip in profits that recovers quickly, to catastrophic. Think of companies that go out of business as the result of severely overestimating customer demand and making decisions based on their inaccurate, overly optimistic projections. </a:t>
            </a:r>
          </a:p>
          <a:p>
            <a:pPr marL="0" indent="0">
              <a:buNone/>
            </a:pPr>
            <a:endParaRPr lang="en-US" dirty="0"/>
          </a:p>
          <a:p>
            <a:pPr marL="0" indent="0">
              <a:buNone/>
            </a:pPr>
            <a:r>
              <a:rPr lang="en-US" dirty="0" smtClean="0"/>
              <a:t>Decision Bias can present itself in a number of ways.</a:t>
            </a:r>
          </a:p>
          <a:p>
            <a:r>
              <a:rPr lang="en-US" dirty="0" smtClean="0"/>
              <a:t>The tendency to consider only a limited number of options and not recognizing any other possibilities.</a:t>
            </a:r>
          </a:p>
          <a:p>
            <a:r>
              <a:rPr lang="en-US" dirty="0" smtClean="0"/>
              <a:t>Making quick but flawed decisions based upon distorted information and inaccurate judgments. </a:t>
            </a:r>
            <a:endParaRPr lang="en-US" dirty="0"/>
          </a:p>
        </p:txBody>
      </p:sp>
      <p:sp>
        <p:nvSpPr>
          <p:cNvPr id="3" name="Title 2"/>
          <p:cNvSpPr>
            <a:spLocks noGrp="1"/>
          </p:cNvSpPr>
          <p:nvPr>
            <p:ph type="title"/>
          </p:nvPr>
        </p:nvSpPr>
        <p:spPr/>
        <p:txBody>
          <a:bodyPr/>
          <a:lstStyle/>
          <a:p>
            <a:r>
              <a:rPr lang="en-US" dirty="0" smtClean="0"/>
              <a:t>Decision Bias</a:t>
            </a:r>
            <a:endParaRPr lang="en-US" dirty="0"/>
          </a:p>
        </p:txBody>
      </p:sp>
    </p:spTree>
    <p:extLst>
      <p:ext uri="{BB962C8B-B14F-4D97-AF65-F5344CB8AC3E}">
        <p14:creationId xmlns:p14="http://schemas.microsoft.com/office/powerpoint/2010/main" val="704283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7924800" cy="5181600"/>
          </a:xfrm>
        </p:spPr>
        <p:txBody>
          <a:bodyPr>
            <a:normAutofit lnSpcReduction="10000"/>
          </a:bodyPr>
          <a:lstStyle/>
          <a:p>
            <a:pPr marL="0" indent="0">
              <a:buNone/>
            </a:pPr>
            <a:r>
              <a:rPr lang="en-US" dirty="0" smtClean="0"/>
              <a:t>To understand decision bias, it’s necessary to discuss the term rational actors. </a:t>
            </a:r>
          </a:p>
          <a:p>
            <a:pPr marL="0" indent="0">
              <a:buNone/>
            </a:pPr>
            <a:endParaRPr lang="en-US" dirty="0"/>
          </a:p>
          <a:p>
            <a:pPr marL="0" indent="0">
              <a:buNone/>
            </a:pPr>
            <a:r>
              <a:rPr lang="en-US" dirty="0" smtClean="0"/>
              <a:t>It comes from the theory that people are capable of making rational decisions that are in their best interests, and that a ranking system is used to weigh alternatives, even if it is used unconsciously.</a:t>
            </a:r>
          </a:p>
          <a:p>
            <a:pPr marL="0" indent="0">
              <a:buNone/>
            </a:pPr>
            <a:endParaRPr lang="en-US" dirty="0"/>
          </a:p>
          <a:p>
            <a:pPr marL="0" indent="0">
              <a:buNone/>
            </a:pPr>
            <a:r>
              <a:rPr lang="en-US" dirty="0" smtClean="0"/>
              <a:t>Bias, in relation to decision-making, goes against the idea that people are rational actors. Biases, often unconscious ones, have the potential to cause us to make decisions that aren’t in our best interests, even in instances when we think our decisions are good ones. </a:t>
            </a:r>
          </a:p>
          <a:p>
            <a:pPr marL="0" indent="0">
              <a:buNone/>
            </a:pPr>
            <a:endParaRPr lang="en-US" dirty="0"/>
          </a:p>
          <a:p>
            <a:pPr marL="0" indent="0">
              <a:buNone/>
            </a:pPr>
            <a:r>
              <a:rPr lang="en-US" dirty="0" smtClean="0"/>
              <a:t>These biases include information processing shortcuts, or heuristics that cause us to make poor decisions because relevant information is not adequately thought through.</a:t>
            </a:r>
            <a:endParaRPr lang="en-US" dirty="0"/>
          </a:p>
        </p:txBody>
      </p:sp>
      <p:sp>
        <p:nvSpPr>
          <p:cNvPr id="3" name="Title 2"/>
          <p:cNvSpPr>
            <a:spLocks noGrp="1"/>
          </p:cNvSpPr>
          <p:nvPr>
            <p:ph type="title"/>
          </p:nvPr>
        </p:nvSpPr>
        <p:spPr>
          <a:xfrm>
            <a:off x="457200" y="228600"/>
            <a:ext cx="7696200" cy="1143000"/>
          </a:xfrm>
        </p:spPr>
        <p:txBody>
          <a:bodyPr/>
          <a:lstStyle/>
          <a:p>
            <a:r>
              <a:rPr lang="en-US" dirty="0" smtClean="0"/>
              <a:t>Rational Actors</a:t>
            </a:r>
            <a:endParaRPr lang="en-US" dirty="0"/>
          </a:p>
        </p:txBody>
      </p:sp>
    </p:spTree>
    <p:extLst>
      <p:ext uri="{BB962C8B-B14F-4D97-AF65-F5344CB8AC3E}">
        <p14:creationId xmlns:p14="http://schemas.microsoft.com/office/powerpoint/2010/main" val="1452553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Biases may include emotional motivations, such as fear, anger, and worry, and social influences such as peer pressure that encourage us to see only a limited number of possible decisions, those we subconsciously regard as being safe. </a:t>
            </a:r>
          </a:p>
          <a:p>
            <a:pPr marL="0" indent="0">
              <a:buNone/>
            </a:pPr>
            <a:endParaRPr lang="en-US" dirty="0"/>
          </a:p>
          <a:p>
            <a:pPr marL="0" indent="0">
              <a:buNone/>
            </a:pPr>
            <a:r>
              <a:rPr lang="en-US" dirty="0" smtClean="0"/>
              <a:t>The tendency to think that value can only be realized through action is action bias. </a:t>
            </a:r>
          </a:p>
          <a:p>
            <a:pPr marL="0" indent="0">
              <a:buNone/>
            </a:pPr>
            <a:endParaRPr lang="en-US" dirty="0"/>
          </a:p>
          <a:p>
            <a:pPr marL="0" indent="0">
              <a:buNone/>
            </a:pPr>
            <a:r>
              <a:rPr lang="en-US" dirty="0" smtClean="0"/>
              <a:t>Sometimes people have an impulse to act, often rashly, in order to gain a sense of control over a situation and eliminate a problem. Action bias can also occur because of social or cultural biases. </a:t>
            </a:r>
            <a:endParaRPr lang="en-US" dirty="0"/>
          </a:p>
        </p:txBody>
      </p:sp>
      <p:sp>
        <p:nvSpPr>
          <p:cNvPr id="3" name="Title 2"/>
          <p:cNvSpPr>
            <a:spLocks noGrp="1"/>
          </p:cNvSpPr>
          <p:nvPr>
            <p:ph type="title"/>
          </p:nvPr>
        </p:nvSpPr>
        <p:spPr/>
        <p:txBody>
          <a:bodyPr/>
          <a:lstStyle/>
          <a:p>
            <a:r>
              <a:rPr lang="en-US" dirty="0" smtClean="0"/>
              <a:t>Action Bias</a:t>
            </a:r>
            <a:endParaRPr lang="en-US" dirty="0"/>
          </a:p>
        </p:txBody>
      </p:sp>
    </p:spTree>
    <p:extLst>
      <p:ext uri="{BB962C8B-B14F-4D97-AF65-F5344CB8AC3E}">
        <p14:creationId xmlns:p14="http://schemas.microsoft.com/office/powerpoint/2010/main" val="3694003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838200"/>
            <a:ext cx="7467600" cy="6019800"/>
          </a:xfrm>
        </p:spPr>
        <p:txBody>
          <a:bodyPr>
            <a:normAutofit lnSpcReduction="10000"/>
          </a:bodyPr>
          <a:lstStyle/>
          <a:p>
            <a:pPr marL="0" indent="0">
              <a:buNone/>
            </a:pPr>
            <a:r>
              <a:rPr lang="en-US" dirty="0" smtClean="0"/>
              <a:t>A typically American social bias is that people who are doing something, that is those who appear busy, are thereby doing something important. The problem with valuing any type of action over inaction is that people unconsciously filter out information when they feel compelled to act. </a:t>
            </a:r>
          </a:p>
          <a:p>
            <a:pPr marL="0" indent="0">
              <a:buNone/>
            </a:pPr>
            <a:endParaRPr lang="en-US" dirty="0"/>
          </a:p>
          <a:p>
            <a:pPr marL="0" indent="0">
              <a:buNone/>
            </a:pPr>
            <a:r>
              <a:rPr lang="en-US" dirty="0" smtClean="0"/>
              <a:t>This can cause them to consider only a few possible actions, limiting the possibility of finding the best way forward. In fact, the act of thinking is often undervalued, or seen as doing nothing even when it is rationally the right thing to do. </a:t>
            </a:r>
          </a:p>
          <a:p>
            <a:pPr marL="0" indent="0">
              <a:buNone/>
            </a:pPr>
            <a:endParaRPr lang="en-US" dirty="0"/>
          </a:p>
          <a:p>
            <a:pPr marL="0" indent="0">
              <a:buNone/>
            </a:pPr>
            <a:r>
              <a:rPr lang="en-US" dirty="0" smtClean="0"/>
              <a:t>When we evaluate information, we are strongly influenced by our existing ideas and the thinking shortcuts we apply, once an action has been taken, the ways we evaluate what we did can also be biased. Our memory reinforces errors with a tendency to overestimate the effectiveness of our choices. If the way we evaluate the effectiveness of our actions, or seeming inactions, is biased, this will influence future decision-making, and not for the better.</a:t>
            </a:r>
            <a:endParaRPr lang="en-US" dirty="0"/>
          </a:p>
        </p:txBody>
      </p:sp>
    </p:spTree>
    <p:extLst>
      <p:ext uri="{BB962C8B-B14F-4D97-AF65-F5344CB8AC3E}">
        <p14:creationId xmlns:p14="http://schemas.microsoft.com/office/powerpoint/2010/main" val="3861608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953000"/>
          </a:xfrm>
        </p:spPr>
        <p:txBody>
          <a:bodyPr>
            <a:normAutofit/>
          </a:bodyPr>
          <a:lstStyle/>
          <a:p>
            <a:pPr marL="0" indent="0">
              <a:buNone/>
            </a:pPr>
            <a:r>
              <a:rPr lang="en-US" dirty="0" smtClean="0"/>
              <a:t>Cognitive biases come in many forms, none more potentially damaging than prediction bias. Combating against prediction bias requires several defined actions. </a:t>
            </a:r>
          </a:p>
          <a:p>
            <a:pPr marL="0" indent="0">
              <a:buNone/>
            </a:pPr>
            <a:endParaRPr lang="en-US" dirty="0" smtClean="0"/>
          </a:p>
          <a:p>
            <a:pPr marL="457200" indent="-457200">
              <a:buFont typeface="+mj-lt"/>
              <a:buAutoNum type="arabicPeriod"/>
            </a:pPr>
            <a:r>
              <a:rPr lang="en-US" dirty="0" smtClean="0"/>
              <a:t>Be open to asking for the opinions and views of others</a:t>
            </a:r>
          </a:p>
          <a:p>
            <a:pPr marL="857250" lvl="1" indent="-457200"/>
            <a:r>
              <a:rPr lang="en-US" dirty="0" smtClean="0"/>
              <a:t>Any collaboration will likely increase the number of options available to you</a:t>
            </a:r>
          </a:p>
          <a:p>
            <a:pPr marL="400050" lvl="1" indent="0">
              <a:buNone/>
            </a:pPr>
            <a:endParaRPr lang="en-US" dirty="0" smtClean="0"/>
          </a:p>
          <a:p>
            <a:pPr marL="457200" indent="-457200">
              <a:buFont typeface="+mj-lt"/>
              <a:buAutoNum type="arabicPeriod"/>
            </a:pPr>
            <a:r>
              <a:rPr lang="en-US" dirty="0" smtClean="0"/>
              <a:t>Check your ego/guard against your overconfidence and the natural assumption that your own ideas are superior because they’re yours</a:t>
            </a:r>
          </a:p>
          <a:p>
            <a:pPr marL="0" indent="0">
              <a:buNone/>
            </a:pPr>
            <a:endParaRPr lang="en-US" dirty="0"/>
          </a:p>
        </p:txBody>
      </p:sp>
      <p:sp>
        <p:nvSpPr>
          <p:cNvPr id="3" name="Title 2"/>
          <p:cNvSpPr>
            <a:spLocks noGrp="1"/>
          </p:cNvSpPr>
          <p:nvPr>
            <p:ph type="title"/>
          </p:nvPr>
        </p:nvSpPr>
        <p:spPr>
          <a:xfrm>
            <a:off x="914400" y="381000"/>
            <a:ext cx="7696200" cy="1143000"/>
          </a:xfrm>
        </p:spPr>
        <p:txBody>
          <a:bodyPr>
            <a:normAutofit fontScale="90000"/>
          </a:bodyPr>
          <a:lstStyle/>
          <a:p>
            <a:r>
              <a:rPr lang="en-US" dirty="0" smtClean="0"/>
              <a:t>Strategies for Avoiding Prediction Bias</a:t>
            </a:r>
            <a:endParaRPr lang="en-US" dirty="0"/>
          </a:p>
        </p:txBody>
      </p:sp>
    </p:spTree>
    <p:extLst>
      <p:ext uri="{BB962C8B-B14F-4D97-AF65-F5344CB8AC3E}">
        <p14:creationId xmlns:p14="http://schemas.microsoft.com/office/powerpoint/2010/main" val="2584166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524000"/>
            <a:ext cx="7467600" cy="4221163"/>
          </a:xfrm>
        </p:spPr>
        <p:txBody>
          <a:bodyPr>
            <a:normAutofit/>
          </a:bodyPr>
          <a:lstStyle/>
          <a:p>
            <a:pPr marL="457200" indent="-457200">
              <a:buFont typeface="+mj-lt"/>
              <a:buAutoNum type="arabicPeriod" startAt="3"/>
            </a:pPr>
            <a:r>
              <a:rPr lang="en-US" dirty="0" smtClean="0"/>
              <a:t>Look </a:t>
            </a:r>
            <a:r>
              <a:rPr lang="en-US" dirty="0"/>
              <a:t>outside the </a:t>
            </a:r>
            <a:r>
              <a:rPr lang="en-US" dirty="0" smtClean="0"/>
              <a:t>situation</a:t>
            </a:r>
          </a:p>
          <a:p>
            <a:pPr marL="857250" lvl="1" indent="-457200"/>
            <a:r>
              <a:rPr lang="en-US" dirty="0"/>
              <a:t>Evaluate similar ventures and their outcomes</a:t>
            </a:r>
          </a:p>
          <a:p>
            <a:pPr marL="857250" lvl="1" indent="-457200"/>
            <a:r>
              <a:rPr lang="en-US" dirty="0"/>
              <a:t>Enables you to manage the endeavor with a  fact-based narrative of how things might </a:t>
            </a:r>
            <a:r>
              <a:rPr lang="en-US" dirty="0" smtClean="0"/>
              <a:t>unfold</a:t>
            </a:r>
          </a:p>
          <a:p>
            <a:pPr marL="457200" indent="-457200">
              <a:buFont typeface="+mj-lt"/>
              <a:buAutoNum type="arabicPeriod" startAt="3"/>
            </a:pPr>
            <a:endParaRPr lang="en-US" dirty="0"/>
          </a:p>
          <a:p>
            <a:pPr marL="457200" indent="-457200">
              <a:buFont typeface="+mj-lt"/>
              <a:buAutoNum type="arabicPeriod" startAt="3"/>
            </a:pPr>
            <a:r>
              <a:rPr lang="en-US" dirty="0" smtClean="0"/>
              <a:t>Conduct </a:t>
            </a:r>
            <a:r>
              <a:rPr lang="en-US" dirty="0" err="1"/>
              <a:t>premortem</a:t>
            </a:r>
            <a:r>
              <a:rPr lang="en-US" dirty="0"/>
              <a:t> reviews</a:t>
            </a:r>
          </a:p>
          <a:p>
            <a:pPr marL="857250" lvl="1" indent="-457200"/>
            <a:r>
              <a:rPr lang="en-US" dirty="0"/>
              <a:t>After-action review, or debrief</a:t>
            </a:r>
          </a:p>
          <a:p>
            <a:pPr marL="857250" lvl="1" indent="-457200"/>
            <a:r>
              <a:rPr lang="en-US" dirty="0"/>
              <a:t>Effort to understand the causes of past failures</a:t>
            </a:r>
          </a:p>
          <a:p>
            <a:pPr marL="857250" lvl="1" indent="-457200"/>
            <a:r>
              <a:rPr lang="en-US" dirty="0"/>
              <a:t>Helps you imagine future failures and identify their possible causes</a:t>
            </a:r>
          </a:p>
          <a:p>
            <a:pPr marL="857250" lvl="1" indent="-457200"/>
            <a:r>
              <a:rPr lang="en-US" dirty="0"/>
              <a:t>Encourages creative </a:t>
            </a:r>
            <a:r>
              <a:rPr lang="en-US" dirty="0" smtClean="0"/>
              <a:t>thinking</a:t>
            </a:r>
            <a:endParaRPr lang="en-US" dirty="0"/>
          </a:p>
        </p:txBody>
      </p:sp>
    </p:spTree>
    <p:extLst>
      <p:ext uri="{BB962C8B-B14F-4D97-AF65-F5344CB8AC3E}">
        <p14:creationId xmlns:p14="http://schemas.microsoft.com/office/powerpoint/2010/main" val="2037346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676400"/>
            <a:ext cx="7467600" cy="5181600"/>
          </a:xfrm>
        </p:spPr>
        <p:txBody>
          <a:bodyPr>
            <a:normAutofit fontScale="92500" lnSpcReduction="10000"/>
          </a:bodyPr>
          <a:lstStyle/>
          <a:p>
            <a:pPr marL="0" indent="0">
              <a:buNone/>
            </a:pPr>
            <a:r>
              <a:rPr lang="en-US" dirty="0" smtClean="0"/>
              <a:t>No one is immune to cognitive biases. Decision bias, whatever its root cause, leads people and organizations to make poor decisions that can have lingering consequences. </a:t>
            </a:r>
          </a:p>
          <a:p>
            <a:pPr marL="0" indent="0">
              <a:buNone/>
            </a:pPr>
            <a:endParaRPr lang="en-US" dirty="0" smtClean="0"/>
          </a:p>
          <a:p>
            <a:pPr marL="457200" indent="-457200">
              <a:buFont typeface="+mj-lt"/>
              <a:buAutoNum type="arabicPeriod"/>
            </a:pPr>
            <a:r>
              <a:rPr lang="en-US" dirty="0" smtClean="0"/>
              <a:t>Grow your self-awareness through self-reflection. </a:t>
            </a:r>
          </a:p>
          <a:p>
            <a:pPr marL="857250" lvl="1" indent="-457200"/>
            <a:r>
              <a:rPr lang="en-US" dirty="0" smtClean="0"/>
              <a:t>Acknowledge that you can be mistaken, you can make mistakes, and that you can view those mistakes as learning opportunities</a:t>
            </a:r>
          </a:p>
          <a:p>
            <a:pPr marL="400050" lvl="1" indent="0">
              <a:buNone/>
            </a:pPr>
            <a:endParaRPr lang="en-US" dirty="0"/>
          </a:p>
          <a:p>
            <a:pPr marL="457200" indent="-457200">
              <a:buFont typeface="+mj-lt"/>
              <a:buAutoNum type="arabicPeriod"/>
            </a:pPr>
            <a:r>
              <a:rPr lang="en-US" dirty="0" smtClean="0"/>
              <a:t>Approach the problem from all angles</a:t>
            </a:r>
            <a:endParaRPr lang="en-US" dirty="0"/>
          </a:p>
          <a:p>
            <a:pPr lvl="1"/>
            <a:r>
              <a:rPr lang="en-US" dirty="0" smtClean="0"/>
              <a:t>Helps you consider a wider range of possibilities and overcome the tendency for snap-judgments and one-sided thinking.</a:t>
            </a:r>
          </a:p>
          <a:p>
            <a:pPr marL="457200" lvl="1" indent="0">
              <a:buNone/>
            </a:pPr>
            <a:endParaRPr lang="en-US" dirty="0" smtClean="0"/>
          </a:p>
          <a:p>
            <a:pPr marL="457200" indent="-457200">
              <a:buFont typeface="+mj-lt"/>
              <a:buAutoNum type="arabicPeriod"/>
            </a:pPr>
            <a:r>
              <a:rPr lang="en-US" dirty="0" smtClean="0"/>
              <a:t>Develop a systematic review process that enables you to reframe and redefine the problem to avoid committing faulty decisions based on ingrained biases.</a:t>
            </a:r>
          </a:p>
        </p:txBody>
      </p:sp>
      <p:sp>
        <p:nvSpPr>
          <p:cNvPr id="3" name="Title 2"/>
          <p:cNvSpPr>
            <a:spLocks noGrp="1"/>
          </p:cNvSpPr>
          <p:nvPr>
            <p:ph type="title"/>
          </p:nvPr>
        </p:nvSpPr>
        <p:spPr/>
        <p:txBody>
          <a:bodyPr/>
          <a:lstStyle/>
          <a:p>
            <a:r>
              <a:rPr lang="en-US" dirty="0" smtClean="0"/>
              <a:t>Strategies for Avoiding Decision Bias</a:t>
            </a:r>
            <a:endParaRPr lang="en-US" dirty="0"/>
          </a:p>
        </p:txBody>
      </p:sp>
    </p:spTree>
    <p:extLst>
      <p:ext uri="{BB962C8B-B14F-4D97-AF65-F5344CB8AC3E}">
        <p14:creationId xmlns:p14="http://schemas.microsoft.com/office/powerpoint/2010/main" val="1712065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066800"/>
            <a:ext cx="7467600" cy="5059363"/>
          </a:xfrm>
        </p:spPr>
        <p:txBody>
          <a:bodyPr>
            <a:normAutofit lnSpcReduction="10000"/>
          </a:bodyPr>
          <a:lstStyle/>
          <a:p>
            <a:pPr marL="457200" indent="-457200">
              <a:buFont typeface="+mj-lt"/>
              <a:buAutoNum type="arabicPeriod" startAt="4"/>
            </a:pPr>
            <a:r>
              <a:rPr lang="en-US" dirty="0"/>
              <a:t>Create a standardized method of decision-making that uses fact-based, logical reasoning, analysis, and conceptual thinking, and involved all members of your team.</a:t>
            </a:r>
          </a:p>
          <a:p>
            <a:pPr marL="857250" lvl="1" indent="-457200"/>
            <a:r>
              <a:rPr lang="en-US" dirty="0"/>
              <a:t>Allows you and your team to effectively collect and analyze the facts and weigh the advantages/disadvantages of proposed actions. </a:t>
            </a:r>
          </a:p>
          <a:p>
            <a:pPr marL="857250" lvl="1" indent="-457200"/>
            <a:r>
              <a:rPr lang="en-US" dirty="0"/>
              <a:t>Enables everyone to see the bigger picture and find creative solutions that are needed to solve abstract problems. </a:t>
            </a:r>
            <a:endParaRPr lang="en-US" dirty="0" smtClean="0"/>
          </a:p>
          <a:p>
            <a:pPr marL="400050" lvl="1" indent="0">
              <a:buNone/>
            </a:pPr>
            <a:endParaRPr lang="en-US" dirty="0"/>
          </a:p>
          <a:p>
            <a:pPr marL="457200" indent="-457200">
              <a:buFont typeface="+mj-lt"/>
              <a:buAutoNum type="arabicPeriod" startAt="4"/>
            </a:pPr>
            <a:r>
              <a:rPr lang="en-US" dirty="0"/>
              <a:t>Ensure that everyone’s emotions take a back seat and not be allowed to cloud the evidence. Involving all team members in the decision-making process helps people feel valued and as a result, their </a:t>
            </a:r>
            <a:r>
              <a:rPr lang="en-US" dirty="0" smtClean="0"/>
              <a:t>motivation is </a:t>
            </a:r>
            <a:r>
              <a:rPr lang="en-US" dirty="0"/>
              <a:t>higher, creating a stronger bond of responsibility for collectively making the right, reasoned decision. </a:t>
            </a:r>
          </a:p>
          <a:p>
            <a:pPr marL="457200" indent="-457200">
              <a:buFont typeface="+mj-lt"/>
              <a:buAutoNum type="arabicPeriod" startAt="4"/>
            </a:pPr>
            <a:endParaRPr lang="en-US" dirty="0"/>
          </a:p>
          <a:p>
            <a:endParaRPr lang="en-US" dirty="0"/>
          </a:p>
        </p:txBody>
      </p:sp>
    </p:spTree>
    <p:extLst>
      <p:ext uri="{BB962C8B-B14F-4D97-AF65-F5344CB8AC3E}">
        <p14:creationId xmlns:p14="http://schemas.microsoft.com/office/powerpoint/2010/main" val="15096275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Most people are subject to action bias. It informs their perceptions and how they think about and react to what they perceive. It’s fostered by a commonly held misconception if you look productive, you must be productive. </a:t>
            </a:r>
            <a:endParaRPr lang="en-US" dirty="0"/>
          </a:p>
          <a:p>
            <a:pPr marL="0" indent="0">
              <a:buNone/>
            </a:pPr>
            <a:endParaRPr lang="en-US" dirty="0" smtClean="0"/>
          </a:p>
          <a:p>
            <a:pPr marL="0" indent="0">
              <a:buNone/>
            </a:pPr>
            <a:r>
              <a:rPr lang="en-US" dirty="0" smtClean="0"/>
              <a:t>The often best way to combat action bias is to embrace patience and restraint. Often, successful solutions take time and consideration to develop. </a:t>
            </a:r>
          </a:p>
          <a:p>
            <a:pPr marL="0" indent="0">
              <a:buNone/>
            </a:pPr>
            <a:endParaRPr lang="en-US" dirty="0"/>
          </a:p>
          <a:p>
            <a:pPr marL="0" indent="0">
              <a:buNone/>
            </a:pPr>
            <a:r>
              <a:rPr lang="en-US" dirty="0" smtClean="0"/>
              <a:t>It’s necessary to consciously reject the tendency to overvalue action and instead embrace patience. Remember that thinking, observing, and exploring options all work. </a:t>
            </a:r>
            <a:endParaRPr lang="en-US" dirty="0"/>
          </a:p>
        </p:txBody>
      </p:sp>
      <p:sp>
        <p:nvSpPr>
          <p:cNvPr id="3" name="Title 2"/>
          <p:cNvSpPr>
            <a:spLocks noGrp="1"/>
          </p:cNvSpPr>
          <p:nvPr>
            <p:ph type="title"/>
          </p:nvPr>
        </p:nvSpPr>
        <p:spPr/>
        <p:txBody>
          <a:bodyPr/>
          <a:lstStyle/>
          <a:p>
            <a:r>
              <a:rPr lang="en-US" dirty="0" smtClean="0"/>
              <a:t>Strategies for Avoiding Action Bias</a:t>
            </a:r>
            <a:endParaRPr lang="en-US" dirty="0"/>
          </a:p>
        </p:txBody>
      </p:sp>
    </p:spTree>
    <p:extLst>
      <p:ext uri="{BB962C8B-B14F-4D97-AF65-F5344CB8AC3E}">
        <p14:creationId xmlns:p14="http://schemas.microsoft.com/office/powerpoint/2010/main" val="8091447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Cognitive</a:t>
            </a:r>
            <a:r>
              <a:rPr kumimoji="0" lang="en-US" sz="4800" b="1" i="0" u="none" strike="noStrike" kern="0" cap="none" spc="0" normalizeH="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 Bias</a:t>
            </a: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Review Q &amp; A</a:t>
            </a:r>
          </a:p>
        </p:txBody>
      </p:sp>
    </p:spTree>
    <p:extLst>
      <p:ext uri="{BB962C8B-B14F-4D97-AF65-F5344CB8AC3E}">
        <p14:creationId xmlns:p14="http://schemas.microsoft.com/office/powerpoint/2010/main" val="290040996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There is high risk for cognitive bias when you engage System 1 thinking.</a:t>
            </a:r>
            <a:endParaRPr lang="en-US" dirty="0"/>
          </a:p>
        </p:txBody>
      </p:sp>
    </p:spTree>
    <p:extLst>
      <p:ext uri="{BB962C8B-B14F-4D97-AF65-F5344CB8AC3E}">
        <p14:creationId xmlns:p14="http://schemas.microsoft.com/office/powerpoint/2010/main" val="313773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Evaluating similar ventures and their outcomes is a way to avoid prediction bias.</a:t>
            </a:r>
            <a:endParaRPr lang="en-US" dirty="0"/>
          </a:p>
        </p:txBody>
      </p:sp>
    </p:spTree>
    <p:extLst>
      <p:ext uri="{BB962C8B-B14F-4D97-AF65-F5344CB8AC3E}">
        <p14:creationId xmlns:p14="http://schemas.microsoft.com/office/powerpoint/2010/main" val="77028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Unconsciously filtering out information when you feel compelled to act is an example of Decision Bias.</a:t>
            </a:r>
            <a:endParaRPr lang="en-US" sz="2800" dirty="0"/>
          </a:p>
        </p:txBody>
      </p:sp>
    </p:spTree>
    <p:extLst>
      <p:ext uri="{BB962C8B-B14F-4D97-AF65-F5344CB8AC3E}">
        <p14:creationId xmlns:p14="http://schemas.microsoft.com/office/powerpoint/2010/main" val="3768436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590800"/>
            <a:ext cx="8229600" cy="1143000"/>
          </a:xfrm>
          <a:effectLst/>
        </p:spPr>
        <p:txBody>
          <a:bodyPr>
            <a:normAutofit fontScale="90000"/>
          </a:bodyPr>
          <a:lstStyle/>
          <a:p>
            <a:r>
              <a:rPr lang="en-US" dirty="0" smtClean="0">
                <a:effectLst/>
              </a:rPr>
              <a:t>Which is </a:t>
            </a:r>
            <a:r>
              <a:rPr lang="en-US" u="sng" dirty="0" smtClean="0">
                <a:effectLst/>
              </a:rPr>
              <a:t>not</a:t>
            </a:r>
            <a:r>
              <a:rPr lang="en-US" dirty="0" smtClean="0">
                <a:effectLst/>
              </a:rPr>
              <a:t> a good way to control action bias?</a:t>
            </a:r>
            <a:br>
              <a:rPr lang="en-US" dirty="0" smtClean="0">
                <a:effectLst/>
              </a:rPr>
            </a:br>
            <a:r>
              <a:rPr lang="en-US" dirty="0"/>
              <a:t/>
            </a:r>
            <a:br>
              <a:rPr lang="en-US" dirty="0"/>
            </a:br>
            <a:r>
              <a:rPr lang="en-US" i="0" dirty="0" smtClean="0"/>
              <a:t>A. Reviewing past experiences and results</a:t>
            </a:r>
            <a:br>
              <a:rPr lang="en-US" i="0" dirty="0" smtClean="0"/>
            </a:br>
            <a:r>
              <a:rPr lang="en-US" i="0" dirty="0" smtClean="0"/>
              <a:t>B. Stop over-valuing action</a:t>
            </a:r>
            <a:br>
              <a:rPr lang="en-US" i="0" dirty="0" smtClean="0"/>
            </a:br>
            <a:r>
              <a:rPr lang="en-US" i="0" dirty="0" smtClean="0"/>
              <a:t>C. Quickly resolve the issue at hand</a:t>
            </a:r>
            <a:br>
              <a:rPr lang="en-US" i="0" dirty="0" smtClean="0"/>
            </a:br>
            <a:r>
              <a:rPr lang="en-US" i="0" dirty="0" smtClean="0"/>
              <a:t>D. Perform a thorough analysis to reframe the problem</a:t>
            </a:r>
            <a:endParaRPr lang="en-US" i="0" dirty="0">
              <a:effectLst/>
            </a:endParaRPr>
          </a:p>
        </p:txBody>
      </p:sp>
      <p:sp>
        <p:nvSpPr>
          <p:cNvPr id="3" name="Text Placeholder 2"/>
          <p:cNvSpPr>
            <a:spLocks noGrp="1"/>
          </p:cNvSpPr>
          <p:nvPr>
            <p:ph type="body" sz="quarter" idx="14"/>
          </p:nvPr>
        </p:nvSpPr>
        <p:spPr>
          <a:xfrm>
            <a:off x="3505200" y="4800600"/>
            <a:ext cx="1926555" cy="2438400"/>
          </a:xfrm>
        </p:spPr>
        <p:txBody>
          <a:bodyPr>
            <a:normAutofit/>
          </a:bodyPr>
          <a:lstStyle/>
          <a:p>
            <a:pPr marL="0" indent="0"/>
            <a:r>
              <a:rPr lang="en-US" dirty="0">
                <a:solidFill>
                  <a:srgbClr val="FF6600"/>
                </a:solidFill>
                <a:effectLst>
                  <a:reflection blurRad="12700" stA="25000" endPos="55000" dist="5000" dir="5400000" sy="-100000" algn="bl" rotWithShape="0"/>
                </a:effectLst>
              </a:rPr>
              <a:t>C</a:t>
            </a:r>
            <a:r>
              <a:rPr lang="en-US" dirty="0" smtClean="0">
                <a:solidFill>
                  <a:srgbClr val="FF6600"/>
                </a:solidFill>
                <a:effectLst>
                  <a:reflection blurRad="12700" stA="25000" endPos="55000" dist="5000" dir="5400000" sy="-100000" algn="bl" rotWithShape="0"/>
                </a:effectLst>
              </a:rPr>
              <a:t>.</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35249164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2800" dirty="0" smtClean="0"/>
              <a:t>Reflecting on the desired outcome of your decisions is an example of growing your self-awareness to avoid decision bias. </a:t>
            </a:r>
            <a:endParaRPr lang="en-US" sz="2800" dirty="0"/>
          </a:p>
        </p:txBody>
      </p:sp>
    </p:spTree>
    <p:extLst>
      <p:ext uri="{BB962C8B-B14F-4D97-AF65-F5344CB8AC3E}">
        <p14:creationId xmlns:p14="http://schemas.microsoft.com/office/powerpoint/2010/main" val="40058187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You Have Completed</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Cognitive Bias</a:t>
            </a: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a:t>
            </a:r>
            <a:br>
              <a:rPr lang="en-US" sz="3200" noProof="0" dirty="0" smtClean="0">
                <a:gradFill flip="none" rotWithShape="1">
                  <a:gsLst>
                    <a:gs pos="50000">
                      <a:srgbClr val="FF6600"/>
                    </a:gs>
                    <a:gs pos="100000">
                      <a:schemeClr val="accent4">
                        <a:lumMod val="60000"/>
                        <a:lumOff val="40000"/>
                      </a:schemeClr>
                    </a:gs>
                  </a:gsLst>
                  <a:lin ang="16080000" scaled="0"/>
                  <a:tileRect/>
                </a:gradFill>
                <a:effectLst/>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Professional Prep </a:t>
            </a:r>
            <a:r>
              <a:rPr lang="en-US" sz="3200" smtClean="0">
                <a:gradFill flip="none" rotWithShape="1">
                  <a:gsLst>
                    <a:gs pos="50000">
                      <a:srgbClr val="FF6600"/>
                    </a:gs>
                    <a:gs pos="100000">
                      <a:schemeClr val="accent4">
                        <a:lumMod val="60000"/>
                        <a:lumOff val="40000"/>
                      </a:schemeClr>
                    </a:gs>
                  </a:gsLst>
                  <a:lin ang="16080000" scaled="0"/>
                  <a:tileRect/>
                </a:gradFill>
                <a:effectLst/>
              </a:rPr>
              <a:t>Lesson #8</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4168886926"/>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 Show">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 Show.potx</Template>
  <TotalTime>0</TotalTime>
  <Words>1810</Words>
  <Application>Microsoft Macintosh PowerPoint</Application>
  <PresentationFormat>On-screen Show (4:3)</PresentationFormat>
  <Paragraphs>128</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Quiz Show</vt:lpstr>
      <vt:lpstr>Cognitive Bias Professional Prep Lesson #8</vt:lpstr>
      <vt:lpstr>Overview</vt:lpstr>
      <vt:lpstr>Goals of Lesson</vt:lpstr>
      <vt:lpstr>Causes of Cognitive Bias</vt:lpstr>
      <vt:lpstr>Heuristics</vt:lpstr>
      <vt:lpstr>PowerPoint Presentation</vt:lpstr>
      <vt:lpstr>System 1 Thinking</vt:lpstr>
      <vt:lpstr>System 2 Thinking</vt:lpstr>
      <vt:lpstr>Types of Cognitive Bias</vt:lpstr>
      <vt:lpstr>Prediction Bias</vt:lpstr>
      <vt:lpstr>Decision Bias</vt:lpstr>
      <vt:lpstr>Rational Actors</vt:lpstr>
      <vt:lpstr>Action Bias</vt:lpstr>
      <vt:lpstr>PowerPoint Presentation</vt:lpstr>
      <vt:lpstr>Strategies for Avoiding Prediction Bias</vt:lpstr>
      <vt:lpstr>PowerPoint Presentation</vt:lpstr>
      <vt:lpstr>Strategies for Avoiding Decision Bias</vt:lpstr>
      <vt:lpstr>PowerPoint Presentation</vt:lpstr>
      <vt:lpstr>Strategies for Avoiding Action Bias</vt:lpstr>
      <vt:lpstr>Cognitive Bias Review Q &amp; A</vt:lpstr>
      <vt:lpstr>There is high risk for cognitive bias when you engage System 1 thinking.</vt:lpstr>
      <vt:lpstr>Evaluating similar ventures and their outcomes is a way to avoid prediction bias.</vt:lpstr>
      <vt:lpstr>Unconsciously filtering out information when you feel compelled to act is an example of Decision Bias.</vt:lpstr>
      <vt:lpstr>Which is not a good way to control action bias?  A. Reviewing past experiences and results B. Stop over-valuing action C. Quickly resolve the issue at hand D. Perform a thorough analysis to reframe the problem</vt:lpstr>
      <vt:lpstr>Reflecting on the desired outcome of your decisions is an example of growing your self-awareness to avoid decision bias. </vt:lpstr>
      <vt:lpstr>You Have Completed Cognitive Bias: Professional Prep Lesson #8</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2010-04-19T20:49:56Z</dcterms:created>
  <dcterms:modified xsi:type="dcterms:W3CDTF">2020-06-23T11:06:02Z</dcterms:modified>
</cp:coreProperties>
</file>