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1"/>
  </p:notesMasterIdLst>
  <p:handoutMasterIdLst>
    <p:handoutMasterId r:id="rId32"/>
  </p:handoutMasterIdLst>
  <p:sldIdLst>
    <p:sldId id="273" r:id="rId2"/>
    <p:sldId id="274" r:id="rId3"/>
    <p:sldId id="295" r:id="rId4"/>
    <p:sldId id="338" r:id="rId5"/>
    <p:sldId id="339" r:id="rId6"/>
    <p:sldId id="340" r:id="rId7"/>
    <p:sldId id="341" r:id="rId8"/>
    <p:sldId id="342" r:id="rId9"/>
    <p:sldId id="343" r:id="rId10"/>
    <p:sldId id="344" r:id="rId11"/>
    <p:sldId id="345" r:id="rId12"/>
    <p:sldId id="346" r:id="rId13"/>
    <p:sldId id="347" r:id="rId14"/>
    <p:sldId id="349" r:id="rId15"/>
    <p:sldId id="348" r:id="rId16"/>
    <p:sldId id="350" r:id="rId17"/>
    <p:sldId id="351" r:id="rId18"/>
    <p:sldId id="352" r:id="rId19"/>
    <p:sldId id="353" r:id="rId20"/>
    <p:sldId id="354" r:id="rId21"/>
    <p:sldId id="355" r:id="rId22"/>
    <p:sldId id="356" r:id="rId23"/>
    <p:sldId id="337" r:id="rId24"/>
    <p:sldId id="357" r:id="rId25"/>
    <p:sldId id="358" r:id="rId26"/>
    <p:sldId id="360" r:id="rId27"/>
    <p:sldId id="362" r:id="rId28"/>
    <p:sldId id="366" r:id="rId29"/>
    <p:sldId id="317" r:id="rId30"/>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2" autoAdjust="0"/>
    <p:restoredTop sz="86410" autoAdjust="0"/>
  </p:normalViewPr>
  <p:slideViewPr>
    <p:cSldViewPr>
      <p:cViewPr varScale="1">
        <p:scale>
          <a:sx n="61" d="100"/>
          <a:sy n="61" d="100"/>
        </p:scale>
        <p:origin x="-104" y="-128"/>
      </p:cViewPr>
      <p:guideLst>
        <p:guide orient="horz" pos="2160"/>
        <p:guide pos="2880"/>
      </p:guideLst>
    </p:cSldViewPr>
  </p:slideViewPr>
  <p:outlineViewPr>
    <p:cViewPr>
      <p:scale>
        <a:sx n="33" d="100"/>
        <a:sy n="33" d="100"/>
      </p:scale>
      <p:origin x="0" y="56864"/>
    </p:cViewPr>
  </p:outlineViewPr>
  <p:notesTextViewPr>
    <p:cViewPr>
      <p:scale>
        <a:sx n="100" d="100"/>
        <a:sy n="100" d="100"/>
      </p:scale>
      <p:origin x="0" y="0"/>
    </p:cViewPr>
  </p:notesTextViewPr>
  <p:sorterViewPr>
    <p:cViewPr>
      <p:scale>
        <a:sx n="66" d="100"/>
        <a:sy n="66" d="100"/>
      </p:scale>
      <p:origin x="0" y="2192"/>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dirty="0"/>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6/23/20</a:t>
            </a:fld>
            <a:endParaRPr lang="en-US" dirty="0"/>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dirty="0"/>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dirty="0"/>
          </a:p>
        </p:txBody>
      </p:sp>
    </p:spTree>
    <p:extLst>
      <p:ext uri="{BB962C8B-B14F-4D97-AF65-F5344CB8AC3E}">
        <p14:creationId xmlns:p14="http://schemas.microsoft.com/office/powerpoint/2010/main" val="27634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dirty="0"/>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6/23/20</a:t>
            </a:fld>
            <a:endParaRPr lang="en-US" dirty="0"/>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dirty="0"/>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dirty="0"/>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dirty="0"/>
          </a:p>
        </p:txBody>
      </p:sp>
    </p:spTree>
    <p:extLst>
      <p:ext uri="{BB962C8B-B14F-4D97-AF65-F5344CB8AC3E}">
        <p14:creationId xmlns:p14="http://schemas.microsoft.com/office/powerpoint/2010/main" val="93285859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dirty="0"/>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dirty="0"/>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dirty="0"/>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dirty="0"/>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dirty="0"/>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dirty="0"/>
          </a:p>
        </p:txBody>
      </p:sp>
      <p:sp>
        <p:nvSpPr>
          <p:cNvPr id="31" name="Rectangle 36"/>
          <p:cNvSpPr>
            <a:spLocks noGrp="1"/>
          </p:cNvSpPr>
          <p:nvPr>
            <p:ph type="ftr" sz="quarter" idx="12"/>
          </p:nvPr>
        </p:nvSpPr>
        <p:spPr/>
        <p:txBody>
          <a:bodyPr rtlCol="0"/>
          <a:lstStyle>
            <a:extLst/>
          </a:lstStyle>
          <a:p>
            <a:endParaRPr lang="en-US" dirty="0"/>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dirty="0"/>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dirty="0"/>
          </a:p>
        </p:txBody>
      </p:sp>
      <p:sp>
        <p:nvSpPr>
          <p:cNvPr id="4" name="Rectangle 12"/>
          <p:cNvSpPr>
            <a:spLocks noGrp="1"/>
          </p:cNvSpPr>
          <p:nvPr>
            <p:ph type="ftr" sz="quarter" idx="12"/>
          </p:nvPr>
        </p:nvSpPr>
        <p:spPr/>
        <p:txBody>
          <a:bodyPr rtlCol="0"/>
          <a:lstStyle>
            <a:extLst/>
          </a:lstStyle>
          <a:p>
            <a:endParaRPr lang="en-US" dirty="0"/>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dirty="0"/>
          </a:p>
        </p:txBody>
      </p:sp>
      <p:sp>
        <p:nvSpPr>
          <p:cNvPr id="26" name="Rectangle 4"/>
          <p:cNvSpPr>
            <a:spLocks noGrp="1"/>
          </p:cNvSpPr>
          <p:nvPr>
            <p:ph type="ftr" sz="quarter" idx="11"/>
          </p:nvPr>
        </p:nvSpPr>
        <p:spPr/>
        <p:txBody>
          <a:bodyPr rtlCol="0"/>
          <a:lstStyle>
            <a:extLst/>
          </a:lstStyle>
          <a:p>
            <a:endParaRPr lang="en-US" dirty="0"/>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dirty="0"/>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dirty="0"/>
          </a:p>
        </p:txBody>
      </p:sp>
      <p:sp>
        <p:nvSpPr>
          <p:cNvPr id="22" name="Rectangle 4"/>
          <p:cNvSpPr>
            <a:spLocks noGrp="1"/>
          </p:cNvSpPr>
          <p:nvPr>
            <p:ph type="ftr" sz="quarter" idx="11"/>
          </p:nvPr>
        </p:nvSpPr>
        <p:spPr/>
        <p:txBody>
          <a:bodyPr vert="horz"/>
          <a:lstStyle>
            <a:extLst/>
          </a:lstStyle>
          <a:p>
            <a:endParaRPr lang="en-US" dirty="0"/>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dirty="0"/>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dirty="0"/>
          </a:p>
        </p:txBody>
      </p:sp>
      <p:sp>
        <p:nvSpPr>
          <p:cNvPr id="28" name="Rectangle 4"/>
          <p:cNvSpPr>
            <a:spLocks noGrp="1"/>
          </p:cNvSpPr>
          <p:nvPr>
            <p:ph type="ftr" sz="quarter" idx="11"/>
          </p:nvPr>
        </p:nvSpPr>
        <p:spPr/>
        <p:txBody>
          <a:bodyPr vert="horz"/>
          <a:lstStyle>
            <a:extLst/>
          </a:lstStyle>
          <a:p>
            <a:endParaRPr lang="en-US" dirty="0"/>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dirty="0"/>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dirty="0"/>
          </a:p>
        </p:txBody>
      </p:sp>
      <p:sp>
        <p:nvSpPr>
          <p:cNvPr id="11" name="Rectangle 4"/>
          <p:cNvSpPr>
            <a:spLocks noGrp="1"/>
          </p:cNvSpPr>
          <p:nvPr>
            <p:ph type="ftr" sz="quarter" idx="11"/>
          </p:nvPr>
        </p:nvSpPr>
        <p:spPr/>
        <p:txBody>
          <a:bodyPr vert="horz"/>
          <a:lstStyle>
            <a:extLst/>
          </a:lstStyle>
          <a:p>
            <a:endParaRPr lang="en-US" dirty="0"/>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dirty="0"/>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dirty="0"/>
          </a:p>
        </p:txBody>
      </p:sp>
      <p:sp>
        <p:nvSpPr>
          <p:cNvPr id="2" name="Rectangle 4"/>
          <p:cNvSpPr>
            <a:spLocks noGrp="1"/>
          </p:cNvSpPr>
          <p:nvPr>
            <p:ph type="ftr" sz="quarter" idx="11"/>
          </p:nvPr>
        </p:nvSpPr>
        <p:spPr/>
        <p:txBody>
          <a:bodyPr vert="horz"/>
          <a:lstStyle>
            <a:extLst/>
          </a:lstStyle>
          <a:p>
            <a:endParaRPr lang="en-US" dirty="0"/>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dirty="0"/>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dirty="0"/>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dirty="0"/>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dirty="0"/>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6/23/20</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dirty="0"/>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dirty="0"/>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dirty="0"/>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dirty="0"/>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xmlns:p14="http://schemas.microsoft.com/office/powerpoint/2010/mai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In Trouble</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Financial Literacy Lesson #8 </a:t>
            </a:r>
          </a:p>
        </p:txBody>
      </p:sp>
    </p:spTree>
    <p:extLst>
      <p:ext uri="{BB962C8B-B14F-4D97-AF65-F5344CB8AC3E}">
        <p14:creationId xmlns:p14="http://schemas.microsoft.com/office/powerpoint/2010/main" val="1101887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495800"/>
          </a:xfrm>
        </p:spPr>
        <p:txBody>
          <a:bodyPr>
            <a:normAutofit/>
          </a:bodyPr>
          <a:lstStyle/>
          <a:p>
            <a:pPr marL="0" indent="0">
              <a:buNone/>
            </a:pPr>
            <a:r>
              <a:rPr lang="en-US" dirty="0" smtClean="0"/>
              <a:t>The material in this lesson will help students become aware of the warning signs of financial difficulties. </a:t>
            </a:r>
          </a:p>
          <a:p>
            <a:pPr marL="0" indent="0">
              <a:buNone/>
            </a:pPr>
            <a:endParaRPr lang="en-US" dirty="0"/>
          </a:p>
          <a:p>
            <a:pPr marL="0" indent="0">
              <a:buNone/>
            </a:pPr>
            <a:r>
              <a:rPr lang="en-US" dirty="0" smtClean="0"/>
              <a:t>When difficulties arise, students should first contact their creditors. Next, efforts should be made to revise spending patterns. In addition, assistance from a member of the National Foundation for Consumer Credit service agencies might be considered. </a:t>
            </a:r>
          </a:p>
          <a:p>
            <a:pPr marL="0" indent="0">
              <a:buNone/>
            </a:pPr>
            <a:endParaRPr lang="en-US" dirty="0"/>
          </a:p>
          <a:p>
            <a:pPr marL="0" indent="0">
              <a:buNone/>
            </a:pPr>
            <a:r>
              <a:rPr lang="en-US" dirty="0" smtClean="0"/>
              <a:t>If those actions do not help, students will learn about other actions that might be considered, such as debt consolidation loans and bankruptcy. </a:t>
            </a:r>
            <a:endParaRPr lang="en-US" dirty="0"/>
          </a:p>
        </p:txBody>
      </p:sp>
      <p:sp>
        <p:nvSpPr>
          <p:cNvPr id="3" name="Title 2"/>
          <p:cNvSpPr>
            <a:spLocks noGrp="1"/>
          </p:cNvSpPr>
          <p:nvPr>
            <p:ph type="title"/>
          </p:nvPr>
        </p:nvSpPr>
        <p:spPr/>
        <p:txBody>
          <a:bodyPr/>
          <a:lstStyle/>
          <a:p>
            <a:r>
              <a:rPr lang="en-US" b="1" dirty="0" smtClean="0"/>
              <a:t>Overview</a:t>
            </a:r>
            <a:endParaRPr lang="en-US" b="1" dirty="0"/>
          </a:p>
        </p:txBody>
      </p:sp>
    </p:spTree>
    <p:extLst>
      <p:ext uri="{BB962C8B-B14F-4D97-AF65-F5344CB8AC3E}">
        <p14:creationId xmlns:p14="http://schemas.microsoft.com/office/powerpoint/2010/main" val="32025972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Understand the behaviors and circumstances that can lead to financial trouble.</a:t>
            </a:r>
          </a:p>
          <a:p>
            <a:r>
              <a:rPr lang="en-US" dirty="0" smtClean="0"/>
              <a:t>Identify some of the options and actions available to a person in financial trouble.</a:t>
            </a:r>
          </a:p>
        </p:txBody>
      </p:sp>
      <p:sp>
        <p:nvSpPr>
          <p:cNvPr id="3" name="Title 2"/>
          <p:cNvSpPr>
            <a:spLocks noGrp="1"/>
          </p:cNvSpPr>
          <p:nvPr>
            <p:ph type="title"/>
          </p:nvPr>
        </p:nvSpPr>
        <p:spPr/>
        <p:txBody>
          <a:bodyPr/>
          <a:lstStyle/>
          <a:p>
            <a:r>
              <a:rPr lang="en-US" dirty="0" smtClean="0"/>
              <a:t>Goal of Lesson</a:t>
            </a:r>
            <a:endParaRPr lang="en-US" dirty="0"/>
          </a:p>
        </p:txBody>
      </p:sp>
    </p:spTree>
    <p:extLst>
      <p:ext uri="{BB962C8B-B14F-4D97-AF65-F5344CB8AC3E}">
        <p14:creationId xmlns:p14="http://schemas.microsoft.com/office/powerpoint/2010/main" val="118352632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066800"/>
            <a:ext cx="8077200" cy="5638800"/>
          </a:xfrm>
        </p:spPr>
        <p:txBody>
          <a:bodyPr>
            <a:normAutofit lnSpcReduction="10000"/>
          </a:bodyPr>
          <a:lstStyle/>
          <a:p>
            <a:pPr marL="0" indent="0">
              <a:buNone/>
            </a:pPr>
            <a:r>
              <a:rPr lang="en-US" dirty="0" smtClean="0"/>
              <a:t>There are several reasons why consumers don’t pay their bills and can get into trouble using credit. </a:t>
            </a:r>
          </a:p>
          <a:p>
            <a:pPr marL="0" indent="0">
              <a:buNone/>
            </a:pPr>
            <a:endParaRPr lang="en-US" dirty="0"/>
          </a:p>
          <a:p>
            <a:pPr marL="0" indent="0">
              <a:buNone/>
            </a:pPr>
            <a:r>
              <a:rPr lang="en-US" dirty="0" smtClean="0"/>
              <a:t>Loss of income (48%)</a:t>
            </a:r>
          </a:p>
          <a:p>
            <a:r>
              <a:rPr lang="en-US" dirty="0" smtClean="0"/>
              <a:t>Unemployment (24%)</a:t>
            </a:r>
          </a:p>
          <a:p>
            <a:r>
              <a:rPr lang="en-US" dirty="0" smtClean="0"/>
              <a:t>Illness (16%)</a:t>
            </a:r>
          </a:p>
          <a:p>
            <a:r>
              <a:rPr lang="en-US" dirty="0" smtClean="0"/>
              <a:t>Other such as divorce or death (8%)</a:t>
            </a:r>
          </a:p>
          <a:p>
            <a:pPr marL="0" indent="0">
              <a:buNone/>
            </a:pPr>
            <a:endParaRPr lang="en-US" dirty="0"/>
          </a:p>
          <a:p>
            <a:pPr marL="0" indent="0">
              <a:buNone/>
            </a:pPr>
            <a:r>
              <a:rPr lang="en-US" dirty="0" smtClean="0"/>
              <a:t>Overextension-buying more than you can actually afford to pay back (25%)</a:t>
            </a:r>
          </a:p>
          <a:p>
            <a:endParaRPr lang="en-US" dirty="0"/>
          </a:p>
          <a:p>
            <a:pPr marL="0" indent="0">
              <a:buNone/>
            </a:pPr>
            <a:r>
              <a:rPr lang="en-US" dirty="0" smtClean="0"/>
              <a:t>Defective goods and services (20%)</a:t>
            </a:r>
          </a:p>
          <a:p>
            <a:pPr marL="0" indent="0">
              <a:buNone/>
            </a:pPr>
            <a:endParaRPr lang="en-US" dirty="0" smtClean="0"/>
          </a:p>
          <a:p>
            <a:pPr marL="0" indent="0">
              <a:buNone/>
            </a:pPr>
            <a:r>
              <a:rPr lang="en-US" dirty="0" smtClean="0"/>
              <a:t>Fraudulent use of credit (4%)</a:t>
            </a:r>
          </a:p>
          <a:p>
            <a:pPr marL="0" indent="0">
              <a:buNone/>
            </a:pPr>
            <a:endParaRPr lang="en-US" dirty="0" smtClean="0"/>
          </a:p>
          <a:p>
            <a:pPr marL="0" indent="0">
              <a:buNone/>
            </a:pPr>
            <a:r>
              <a:rPr lang="en-US" dirty="0" smtClean="0"/>
              <a:t>Other (3%)</a:t>
            </a:r>
          </a:p>
          <a:p>
            <a:pPr marL="0" indent="0">
              <a:buNone/>
            </a:pPr>
            <a:endParaRPr lang="en-US" dirty="0"/>
          </a:p>
        </p:txBody>
      </p:sp>
      <p:sp>
        <p:nvSpPr>
          <p:cNvPr id="3" name="Title 2"/>
          <p:cNvSpPr>
            <a:spLocks noGrp="1"/>
          </p:cNvSpPr>
          <p:nvPr>
            <p:ph type="title"/>
          </p:nvPr>
        </p:nvSpPr>
        <p:spPr>
          <a:xfrm>
            <a:off x="914400" y="-152400"/>
            <a:ext cx="7696200" cy="1143000"/>
          </a:xfrm>
        </p:spPr>
        <p:txBody>
          <a:bodyPr/>
          <a:lstStyle/>
          <a:p>
            <a:r>
              <a:rPr lang="en-US" dirty="0" smtClean="0"/>
              <a:t>Why Consumers Don’t Pay</a:t>
            </a:r>
            <a:endParaRPr lang="en-US" dirty="0"/>
          </a:p>
        </p:txBody>
      </p:sp>
    </p:spTree>
    <p:extLst>
      <p:ext uri="{BB962C8B-B14F-4D97-AF65-F5344CB8AC3E}">
        <p14:creationId xmlns:p14="http://schemas.microsoft.com/office/powerpoint/2010/main" val="243020275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038600"/>
          </a:xfrm>
        </p:spPr>
        <p:txBody>
          <a:bodyPr/>
          <a:lstStyle/>
          <a:p>
            <a:r>
              <a:rPr lang="en-US" dirty="0" smtClean="0"/>
              <a:t>You don’t know how much you owe</a:t>
            </a:r>
          </a:p>
          <a:p>
            <a:r>
              <a:rPr lang="en-US" dirty="0" smtClean="0"/>
              <a:t>You often pay bills late</a:t>
            </a:r>
          </a:p>
          <a:p>
            <a:r>
              <a:rPr lang="en-US" dirty="0" smtClean="0"/>
              <a:t>You get a new loan to pay old loans</a:t>
            </a:r>
          </a:p>
          <a:p>
            <a:r>
              <a:rPr lang="en-US" dirty="0" smtClean="0"/>
              <a:t>You pay only the minimum balance due each month</a:t>
            </a:r>
          </a:p>
          <a:p>
            <a:r>
              <a:rPr lang="en-US" dirty="0" smtClean="0"/>
              <a:t>You spend more than 20% of your net income on debt maintenance</a:t>
            </a:r>
          </a:p>
          <a:p>
            <a:r>
              <a:rPr lang="en-US" dirty="0" smtClean="0"/>
              <a:t>You would have an immediate financial problem if you lost your job</a:t>
            </a:r>
          </a:p>
          <a:p>
            <a:r>
              <a:rPr lang="en-US" dirty="0" smtClean="0"/>
              <a:t>You’re spending more than you earn, using your savings to pay for day-to-day expenses</a:t>
            </a:r>
            <a:endParaRPr lang="en-US" dirty="0"/>
          </a:p>
        </p:txBody>
      </p:sp>
      <p:sp>
        <p:nvSpPr>
          <p:cNvPr id="3" name="Title 2"/>
          <p:cNvSpPr>
            <a:spLocks noGrp="1"/>
          </p:cNvSpPr>
          <p:nvPr>
            <p:ph type="title"/>
          </p:nvPr>
        </p:nvSpPr>
        <p:spPr/>
        <p:txBody>
          <a:bodyPr/>
          <a:lstStyle/>
          <a:p>
            <a:r>
              <a:rPr lang="en-US" dirty="0" smtClean="0"/>
              <a:t>Warning Signs of Financial Trouble</a:t>
            </a:r>
            <a:endParaRPr lang="en-US" dirty="0"/>
          </a:p>
        </p:txBody>
      </p:sp>
    </p:spTree>
    <p:extLst>
      <p:ext uri="{BB962C8B-B14F-4D97-AF65-F5344CB8AC3E}">
        <p14:creationId xmlns:p14="http://schemas.microsoft.com/office/powerpoint/2010/main" val="2420421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Overspending</a:t>
            </a:r>
          </a:p>
          <a:p>
            <a:r>
              <a:rPr lang="en-US" dirty="0" smtClean="0"/>
              <a:t>Raising interest rates</a:t>
            </a:r>
          </a:p>
          <a:p>
            <a:r>
              <a:rPr lang="en-US" dirty="0" smtClean="0"/>
              <a:t>Mismanaged budget</a:t>
            </a:r>
          </a:p>
          <a:p>
            <a:r>
              <a:rPr lang="en-US" dirty="0" smtClean="0"/>
              <a:t>Increased cost of living</a:t>
            </a:r>
          </a:p>
          <a:p>
            <a:r>
              <a:rPr lang="en-US" dirty="0" smtClean="0"/>
              <a:t>Unemployment</a:t>
            </a:r>
          </a:p>
          <a:p>
            <a:r>
              <a:rPr lang="en-US" dirty="0" smtClean="0"/>
              <a:t>Illness or </a:t>
            </a:r>
            <a:r>
              <a:rPr lang="en-US" dirty="0" err="1" smtClean="0"/>
              <a:t>diasbility</a:t>
            </a:r>
            <a:endParaRPr lang="en-US" dirty="0" smtClean="0"/>
          </a:p>
          <a:p>
            <a:r>
              <a:rPr lang="en-US" dirty="0" smtClean="0"/>
              <a:t>Family emergencies</a:t>
            </a:r>
            <a:endParaRPr lang="en-US" dirty="0"/>
          </a:p>
        </p:txBody>
      </p:sp>
      <p:sp>
        <p:nvSpPr>
          <p:cNvPr id="3" name="Title 2"/>
          <p:cNvSpPr>
            <a:spLocks noGrp="1"/>
          </p:cNvSpPr>
          <p:nvPr>
            <p:ph type="title"/>
          </p:nvPr>
        </p:nvSpPr>
        <p:spPr/>
        <p:txBody>
          <a:bodyPr/>
          <a:lstStyle/>
          <a:p>
            <a:r>
              <a:rPr lang="en-US" dirty="0" smtClean="0"/>
              <a:t>Scenarios of Trouble</a:t>
            </a:r>
            <a:endParaRPr lang="en-US" dirty="0"/>
          </a:p>
        </p:txBody>
      </p:sp>
    </p:spTree>
    <p:extLst>
      <p:ext uri="{BB962C8B-B14F-4D97-AF65-F5344CB8AC3E}">
        <p14:creationId xmlns:p14="http://schemas.microsoft.com/office/powerpoint/2010/main" val="125152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Font typeface="+mj-lt"/>
              <a:buAutoNum type="arabicPeriod"/>
            </a:pPr>
            <a:r>
              <a:rPr lang="en-US" dirty="0" smtClean="0"/>
              <a:t>Contact your creditors immediately</a:t>
            </a:r>
          </a:p>
          <a:p>
            <a:pPr marL="857250" lvl="1" indent="-457200"/>
            <a:r>
              <a:rPr lang="en-US" dirty="0" smtClean="0"/>
              <a:t>Tell them why you can’t pay, that you intend to pay, and when/how much you will be able to pay.</a:t>
            </a:r>
          </a:p>
          <a:p>
            <a:pPr marL="857250" lvl="1" indent="-457200"/>
            <a:r>
              <a:rPr lang="en-US" dirty="0" smtClean="0"/>
              <a:t>You may be able to work out a new payment schedule</a:t>
            </a:r>
          </a:p>
          <a:p>
            <a:pPr marL="857250" lvl="1" indent="-457200"/>
            <a:r>
              <a:rPr lang="en-US" dirty="0" smtClean="0"/>
              <a:t>If possible, continue to make the minimum payments.</a:t>
            </a:r>
          </a:p>
          <a:p>
            <a:pPr marL="857250" lvl="1" indent="-457200"/>
            <a:endParaRPr lang="en-US" dirty="0" smtClean="0"/>
          </a:p>
          <a:p>
            <a:pPr marL="457200" indent="-457200">
              <a:buFont typeface="+mj-lt"/>
              <a:buAutoNum type="arabicPeriod"/>
            </a:pPr>
            <a:r>
              <a:rPr lang="en-US" dirty="0" smtClean="0"/>
              <a:t>Take another (close) look at your budget</a:t>
            </a:r>
          </a:p>
          <a:p>
            <a:pPr marL="857250" lvl="1" indent="-457200"/>
            <a:r>
              <a:rPr lang="en-US" dirty="0" smtClean="0"/>
              <a:t>Trim your expenses</a:t>
            </a:r>
          </a:p>
          <a:p>
            <a:pPr marL="857250" lvl="1" indent="-457200"/>
            <a:r>
              <a:rPr lang="en-US" dirty="0" smtClean="0"/>
              <a:t>Be realistic about what you can afford (20-10 rule)</a:t>
            </a:r>
          </a:p>
        </p:txBody>
      </p:sp>
      <p:sp>
        <p:nvSpPr>
          <p:cNvPr id="3" name="Title 2"/>
          <p:cNvSpPr>
            <a:spLocks noGrp="1"/>
          </p:cNvSpPr>
          <p:nvPr>
            <p:ph type="title"/>
          </p:nvPr>
        </p:nvSpPr>
        <p:spPr>
          <a:xfrm>
            <a:off x="304800" y="0"/>
            <a:ext cx="8686800" cy="1143000"/>
          </a:xfrm>
        </p:spPr>
        <p:txBody>
          <a:bodyPr>
            <a:normAutofit fontScale="90000"/>
          </a:bodyPr>
          <a:lstStyle/>
          <a:p>
            <a:r>
              <a:rPr lang="en-US" dirty="0" smtClean="0"/>
              <a:t>First Steps to Take if You Can’t Pay Your Bills</a:t>
            </a:r>
            <a:endParaRPr lang="en-US" dirty="0"/>
          </a:p>
        </p:txBody>
      </p:sp>
    </p:spTree>
    <p:extLst>
      <p:ext uri="{BB962C8B-B14F-4D97-AF65-F5344CB8AC3E}">
        <p14:creationId xmlns:p14="http://schemas.microsoft.com/office/powerpoint/2010/main" val="3540024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447800"/>
            <a:ext cx="7467600" cy="5410200"/>
          </a:xfrm>
        </p:spPr>
        <p:txBody>
          <a:bodyPr>
            <a:normAutofit fontScale="92500" lnSpcReduction="10000"/>
          </a:bodyPr>
          <a:lstStyle/>
          <a:p>
            <a:pPr marL="0" indent="0">
              <a:buNone/>
            </a:pPr>
            <a:r>
              <a:rPr lang="en-US" dirty="0" smtClean="0"/>
              <a:t>Agencies that help you with your financial trouble: </a:t>
            </a:r>
          </a:p>
          <a:p>
            <a:pPr marL="0" indent="0">
              <a:buNone/>
            </a:pPr>
            <a:endParaRPr lang="en-US" dirty="0"/>
          </a:p>
          <a:p>
            <a:pPr marL="0" indent="0">
              <a:buNone/>
            </a:pPr>
            <a:r>
              <a:rPr lang="en-US" dirty="0" smtClean="0"/>
              <a:t>National Foundation for Consumer Credit (NFCC)</a:t>
            </a:r>
          </a:p>
          <a:p>
            <a:r>
              <a:rPr lang="en-US" dirty="0" smtClean="0"/>
              <a:t>Nonprofit financial counseling service that offers information on financial and consumer topics.</a:t>
            </a:r>
          </a:p>
          <a:p>
            <a:r>
              <a:rPr lang="en-US" dirty="0" smtClean="0"/>
              <a:t>All cities with populations of 50,000 has an office and there are 1,500 locations nationwide</a:t>
            </a:r>
          </a:p>
          <a:p>
            <a:r>
              <a:rPr lang="en-US" dirty="0" smtClean="0"/>
              <a:t>Arranges repayment plans that work for both debtor and creditor</a:t>
            </a:r>
          </a:p>
          <a:p>
            <a:r>
              <a:rPr lang="en-US" dirty="0" smtClean="0"/>
              <a:t>Helps you set a realistic budget</a:t>
            </a:r>
          </a:p>
          <a:p>
            <a:r>
              <a:rPr lang="en-US" dirty="0" smtClean="0"/>
              <a:t>Reviews your income</a:t>
            </a:r>
          </a:p>
          <a:p>
            <a:pPr marL="0" indent="0">
              <a:buNone/>
            </a:pPr>
            <a:endParaRPr lang="en-US" dirty="0"/>
          </a:p>
          <a:p>
            <a:pPr marL="0" indent="0">
              <a:buNone/>
            </a:pPr>
            <a:r>
              <a:rPr lang="en-US" dirty="0" smtClean="0"/>
              <a:t>Cooperative Extension Service</a:t>
            </a:r>
          </a:p>
          <a:p>
            <a:r>
              <a:rPr lang="en-US" dirty="0" smtClean="0"/>
              <a:t>County-based source of education and information on financial and consumer topics</a:t>
            </a:r>
          </a:p>
          <a:p>
            <a:r>
              <a:rPr lang="en-US" dirty="0" smtClean="0"/>
              <a:t>Offers educational programs and/or direct guidance on budgeting and other financial management matters</a:t>
            </a:r>
          </a:p>
        </p:txBody>
      </p:sp>
      <p:sp>
        <p:nvSpPr>
          <p:cNvPr id="3" name="Title 2"/>
          <p:cNvSpPr>
            <a:spLocks noGrp="1"/>
          </p:cNvSpPr>
          <p:nvPr>
            <p:ph type="title"/>
          </p:nvPr>
        </p:nvSpPr>
        <p:spPr>
          <a:xfrm>
            <a:off x="914400" y="0"/>
            <a:ext cx="7696200" cy="1143000"/>
          </a:xfrm>
        </p:spPr>
        <p:txBody>
          <a:bodyPr/>
          <a:lstStyle/>
          <a:p>
            <a:r>
              <a:rPr lang="en-US" dirty="0" smtClean="0"/>
              <a:t>Credit Counseling</a:t>
            </a:r>
            <a:endParaRPr lang="en-US" dirty="0"/>
          </a:p>
        </p:txBody>
      </p:sp>
    </p:spTree>
    <p:extLst>
      <p:ext uri="{BB962C8B-B14F-4D97-AF65-F5344CB8AC3E}">
        <p14:creationId xmlns:p14="http://schemas.microsoft.com/office/powerpoint/2010/main" val="504629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419600"/>
          </a:xfrm>
        </p:spPr>
        <p:txBody>
          <a:bodyPr>
            <a:normAutofit/>
          </a:bodyPr>
          <a:lstStyle/>
          <a:p>
            <a:pPr marL="0" indent="0">
              <a:buNone/>
            </a:pPr>
            <a:r>
              <a:rPr lang="en-US" dirty="0" smtClean="0"/>
              <a:t>Debt consolidation rolls high-interest debts, such as credit card bills, into a single, lower-interest payment. It can reduce your total debt and reorganize it so you can pay it off faster. </a:t>
            </a:r>
          </a:p>
          <a:p>
            <a:pPr marL="0" indent="0">
              <a:buNone/>
            </a:pPr>
            <a:endParaRPr lang="en-US" dirty="0" smtClean="0"/>
          </a:p>
          <a:p>
            <a:pPr marL="0" indent="0">
              <a:buNone/>
            </a:pPr>
            <a:r>
              <a:rPr lang="en-US" dirty="0" smtClean="0"/>
              <a:t>This is best to use only when combined with credit counseling.</a:t>
            </a:r>
          </a:p>
          <a:p>
            <a:pPr marL="0" indent="0">
              <a:buNone/>
            </a:pPr>
            <a:endParaRPr lang="en-US" dirty="0"/>
          </a:p>
          <a:p>
            <a:pPr marL="0" indent="0">
              <a:buNone/>
            </a:pPr>
            <a:r>
              <a:rPr lang="en-US" dirty="0" smtClean="0"/>
              <a:t>Watch out for “credit repair” companies:</a:t>
            </a:r>
          </a:p>
          <a:p>
            <a:r>
              <a:rPr lang="en-US" dirty="0" smtClean="0"/>
              <a:t> they offer for-profit counseling</a:t>
            </a:r>
          </a:p>
          <a:p>
            <a:r>
              <a:rPr lang="en-US" dirty="0" smtClean="0"/>
              <a:t>They offer debt consolidation loans</a:t>
            </a:r>
          </a:p>
          <a:p>
            <a:r>
              <a:rPr lang="en-US" dirty="0" smtClean="0"/>
              <a:t>They offer debt counseling</a:t>
            </a:r>
          </a:p>
          <a:p>
            <a:r>
              <a:rPr lang="en-US" dirty="0" smtClean="0"/>
              <a:t>Some advertise they can erase a poor credit history (not possible)</a:t>
            </a:r>
            <a:endParaRPr lang="en-US" dirty="0"/>
          </a:p>
          <a:p>
            <a:pPr marL="0" indent="0">
              <a:buNone/>
            </a:pPr>
            <a:endParaRPr lang="en-US" dirty="0"/>
          </a:p>
        </p:txBody>
      </p:sp>
      <p:sp>
        <p:nvSpPr>
          <p:cNvPr id="3" name="Title 2"/>
          <p:cNvSpPr>
            <a:spLocks noGrp="1"/>
          </p:cNvSpPr>
          <p:nvPr>
            <p:ph type="title"/>
          </p:nvPr>
        </p:nvSpPr>
        <p:spPr/>
        <p:txBody>
          <a:bodyPr/>
          <a:lstStyle/>
          <a:p>
            <a:r>
              <a:rPr lang="en-US" dirty="0" smtClean="0"/>
              <a:t>How to Consolidate Your Debts</a:t>
            </a:r>
            <a:endParaRPr lang="en-US" dirty="0"/>
          </a:p>
        </p:txBody>
      </p:sp>
    </p:spTree>
    <p:extLst>
      <p:ext uri="{BB962C8B-B14F-4D97-AF65-F5344CB8AC3E}">
        <p14:creationId xmlns:p14="http://schemas.microsoft.com/office/powerpoint/2010/main" val="2176167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Your bills may go to collection within three to six months after you default (don’t pay). </a:t>
            </a:r>
          </a:p>
          <a:p>
            <a:pPr marL="0" indent="0">
              <a:buNone/>
            </a:pPr>
            <a:endParaRPr lang="en-US" dirty="0"/>
          </a:p>
          <a:p>
            <a:pPr marL="0" indent="0">
              <a:buNone/>
            </a:pPr>
            <a:r>
              <a:rPr lang="en-US" dirty="0" smtClean="0"/>
              <a:t>When a debt collector calls, it’s important to know your rights and what you need to do. The Federal Trade Commission (FTC) enforces the Fair Debt Collection Practices Act (FDCPA), which makes it illegal for debt collectors to use abusive, unfair, or deceptive practices when they collect debts. </a:t>
            </a:r>
          </a:p>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dirty="0" smtClean="0"/>
              <a:t>Fair Debt Consolidation Practices</a:t>
            </a:r>
            <a:endParaRPr lang="en-US" dirty="0"/>
          </a:p>
        </p:txBody>
      </p:sp>
    </p:spTree>
    <p:extLst>
      <p:ext uri="{BB962C8B-B14F-4D97-AF65-F5344CB8AC3E}">
        <p14:creationId xmlns:p14="http://schemas.microsoft.com/office/powerpoint/2010/main" val="2936231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Question: What types </a:t>
            </a:r>
            <a:r>
              <a:rPr lang="en-US" dirty="0"/>
              <a:t>of </a:t>
            </a:r>
            <a:r>
              <a:rPr lang="en-US" dirty="0" smtClean="0"/>
              <a:t>debts </a:t>
            </a:r>
            <a:r>
              <a:rPr lang="en-US" dirty="0"/>
              <a:t>are </a:t>
            </a:r>
            <a:r>
              <a:rPr lang="en-US" dirty="0" smtClean="0"/>
              <a:t>covered </a:t>
            </a:r>
            <a:r>
              <a:rPr lang="en-US" dirty="0"/>
              <a:t>by the FDCPA</a:t>
            </a:r>
            <a:r>
              <a:rPr lang="en-US" dirty="0" smtClean="0"/>
              <a:t>?</a:t>
            </a:r>
          </a:p>
          <a:p>
            <a:pPr marL="0" indent="0">
              <a:buNone/>
            </a:pPr>
            <a:r>
              <a:rPr lang="en-US" dirty="0" smtClean="0"/>
              <a:t>Answer:</a:t>
            </a:r>
            <a:endParaRPr lang="en-US" dirty="0"/>
          </a:p>
          <a:p>
            <a:r>
              <a:rPr lang="en-US" dirty="0" smtClean="0"/>
              <a:t>Credit card debt</a:t>
            </a:r>
          </a:p>
          <a:p>
            <a:r>
              <a:rPr lang="en-US" dirty="0" smtClean="0"/>
              <a:t>Auto loans</a:t>
            </a:r>
          </a:p>
          <a:p>
            <a:r>
              <a:rPr lang="en-US" dirty="0" smtClean="0"/>
              <a:t>Medical bills</a:t>
            </a:r>
          </a:p>
          <a:p>
            <a:r>
              <a:rPr lang="en-US" dirty="0" smtClean="0"/>
              <a:t>Student loans</a:t>
            </a:r>
          </a:p>
          <a:p>
            <a:r>
              <a:rPr lang="en-US" dirty="0" smtClean="0"/>
              <a:t>Mortgage/other household debts</a:t>
            </a:r>
          </a:p>
          <a:p>
            <a:endParaRPr lang="en-US" dirty="0"/>
          </a:p>
          <a:p>
            <a:pPr>
              <a:buFont typeface="Wingdings" charset="2"/>
              <a:buChar char="²"/>
            </a:pPr>
            <a:r>
              <a:rPr lang="en-US" dirty="0" smtClean="0"/>
              <a:t>Business debts are NOT</a:t>
            </a:r>
            <a:endParaRPr lang="en-US" dirty="0"/>
          </a:p>
        </p:txBody>
      </p:sp>
      <p:sp>
        <p:nvSpPr>
          <p:cNvPr id="3" name="Title 2"/>
          <p:cNvSpPr>
            <a:spLocks noGrp="1"/>
          </p:cNvSpPr>
          <p:nvPr>
            <p:ph type="title"/>
          </p:nvPr>
        </p:nvSpPr>
        <p:spPr/>
        <p:txBody>
          <a:bodyPr>
            <a:normAutofit/>
          </a:bodyPr>
          <a:lstStyle/>
          <a:p>
            <a:r>
              <a:rPr lang="en-US" dirty="0" smtClean="0"/>
              <a:t>FAQs About the FDCPA</a:t>
            </a:r>
            <a:endParaRPr lang="en-US" dirty="0"/>
          </a:p>
        </p:txBody>
      </p:sp>
    </p:spTree>
    <p:extLst>
      <p:ext uri="{BB962C8B-B14F-4D97-AF65-F5344CB8AC3E}">
        <p14:creationId xmlns:p14="http://schemas.microsoft.com/office/powerpoint/2010/main" val="2040747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609600"/>
            <a:ext cx="7848600" cy="6019800"/>
          </a:xfrm>
        </p:spPr>
        <p:txBody>
          <a:bodyPr>
            <a:normAutofit lnSpcReduction="10000"/>
          </a:bodyPr>
          <a:lstStyle/>
          <a:p>
            <a:pPr marL="0" indent="0">
              <a:buNone/>
            </a:pPr>
            <a:r>
              <a:rPr lang="en-US" dirty="0" smtClean="0"/>
              <a:t>Question: Can debt collectors contact me any time or any place?</a:t>
            </a:r>
          </a:p>
          <a:p>
            <a:pPr marL="0" indent="0">
              <a:buNone/>
            </a:pPr>
            <a:r>
              <a:rPr lang="en-US" dirty="0" smtClean="0"/>
              <a:t>Answer: No. Debt collectors can’t contact you at inconvenient 	times or places. They can’t contact you before 8am or 	after 9pm, unless you agree to it. They also can’t 	contact you at work if they’re told you’re not allowed 	to 	get calls there. </a:t>
            </a:r>
          </a:p>
          <a:p>
            <a:pPr marL="0" indent="0">
              <a:buNone/>
            </a:pPr>
            <a:endParaRPr lang="en-US" dirty="0" smtClean="0"/>
          </a:p>
          <a:p>
            <a:pPr marL="0" indent="0">
              <a:buNone/>
            </a:pPr>
            <a:r>
              <a:rPr lang="en-US" dirty="0" smtClean="0"/>
              <a:t>Question: How can a debt collector contact me?</a:t>
            </a:r>
          </a:p>
          <a:p>
            <a:pPr marL="0" indent="0">
              <a:buNone/>
            </a:pPr>
            <a:r>
              <a:rPr lang="en-US" dirty="0" smtClean="0"/>
              <a:t>Answer: Debt collectors can call you or send letters, emails, or 	text messages to collect a debt. </a:t>
            </a:r>
          </a:p>
          <a:p>
            <a:pPr marL="0" indent="0">
              <a:buNone/>
            </a:pPr>
            <a:endParaRPr lang="en-US" dirty="0"/>
          </a:p>
          <a:p>
            <a:pPr marL="0" indent="0">
              <a:buNone/>
            </a:pPr>
            <a:r>
              <a:rPr lang="en-US" dirty="0" smtClean="0"/>
              <a:t>Question: Can a debt collector contact anyone else about my debt?</a:t>
            </a:r>
          </a:p>
          <a:p>
            <a:pPr marL="0" indent="0">
              <a:buNone/>
            </a:pPr>
            <a:r>
              <a:rPr lang="en-US" dirty="0" smtClean="0"/>
              <a:t>Answer: A debt collector generally can’t discuss your debt with 	anyone but you or your spouse. If an attorney is 	representing you, the debt collector has to contact the 	attorney. A collector can contact other people to find out 	your address, your home phone number, and where you 	work, but usually can’t contact them more than once. </a:t>
            </a:r>
          </a:p>
        </p:txBody>
      </p:sp>
    </p:spTree>
    <p:extLst>
      <p:ext uri="{BB962C8B-B14F-4D97-AF65-F5344CB8AC3E}">
        <p14:creationId xmlns:p14="http://schemas.microsoft.com/office/powerpoint/2010/main" val="4289470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533400"/>
            <a:ext cx="7467600" cy="5943600"/>
          </a:xfrm>
        </p:spPr>
        <p:txBody>
          <a:bodyPr>
            <a:normAutofit/>
          </a:bodyPr>
          <a:lstStyle/>
          <a:p>
            <a:pPr marL="0" indent="0">
              <a:buNone/>
            </a:pPr>
            <a:r>
              <a:rPr lang="en-US" dirty="0" smtClean="0"/>
              <a:t>Question: What does the debt collector have to tell me about the debt?</a:t>
            </a:r>
            <a:r>
              <a:rPr lang="en-US" dirty="0"/>
              <a:t> </a:t>
            </a:r>
            <a:endParaRPr lang="en-US" dirty="0" smtClean="0"/>
          </a:p>
          <a:p>
            <a:pPr marL="0" indent="0">
              <a:buNone/>
            </a:pPr>
            <a:r>
              <a:rPr lang="en-US" dirty="0" smtClean="0"/>
              <a:t>Answer</a:t>
            </a:r>
            <a:r>
              <a:rPr lang="en-US" dirty="0"/>
              <a:t>: A collector has to send you a written “validation 	notice” within five days of first contacting you. The 	notice has to say:</a:t>
            </a:r>
          </a:p>
          <a:p>
            <a:pPr lvl="2"/>
            <a:r>
              <a:rPr lang="en-US" dirty="0"/>
              <a:t>How much money you owe</a:t>
            </a:r>
          </a:p>
          <a:p>
            <a:pPr lvl="2"/>
            <a:r>
              <a:rPr lang="en-US" dirty="0"/>
              <a:t>The name of the creditor you owe it to</a:t>
            </a:r>
          </a:p>
          <a:p>
            <a:pPr lvl="2"/>
            <a:r>
              <a:rPr lang="en-US" dirty="0"/>
              <a:t>What to do if you don’t think it’s your debt</a:t>
            </a:r>
          </a:p>
          <a:p>
            <a:pPr marL="0" indent="0">
              <a:buNone/>
            </a:pPr>
            <a:endParaRPr lang="en-US" dirty="0" smtClean="0"/>
          </a:p>
          <a:p>
            <a:pPr marL="0" indent="0">
              <a:buNone/>
            </a:pPr>
            <a:r>
              <a:rPr lang="en-US" dirty="0" smtClean="0"/>
              <a:t>Question: What if I don’t think I owe the debt?</a:t>
            </a:r>
          </a:p>
          <a:p>
            <a:pPr marL="0" indent="0">
              <a:buNone/>
            </a:pPr>
            <a:r>
              <a:rPr lang="en-US" dirty="0" smtClean="0"/>
              <a:t>Answer: You can send a debt collector a letter saying you don’t 	owe any or all of the money, or asking for verification 	of the debt. If you send the letter within 30 days of 	getting the validation notice, the collector has to send 	written verification of the debt, like a copy of a bill for the 	amount you owe, before it can start trying to collect 	debt again. </a:t>
            </a:r>
          </a:p>
        </p:txBody>
      </p:sp>
    </p:spTree>
    <p:extLst>
      <p:ext uri="{BB962C8B-B14F-4D97-AF65-F5344CB8AC3E}">
        <p14:creationId xmlns:p14="http://schemas.microsoft.com/office/powerpoint/2010/main" val="1163107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381000"/>
            <a:ext cx="7848600" cy="6477000"/>
          </a:xfrm>
        </p:spPr>
        <p:txBody>
          <a:bodyPr>
            <a:normAutofit fontScale="92500" lnSpcReduction="10000"/>
          </a:bodyPr>
          <a:lstStyle/>
          <a:p>
            <a:pPr marL="0" indent="0">
              <a:buNone/>
            </a:pPr>
            <a:r>
              <a:rPr lang="en-US" dirty="0" smtClean="0"/>
              <a:t>Question: What are debt collectors not allowed to do?</a:t>
            </a:r>
          </a:p>
          <a:p>
            <a:pPr marL="0" indent="0">
              <a:buNone/>
            </a:pPr>
            <a:r>
              <a:rPr lang="en-US" dirty="0" smtClean="0"/>
              <a:t>Answer: They can’t harass you. For example, they can’t:</a:t>
            </a:r>
          </a:p>
          <a:p>
            <a:pPr lvl="2"/>
            <a:r>
              <a:rPr lang="en-US" dirty="0" smtClean="0"/>
              <a:t>Threaten you with violence or harm</a:t>
            </a:r>
          </a:p>
          <a:p>
            <a:pPr lvl="2"/>
            <a:r>
              <a:rPr lang="en-US" dirty="0" smtClean="0"/>
              <a:t>Use obscene or profane language</a:t>
            </a:r>
          </a:p>
          <a:p>
            <a:pPr lvl="2"/>
            <a:r>
              <a:rPr lang="en-US" dirty="0" smtClean="0"/>
              <a:t>Repeatedly use the phone to annoy you</a:t>
            </a:r>
          </a:p>
          <a:p>
            <a:pPr lvl="2"/>
            <a:endParaRPr lang="en-US" dirty="0" smtClean="0"/>
          </a:p>
          <a:p>
            <a:pPr marL="914400" lvl="2" indent="0">
              <a:buNone/>
            </a:pPr>
            <a:r>
              <a:rPr lang="en-US" dirty="0" smtClean="0"/>
              <a:t>They can’t lie. For example, they can’t:</a:t>
            </a:r>
          </a:p>
          <a:p>
            <a:pPr lvl="2"/>
            <a:r>
              <a:rPr lang="en-US" dirty="0" smtClean="0"/>
              <a:t>Misrepresent the amount you owe</a:t>
            </a:r>
          </a:p>
          <a:p>
            <a:pPr lvl="2"/>
            <a:r>
              <a:rPr lang="en-US" dirty="0" smtClean="0"/>
              <a:t>Lie about being attorneys or government representatives</a:t>
            </a:r>
          </a:p>
          <a:p>
            <a:pPr lvl="2"/>
            <a:r>
              <a:rPr lang="en-US" dirty="0" smtClean="0"/>
              <a:t>Falsely claim you’ll be arrested or claim legal action will be taken against you if it’s not true</a:t>
            </a:r>
          </a:p>
          <a:p>
            <a:pPr lvl="2"/>
            <a:endParaRPr lang="en-US" dirty="0" smtClean="0"/>
          </a:p>
          <a:p>
            <a:pPr marL="914400" lvl="2" indent="0">
              <a:buNone/>
            </a:pPr>
            <a:r>
              <a:rPr lang="en-US" dirty="0" smtClean="0"/>
              <a:t>They can’t engage in unfair practices. For example, they can’t:</a:t>
            </a:r>
          </a:p>
          <a:p>
            <a:pPr lvl="2"/>
            <a:r>
              <a:rPr lang="en-US" dirty="0" smtClean="0"/>
              <a:t>Try to collect interest, fees, or other charges on top of the amount you owe unless the original contract or your state law allows it</a:t>
            </a:r>
          </a:p>
          <a:p>
            <a:pPr lvl="2"/>
            <a:r>
              <a:rPr lang="en-US" dirty="0" smtClean="0"/>
              <a:t>Deposit a post-dated check early</a:t>
            </a:r>
          </a:p>
          <a:p>
            <a:pPr lvl="2"/>
            <a:r>
              <a:rPr lang="en-US" dirty="0" smtClean="0"/>
              <a:t>Take or threaten to take your property unless it can be done legally</a:t>
            </a:r>
            <a:endParaRPr lang="en-US" dirty="0"/>
          </a:p>
        </p:txBody>
      </p:sp>
    </p:spTree>
    <p:extLst>
      <p:ext uri="{BB962C8B-B14F-4D97-AF65-F5344CB8AC3E}">
        <p14:creationId xmlns:p14="http://schemas.microsoft.com/office/powerpoint/2010/main" val="465784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533400"/>
            <a:ext cx="7772400" cy="5943600"/>
          </a:xfrm>
        </p:spPr>
        <p:txBody>
          <a:bodyPr>
            <a:normAutofit fontScale="92500" lnSpcReduction="10000"/>
          </a:bodyPr>
          <a:lstStyle/>
          <a:p>
            <a:pPr marL="0" indent="0">
              <a:buNone/>
            </a:pPr>
            <a:r>
              <a:rPr lang="en-US" dirty="0" smtClean="0"/>
              <a:t>Question: How can I stop a debt collector from contacting me?</a:t>
            </a:r>
          </a:p>
          <a:p>
            <a:pPr marL="0" indent="0">
              <a:buNone/>
            </a:pPr>
            <a:r>
              <a:rPr lang="en-US" dirty="0" smtClean="0"/>
              <a:t>Answer: Send a letter by mail asking for contact to stop (make 	yourself a copy before you do). You might want to send it 	by 	certified mail and pay for a “return receipt” so you 	have a record the collector received it. Once the collector 	gets your letter, it can only contact you to confirm it will 	stop contacting you, or to tell you a specific action, like 	filing a lawsuit, will be taken. If you are represented by 	an 	attorney and inform the collector, the collector must 	communicate with your attorney, not you, unless the 	attorney fails to respond within a reasonable period of 	time to the communication form the debt collector. </a:t>
            </a:r>
          </a:p>
          <a:p>
            <a:pPr marL="0" indent="0">
              <a:buNone/>
            </a:pPr>
            <a:endParaRPr lang="en-US" dirty="0"/>
          </a:p>
          <a:p>
            <a:pPr marL="0" indent="0">
              <a:buNone/>
            </a:pPr>
            <a:r>
              <a:rPr lang="en-US" dirty="0" smtClean="0"/>
              <a:t>	You might want to talk to the collector at least once, 	even if you don’t think you owe the debt or can’t repay it 	immediately. That way you can confirm whether it’s 	really your debt. If it is your debt, you can find out from 	the collector more information about it. In talking with a 	debt collector, be careful about sharing your personal or 	financial information, especially if you’re not already 	familiar with the collector. </a:t>
            </a:r>
            <a:endParaRPr lang="en-US" dirty="0"/>
          </a:p>
        </p:txBody>
      </p:sp>
    </p:spTree>
    <p:extLst>
      <p:ext uri="{BB962C8B-B14F-4D97-AF65-F5344CB8AC3E}">
        <p14:creationId xmlns:p14="http://schemas.microsoft.com/office/powerpoint/2010/main" val="545017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Garnishment is a legal procedure that withholds a portion of your earnings for the payment of debt. The debt collector sues you to get a court order that takes money from your paycheck to pay your debts, it can also be taken from your bank account.</a:t>
            </a:r>
          </a:p>
          <a:p>
            <a:pPr marL="0" indent="0">
              <a:buNone/>
            </a:pPr>
            <a:endParaRPr lang="en-US" dirty="0"/>
          </a:p>
          <a:p>
            <a:pPr marL="0" indent="0">
              <a:buNone/>
            </a:pPr>
            <a:r>
              <a:rPr lang="en-US" dirty="0" smtClean="0"/>
              <a:t>You cannot be fired for having a garnishment.</a:t>
            </a:r>
          </a:p>
          <a:p>
            <a:pPr marL="0" indent="0">
              <a:buNone/>
            </a:pPr>
            <a:endParaRPr lang="en-US" dirty="0"/>
          </a:p>
          <a:p>
            <a:pPr marL="0" indent="0">
              <a:buNone/>
            </a:pPr>
            <a:r>
              <a:rPr lang="en-US" dirty="0" smtClean="0"/>
              <a:t>It is enforced by the Secretary of Labor through the Wage and Hour Division of the U.S. Department of Labor.</a:t>
            </a:r>
            <a:endParaRPr lang="en-US" dirty="0"/>
          </a:p>
        </p:txBody>
      </p:sp>
      <p:sp>
        <p:nvSpPr>
          <p:cNvPr id="3" name="Title 2"/>
          <p:cNvSpPr>
            <a:spLocks noGrp="1"/>
          </p:cNvSpPr>
          <p:nvPr>
            <p:ph type="title"/>
          </p:nvPr>
        </p:nvSpPr>
        <p:spPr/>
        <p:txBody>
          <a:bodyPr/>
          <a:lstStyle/>
          <a:p>
            <a:r>
              <a:rPr lang="en-US" dirty="0" smtClean="0"/>
              <a:t>Wage Garnishment</a:t>
            </a:r>
            <a:endParaRPr lang="en-US" dirty="0"/>
          </a:p>
        </p:txBody>
      </p:sp>
    </p:spTree>
    <p:extLst>
      <p:ext uri="{BB962C8B-B14F-4D97-AF65-F5344CB8AC3E}">
        <p14:creationId xmlns:p14="http://schemas.microsoft.com/office/powerpoint/2010/main" val="2405251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Wage Assignment</a:t>
            </a:r>
          </a:p>
          <a:p>
            <a:r>
              <a:rPr lang="en-US" dirty="0" smtClean="0"/>
              <a:t>This differs from wage garnishment because it does not have  legal force from a court. </a:t>
            </a:r>
          </a:p>
          <a:p>
            <a:r>
              <a:rPr lang="en-US" dirty="0" smtClean="0"/>
              <a:t>It is a legal agreement between a lender and debtor. </a:t>
            </a:r>
          </a:p>
          <a:p>
            <a:r>
              <a:rPr lang="en-US" dirty="0" smtClean="0"/>
              <a:t>It permits the lender to collect part of debtor’s wages from an employer if debtor fails to make regular payments. </a:t>
            </a:r>
          </a:p>
          <a:p>
            <a:r>
              <a:rPr lang="en-US" dirty="0" smtClean="0"/>
              <a:t>The employer is not legally compelled to honor a wage assignment arrangement. </a:t>
            </a:r>
          </a:p>
          <a:p>
            <a:pPr marL="0" indent="0">
              <a:buNone/>
            </a:pPr>
            <a:endParaRPr lang="en-US" dirty="0"/>
          </a:p>
          <a:p>
            <a:pPr marL="0" indent="0">
              <a:buNone/>
            </a:pPr>
            <a:r>
              <a:rPr lang="en-US" dirty="0" smtClean="0"/>
              <a:t>Wage Attachment</a:t>
            </a:r>
          </a:p>
          <a:p>
            <a:r>
              <a:rPr lang="en-US" dirty="0" smtClean="0"/>
              <a:t>If you don’t have a job, a lender can get a court order to “attach” or seize some of your property to pay off the debt.</a:t>
            </a:r>
            <a:endParaRPr lang="en-US" dirty="0"/>
          </a:p>
        </p:txBody>
      </p:sp>
      <p:sp>
        <p:nvSpPr>
          <p:cNvPr id="3" name="Title 2"/>
          <p:cNvSpPr>
            <a:spLocks noGrp="1"/>
          </p:cNvSpPr>
          <p:nvPr>
            <p:ph type="title"/>
          </p:nvPr>
        </p:nvSpPr>
        <p:spPr/>
        <p:txBody>
          <a:bodyPr>
            <a:normAutofit fontScale="90000"/>
          </a:bodyPr>
          <a:lstStyle/>
          <a:p>
            <a:r>
              <a:rPr lang="en-US" dirty="0" smtClean="0"/>
              <a:t>Wage Assignment and Wage Attachment</a:t>
            </a:r>
            <a:endParaRPr lang="en-US" dirty="0"/>
          </a:p>
        </p:txBody>
      </p:sp>
    </p:spTree>
    <p:extLst>
      <p:ext uri="{BB962C8B-B14F-4D97-AF65-F5344CB8AC3E}">
        <p14:creationId xmlns:p14="http://schemas.microsoft.com/office/powerpoint/2010/main" val="38874514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304800"/>
            <a:ext cx="7696200" cy="1143000"/>
          </a:xfrm>
        </p:spPr>
        <p:txBody>
          <a:bodyPr/>
          <a:lstStyle/>
          <a:p>
            <a:r>
              <a:rPr lang="en-US" dirty="0" smtClean="0"/>
              <a:t>Car Repossession</a:t>
            </a:r>
            <a:endParaRPr lang="en-US" dirty="0"/>
          </a:p>
        </p:txBody>
      </p:sp>
      <p:sp>
        <p:nvSpPr>
          <p:cNvPr id="4" name="Rectangle 3"/>
          <p:cNvSpPr>
            <a:spLocks noGrp="1" noChangeArrowheads="1"/>
          </p:cNvSpPr>
          <p:nvPr>
            <p:ph idx="1"/>
          </p:nvPr>
        </p:nvSpPr>
        <p:spPr>
          <a:xfrm>
            <a:off x="533400" y="914400"/>
            <a:ext cx="7848600" cy="4983163"/>
          </a:xfrm>
        </p:spPr>
        <p:txBody>
          <a:bodyPr>
            <a:noAutofit/>
          </a:bodyPr>
          <a:lstStyle/>
          <a:p>
            <a:pPr eaLnBrk="1" hangingPunct="1">
              <a:buFontTx/>
              <a:buNone/>
            </a:pPr>
            <a:r>
              <a:rPr lang="en-US" dirty="0" smtClean="0">
                <a:latin typeface="Verdana" charset="0"/>
                <a:ea typeface="ＭＳ Ｐゴシック" charset="0"/>
              </a:rPr>
              <a:t>Rights </a:t>
            </a:r>
            <a:r>
              <a:rPr lang="en-US" dirty="0">
                <a:latin typeface="Verdana" charset="0"/>
                <a:ea typeface="ＭＳ Ｐゴシック" charset="0"/>
              </a:rPr>
              <a:t>of </a:t>
            </a:r>
            <a:r>
              <a:rPr lang="en-US" dirty="0" smtClean="0">
                <a:latin typeface="Verdana" charset="0"/>
                <a:ea typeface="ＭＳ Ｐゴシック" charset="0"/>
              </a:rPr>
              <a:t>creditor:</a:t>
            </a:r>
            <a:endParaRPr lang="en-US" dirty="0">
              <a:latin typeface="Verdana" charset="0"/>
              <a:ea typeface="ＭＳ Ｐゴシック" charset="0"/>
            </a:endParaRPr>
          </a:p>
          <a:p>
            <a:pPr eaLnBrk="1" hangingPunct="1"/>
            <a:r>
              <a:rPr lang="en-US" dirty="0">
                <a:latin typeface="Verdana" charset="0"/>
                <a:ea typeface="ＭＳ Ｐゴシック" charset="0"/>
              </a:rPr>
              <a:t>Can seize car as soon as you default.</a:t>
            </a:r>
          </a:p>
          <a:p>
            <a:pPr eaLnBrk="1" hangingPunct="1"/>
            <a:r>
              <a:rPr lang="en-US" dirty="0">
                <a:ea typeface="ＭＳ Ｐゴシック" charset="0"/>
              </a:rPr>
              <a:t>Can’t</a:t>
            </a:r>
            <a:r>
              <a:rPr lang="en-US" dirty="0">
                <a:latin typeface="Verdana" charset="0"/>
                <a:ea typeface="ＭＳ Ｐゴシック" charset="0"/>
              </a:rPr>
              <a:t> commit a breach of the peace, i.e., use physical force or threats of force.</a:t>
            </a:r>
          </a:p>
          <a:p>
            <a:pPr eaLnBrk="1" hangingPunct="1"/>
            <a:r>
              <a:rPr lang="en-US" dirty="0">
                <a:latin typeface="Verdana" charset="0"/>
                <a:ea typeface="ＭＳ Ｐゴシック" charset="0"/>
              </a:rPr>
              <a:t>Can keep car or resell it.</a:t>
            </a:r>
          </a:p>
          <a:p>
            <a:pPr eaLnBrk="1" hangingPunct="1"/>
            <a:r>
              <a:rPr lang="en-US" dirty="0">
                <a:latin typeface="Verdana" charset="0"/>
                <a:ea typeface="ＭＳ Ｐゴシック" charset="0"/>
              </a:rPr>
              <a:t>May not keep or sell any personal property in car (not including improvements such as a stereo or luggage rack).</a:t>
            </a:r>
          </a:p>
          <a:p>
            <a:pPr eaLnBrk="1" hangingPunct="1">
              <a:buFontTx/>
              <a:buNone/>
            </a:pPr>
            <a:endParaRPr lang="en-US" dirty="0">
              <a:latin typeface="Verdana" charset="0"/>
              <a:ea typeface="ＭＳ Ｐゴシック" charset="0"/>
            </a:endParaRPr>
          </a:p>
          <a:p>
            <a:pPr eaLnBrk="1" hangingPunct="1">
              <a:buFontTx/>
              <a:buNone/>
            </a:pPr>
            <a:r>
              <a:rPr lang="en-US" dirty="0" smtClean="0">
                <a:latin typeface="Verdana" charset="0"/>
                <a:ea typeface="ＭＳ Ｐゴシック" charset="0"/>
              </a:rPr>
              <a:t>Your rights:</a:t>
            </a:r>
            <a:endParaRPr lang="en-US" dirty="0">
              <a:latin typeface="Verdana" charset="0"/>
              <a:ea typeface="ＭＳ Ｐゴシック" charset="0"/>
            </a:endParaRPr>
          </a:p>
          <a:p>
            <a:pPr eaLnBrk="1" hangingPunct="1"/>
            <a:r>
              <a:rPr lang="en-US" dirty="0">
                <a:latin typeface="Verdana" charset="0"/>
                <a:ea typeface="ＭＳ Ｐゴシック" charset="0"/>
              </a:rPr>
              <a:t>Can buy back car by paying the full amount owed on it plus repossession expenses.</a:t>
            </a:r>
          </a:p>
          <a:p>
            <a:pPr eaLnBrk="1" hangingPunct="1">
              <a:buFontTx/>
              <a:buNone/>
            </a:pPr>
            <a:endParaRPr lang="en-US" dirty="0">
              <a:latin typeface="Verdana" charset="0"/>
              <a:ea typeface="ＭＳ Ｐゴシック" charset="0"/>
            </a:endParaRPr>
          </a:p>
          <a:p>
            <a:pPr eaLnBrk="1" hangingPunct="1">
              <a:buFontTx/>
              <a:buNone/>
            </a:pPr>
            <a:r>
              <a:rPr lang="en-US" dirty="0" smtClean="0">
                <a:latin typeface="Verdana" charset="0"/>
                <a:ea typeface="ＭＳ Ｐゴシック" charset="0"/>
              </a:rPr>
              <a:t>Your responsibilities:</a:t>
            </a:r>
            <a:endParaRPr lang="en-US" dirty="0">
              <a:latin typeface="Verdana" charset="0"/>
              <a:ea typeface="ＭＳ Ｐゴシック" charset="0"/>
            </a:endParaRPr>
          </a:p>
          <a:p>
            <a:pPr eaLnBrk="1" hangingPunct="1"/>
            <a:r>
              <a:rPr lang="en-US" dirty="0">
                <a:latin typeface="Verdana" charset="0"/>
                <a:ea typeface="ＭＳ Ｐゴシック" charset="0"/>
              </a:rPr>
              <a:t>Must still pay the “deficiency balance”—the amount of debt remaining even after your creditor has sold your car.</a:t>
            </a:r>
          </a:p>
          <a:p>
            <a:pPr eaLnBrk="1" hangingPunct="1"/>
            <a:endParaRPr lang="en-US" dirty="0">
              <a:latin typeface="Verdana" charset="0"/>
              <a:ea typeface="ＭＳ Ｐゴシック" charset="0"/>
            </a:endParaRPr>
          </a:p>
        </p:txBody>
      </p:sp>
    </p:spTree>
    <p:extLst>
      <p:ext uri="{BB962C8B-B14F-4D97-AF65-F5344CB8AC3E}">
        <p14:creationId xmlns:p14="http://schemas.microsoft.com/office/powerpoint/2010/main" val="271165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This is a “Chapter 13” bankruptcy. </a:t>
            </a:r>
          </a:p>
          <a:p>
            <a:pPr marL="0" indent="0">
              <a:buNone/>
            </a:pPr>
            <a:endParaRPr lang="en-US" dirty="0"/>
          </a:p>
          <a:p>
            <a:pPr marL="0" indent="0">
              <a:buNone/>
            </a:pPr>
            <a:r>
              <a:rPr lang="en-US" dirty="0" smtClean="0"/>
              <a:t>What it is: a wage earner’s plan enables individuals with a regular income to restructure their obligations to repay their debt over time. </a:t>
            </a:r>
          </a:p>
          <a:p>
            <a:pPr marL="0" indent="0">
              <a:buNone/>
            </a:pPr>
            <a:endParaRPr lang="en-US" dirty="0"/>
          </a:p>
          <a:p>
            <a:pPr marL="0" indent="0">
              <a:buNone/>
            </a:pPr>
            <a:r>
              <a:rPr lang="en-US" dirty="0" smtClean="0"/>
              <a:t>The debtor does not seek to earn general forgiveness of their outstanding debts. Rather, the debtor offers up a repayment plan that utilizes fixed installment payments, effectively consolidating debts into one monthly amount.</a:t>
            </a:r>
            <a:endParaRPr lang="en-US" dirty="0"/>
          </a:p>
        </p:txBody>
      </p:sp>
      <p:sp>
        <p:nvSpPr>
          <p:cNvPr id="3" name="Title 2"/>
          <p:cNvSpPr>
            <a:spLocks noGrp="1"/>
          </p:cNvSpPr>
          <p:nvPr>
            <p:ph type="title"/>
          </p:nvPr>
        </p:nvSpPr>
        <p:spPr/>
        <p:txBody>
          <a:bodyPr/>
          <a:lstStyle/>
          <a:p>
            <a:r>
              <a:rPr lang="en-US" dirty="0" smtClean="0"/>
              <a:t>Wage-Earned Bankruptcy</a:t>
            </a:r>
            <a:endParaRPr lang="en-US" dirty="0"/>
          </a:p>
        </p:txBody>
      </p:sp>
    </p:spTree>
    <p:extLst>
      <p:ext uri="{BB962C8B-B14F-4D97-AF65-F5344CB8AC3E}">
        <p14:creationId xmlns:p14="http://schemas.microsoft.com/office/powerpoint/2010/main" val="1417885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04800" y="228600"/>
            <a:ext cx="8382000" cy="6400800"/>
          </a:xfrm>
          <a:prstGeom prst="rect">
            <a:avLst/>
          </a:prstGeom>
        </p:spPr>
        <p:txBody>
          <a:bodyPr vert="horz">
            <a:noAutofit/>
          </a:bodyPr>
          <a:lst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a:lstStyle>
          <a:p>
            <a:pPr>
              <a:buFontTx/>
              <a:buNone/>
            </a:pPr>
            <a:r>
              <a:rPr lang="en-US" sz="1750" dirty="0">
                <a:ea typeface="ＭＳ Ｐゴシック" charset="0"/>
              </a:rPr>
              <a:t>H</a:t>
            </a:r>
            <a:r>
              <a:rPr lang="en-US" sz="1750" dirty="0" smtClean="0">
                <a:ea typeface="ＭＳ Ｐゴシック" charset="0"/>
              </a:rPr>
              <a:t>ow it works:</a:t>
            </a:r>
          </a:p>
          <a:p>
            <a:r>
              <a:rPr lang="en-US" sz="1750" dirty="0" smtClean="0">
                <a:ea typeface="ＭＳ Ｐゴシック" charset="0"/>
              </a:rPr>
              <a:t>You petition bankruptcy court to approve a plan to pay off your debts.</a:t>
            </a:r>
          </a:p>
          <a:p>
            <a:r>
              <a:rPr lang="en-US" sz="1750" dirty="0" smtClean="0">
                <a:ea typeface="ＭＳ Ｐゴシック" charset="0"/>
              </a:rPr>
              <a:t>Court accepts plan if you can pay off, in typically three to five years, at least as much as your creditors would receive if you filed straight bankruptcy.</a:t>
            </a:r>
          </a:p>
          <a:p>
            <a:r>
              <a:rPr lang="en-US" sz="1750" dirty="0" smtClean="0">
                <a:ea typeface="ＭＳ Ｐゴシック" charset="0"/>
              </a:rPr>
              <a:t>Interest on all your loans stops.</a:t>
            </a:r>
          </a:p>
          <a:p>
            <a:r>
              <a:rPr lang="en-US" sz="1750" dirty="0" smtClean="0">
                <a:ea typeface="ＭＳ Ｐゴシック" charset="0"/>
              </a:rPr>
              <a:t>Creditors must contact the court, instead of you.</a:t>
            </a:r>
          </a:p>
          <a:p>
            <a:r>
              <a:rPr lang="en-US" sz="1750" dirty="0" smtClean="0">
                <a:ea typeface="ＭＳ Ｐゴシック" charset="0"/>
              </a:rPr>
              <a:t>If paid as agreed, at the end of time period your debts are considered paid in full.</a:t>
            </a:r>
          </a:p>
          <a:p>
            <a:r>
              <a:rPr lang="en-US" sz="1750" dirty="0" smtClean="0">
                <a:ea typeface="ＭＳ Ｐゴシック" charset="0"/>
              </a:rPr>
              <a:t>Your costs range between 15% and 25% of amount owed.</a:t>
            </a:r>
          </a:p>
          <a:p>
            <a:pPr>
              <a:buFontTx/>
              <a:buNone/>
            </a:pPr>
            <a:endParaRPr lang="en-US" sz="1750" dirty="0" smtClean="0">
              <a:ea typeface="ＭＳ Ｐゴシック" charset="0"/>
            </a:endParaRPr>
          </a:p>
          <a:p>
            <a:pPr>
              <a:buFontTx/>
              <a:buNone/>
            </a:pPr>
            <a:r>
              <a:rPr lang="en-US" sz="1750" dirty="0" smtClean="0">
                <a:ea typeface="ＭＳ Ｐゴシック" charset="0"/>
              </a:rPr>
              <a:t>Benefits:</a:t>
            </a:r>
          </a:p>
          <a:p>
            <a:r>
              <a:rPr lang="en-US" sz="1750" dirty="0" smtClean="0">
                <a:ea typeface="ＭＳ Ｐゴシック" charset="0"/>
              </a:rPr>
              <a:t>Can sometimes salvage your credit.</a:t>
            </a:r>
          </a:p>
          <a:p>
            <a:r>
              <a:rPr lang="en-US" sz="1750" dirty="0" smtClean="0">
                <a:ea typeface="ＭＳ Ｐゴシック" charset="0"/>
              </a:rPr>
              <a:t>You can avoid being harassed by your creditors.</a:t>
            </a:r>
          </a:p>
          <a:p>
            <a:r>
              <a:rPr lang="en-US" sz="1750" dirty="0" smtClean="0">
                <a:ea typeface="ＭＳ Ｐゴシック" charset="0"/>
              </a:rPr>
              <a:t>By being required to draw up a budget and determine exactly how much you can actually afford to pay, you are forced into being realistic about your budget.</a:t>
            </a:r>
          </a:p>
          <a:p>
            <a:pPr>
              <a:buFontTx/>
              <a:buNone/>
            </a:pPr>
            <a:endParaRPr lang="en-US" sz="1750" dirty="0" smtClean="0">
              <a:ea typeface="ＭＳ Ｐゴシック" charset="0"/>
            </a:endParaRPr>
          </a:p>
          <a:p>
            <a:pPr>
              <a:buFontTx/>
              <a:buNone/>
            </a:pPr>
            <a:r>
              <a:rPr lang="en-US" sz="1750" dirty="0" smtClean="0">
                <a:ea typeface="ＭＳ Ｐゴシック" charset="0"/>
              </a:rPr>
              <a:t>Disadvantages:</a:t>
            </a:r>
          </a:p>
          <a:p>
            <a:r>
              <a:rPr lang="en-US" sz="1750" dirty="0" smtClean="0">
                <a:ea typeface="ＭＳ Ｐゴシック" charset="0"/>
              </a:rPr>
              <a:t>Some lenders don’t react favorably when they see wage-earner bankruptcy on a credit report because some people use it to protect their property and pay less of their debt.</a:t>
            </a:r>
          </a:p>
          <a:p>
            <a:pPr>
              <a:buFontTx/>
              <a:buNone/>
            </a:pPr>
            <a:endParaRPr lang="en-US" sz="1750" dirty="0">
              <a:ea typeface="ＭＳ Ｐゴシック" charset="0"/>
            </a:endParaRPr>
          </a:p>
        </p:txBody>
      </p:sp>
    </p:spTree>
    <p:extLst>
      <p:ext uri="{BB962C8B-B14F-4D97-AF65-F5344CB8AC3E}">
        <p14:creationId xmlns:p14="http://schemas.microsoft.com/office/powerpoint/2010/main" val="2373160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572000"/>
          </a:xfrm>
        </p:spPr>
        <p:txBody>
          <a:bodyPr>
            <a:normAutofit lnSpcReduction="10000"/>
          </a:bodyPr>
          <a:lstStyle/>
          <a:p>
            <a:pPr marL="0" indent="0">
              <a:buNone/>
            </a:pPr>
            <a:r>
              <a:rPr lang="en-US" dirty="0" smtClean="0"/>
              <a:t>This is a “Chapter 7” federal bankruptcy. </a:t>
            </a:r>
          </a:p>
          <a:p>
            <a:pPr marL="0" indent="0">
              <a:buNone/>
            </a:pPr>
            <a:endParaRPr lang="en-US" dirty="0"/>
          </a:p>
          <a:p>
            <a:pPr marL="0" indent="0">
              <a:buNone/>
            </a:pPr>
            <a:r>
              <a:rPr lang="en-US" dirty="0" smtClean="0"/>
              <a:t>This is a liquidation bankruptcy that wipes out most of your general unsecured debts like credit cards and medical bills without the need to pay back balances through a repayment plan. It requires debtors to surrender their property to the court, which divides it among the debtor’s creditors in order to erase the debt. </a:t>
            </a:r>
          </a:p>
          <a:p>
            <a:pPr marL="0" indent="0">
              <a:buNone/>
            </a:pPr>
            <a:endParaRPr lang="en-US" dirty="0"/>
          </a:p>
          <a:p>
            <a:pPr marL="0" indent="0">
              <a:buNone/>
            </a:pPr>
            <a:r>
              <a:rPr lang="en-US" dirty="0" smtClean="0"/>
              <a:t>It will stay on your credit record for up to 10 years.</a:t>
            </a:r>
          </a:p>
          <a:p>
            <a:pPr marL="0" indent="0">
              <a:buNone/>
            </a:pPr>
            <a:endParaRPr lang="en-US" dirty="0"/>
          </a:p>
          <a:p>
            <a:pPr marL="0" indent="0">
              <a:buNone/>
            </a:pPr>
            <a:r>
              <a:rPr lang="en-US" dirty="0" smtClean="0"/>
              <a:t>To qualify for Chapter 7 bankruptcy you must meet income requirements. If you make too much money you’ll have to file under Chapter 13 bankruptcy.</a:t>
            </a:r>
            <a:endParaRPr lang="en-US" dirty="0"/>
          </a:p>
        </p:txBody>
      </p:sp>
      <p:sp>
        <p:nvSpPr>
          <p:cNvPr id="3" name="Title 2"/>
          <p:cNvSpPr>
            <a:spLocks noGrp="1"/>
          </p:cNvSpPr>
          <p:nvPr>
            <p:ph type="title"/>
          </p:nvPr>
        </p:nvSpPr>
        <p:spPr/>
        <p:txBody>
          <a:bodyPr/>
          <a:lstStyle/>
          <a:p>
            <a:r>
              <a:rPr lang="en-US" dirty="0" smtClean="0"/>
              <a:t>Straight Bankruptcy</a:t>
            </a:r>
            <a:endParaRPr lang="en-US" dirty="0"/>
          </a:p>
        </p:txBody>
      </p:sp>
    </p:spTree>
    <p:extLst>
      <p:ext uri="{BB962C8B-B14F-4D97-AF65-F5344CB8AC3E}">
        <p14:creationId xmlns:p14="http://schemas.microsoft.com/office/powerpoint/2010/main" val="1423190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066800"/>
            <a:ext cx="7467600" cy="5059363"/>
          </a:xfrm>
        </p:spPr>
        <p:txBody>
          <a:bodyPr>
            <a:normAutofit lnSpcReduction="10000"/>
          </a:bodyPr>
          <a:lstStyle/>
          <a:p>
            <a:pPr marL="0" indent="0">
              <a:buNone/>
            </a:pPr>
            <a:r>
              <a:rPr lang="en-US" dirty="0" smtClean="0"/>
              <a:t>What you may still owe (disadvantages):</a:t>
            </a:r>
          </a:p>
          <a:p>
            <a:r>
              <a:rPr lang="en-US" dirty="0" smtClean="0"/>
              <a:t>Taxes</a:t>
            </a:r>
          </a:p>
          <a:p>
            <a:r>
              <a:rPr lang="en-US" dirty="0" smtClean="0"/>
              <a:t>Child support</a:t>
            </a:r>
          </a:p>
          <a:p>
            <a:r>
              <a:rPr lang="en-US" dirty="0" smtClean="0"/>
              <a:t>Alimony</a:t>
            </a:r>
          </a:p>
          <a:p>
            <a:r>
              <a:rPr lang="en-US" dirty="0" smtClean="0"/>
              <a:t>College loans</a:t>
            </a:r>
          </a:p>
          <a:p>
            <a:r>
              <a:rPr lang="en-US" dirty="0" smtClean="0"/>
              <a:t>Fines</a:t>
            </a:r>
          </a:p>
          <a:p>
            <a:r>
              <a:rPr lang="en-US" dirty="0" smtClean="0"/>
              <a:t>Illegal debts</a:t>
            </a:r>
          </a:p>
          <a:p>
            <a:r>
              <a:rPr lang="en-US" dirty="0" smtClean="0"/>
              <a:t>Co-signer obligations</a:t>
            </a:r>
          </a:p>
          <a:p>
            <a:endParaRPr lang="en-US" dirty="0"/>
          </a:p>
          <a:p>
            <a:pPr marL="0" indent="0">
              <a:buNone/>
            </a:pPr>
            <a:r>
              <a:rPr lang="en-US" dirty="0" smtClean="0"/>
              <a:t>What you no longer owe (advantages):</a:t>
            </a:r>
          </a:p>
          <a:p>
            <a:r>
              <a:rPr lang="en-US" dirty="0" smtClean="0"/>
              <a:t>Retail store charges</a:t>
            </a:r>
          </a:p>
          <a:p>
            <a:r>
              <a:rPr lang="en-US" dirty="0" smtClean="0"/>
              <a:t>Bank credit card charges</a:t>
            </a:r>
          </a:p>
          <a:p>
            <a:r>
              <a:rPr lang="en-US" dirty="0" smtClean="0"/>
              <a:t>Unsecured loans</a:t>
            </a:r>
          </a:p>
          <a:p>
            <a:r>
              <a:rPr lang="en-US" dirty="0" smtClean="0"/>
              <a:t>Unpaid hospital or physician bills</a:t>
            </a:r>
            <a:endParaRPr lang="en-US" dirty="0"/>
          </a:p>
        </p:txBody>
      </p:sp>
    </p:spTree>
    <p:extLst>
      <p:ext uri="{BB962C8B-B14F-4D97-AF65-F5344CB8AC3E}">
        <p14:creationId xmlns:p14="http://schemas.microsoft.com/office/powerpoint/2010/main" val="3957371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In Trouble</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Review Q &amp; A</a:t>
            </a:r>
          </a:p>
        </p:txBody>
      </p:sp>
    </p:spTree>
    <p:extLst>
      <p:ext uri="{BB962C8B-B14F-4D97-AF65-F5344CB8AC3E}">
        <p14:creationId xmlns:p14="http://schemas.microsoft.com/office/powerpoint/2010/main" val="294311131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Financial difficulties are commonly caused by overspending.</a:t>
            </a:r>
            <a:endParaRPr lang="en-US" dirty="0"/>
          </a:p>
        </p:txBody>
      </p:sp>
    </p:spTree>
    <p:extLst>
      <p:ext uri="{BB962C8B-B14F-4D97-AF65-F5344CB8AC3E}">
        <p14:creationId xmlns:p14="http://schemas.microsoft.com/office/powerpoint/2010/main" val="25615611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People with financial difficulties may obtain assistance from the Consumer Credit Counseling Center.</a:t>
            </a:r>
            <a:endParaRPr lang="en-US" dirty="0"/>
          </a:p>
        </p:txBody>
      </p:sp>
    </p:spTree>
    <p:extLst>
      <p:ext uri="{BB962C8B-B14F-4D97-AF65-F5344CB8AC3E}">
        <p14:creationId xmlns:p14="http://schemas.microsoft.com/office/powerpoint/2010/main" val="211875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Debt collectors are usually allowed to call you at home before 8pm.</a:t>
            </a:r>
            <a:endParaRPr lang="en-US" dirty="0"/>
          </a:p>
        </p:txBody>
      </p:sp>
    </p:spTree>
    <p:extLst>
      <p:ext uri="{BB962C8B-B14F-4D97-AF65-F5344CB8AC3E}">
        <p14:creationId xmlns:p14="http://schemas.microsoft.com/office/powerpoint/2010/main" val="39678513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00200"/>
            <a:ext cx="8229600" cy="2819400"/>
          </a:xfrm>
        </p:spPr>
        <p:txBody>
          <a:bodyPr>
            <a:normAutofit fontScale="90000"/>
          </a:bodyPr>
          <a:lstStyle/>
          <a:p>
            <a:r>
              <a:rPr lang="en-US" dirty="0" smtClean="0"/>
              <a:t>A common cause of financial difficulties is:</a:t>
            </a:r>
            <a:br>
              <a:rPr lang="en-US" dirty="0" smtClean="0"/>
            </a:br>
            <a:r>
              <a:rPr lang="en-US" dirty="0"/>
              <a:t/>
            </a:r>
            <a:br>
              <a:rPr lang="en-US" dirty="0"/>
            </a:br>
            <a:r>
              <a:rPr lang="en-US" i="0" dirty="0" smtClean="0"/>
              <a:t>A. poor money management habits</a:t>
            </a:r>
            <a:br>
              <a:rPr lang="en-US" i="0" dirty="0" smtClean="0"/>
            </a:br>
            <a:r>
              <a:rPr lang="en-US" i="0" dirty="0" smtClean="0"/>
              <a:t>B. a need for additional career training</a:t>
            </a:r>
            <a:br>
              <a:rPr lang="en-US" i="0" dirty="0" smtClean="0"/>
            </a:br>
            <a:r>
              <a:rPr lang="en-US" i="0" dirty="0" smtClean="0"/>
              <a:t>C. preparing your tax return late</a:t>
            </a:r>
            <a:br>
              <a:rPr lang="en-US" i="0" dirty="0" smtClean="0"/>
            </a:br>
            <a:r>
              <a:rPr lang="en-US" i="0" dirty="0" smtClean="0"/>
              <a:t>D. not having enough life insurance</a:t>
            </a:r>
            <a:endParaRPr lang="en-US" i="0" dirty="0"/>
          </a:p>
        </p:txBody>
      </p:sp>
      <p:sp>
        <p:nvSpPr>
          <p:cNvPr id="6" name="Text Placeholder 2"/>
          <p:cNvSpPr>
            <a:spLocks noGrp="1"/>
          </p:cNvSpPr>
          <p:nvPr>
            <p:ph type="body" sz="quarter" idx="14"/>
          </p:nvPr>
        </p:nvSpPr>
        <p:spPr>
          <a:xfrm>
            <a:off x="3505200" y="4114800"/>
            <a:ext cx="1926555" cy="2438400"/>
          </a:xfrm>
        </p:spPr>
        <p:txBody>
          <a:bodyPr>
            <a:normAutofit/>
          </a:bodyPr>
          <a:lstStyle/>
          <a:p>
            <a:pPr marL="0" indent="0"/>
            <a:r>
              <a:rPr lang="en-US" dirty="0" smtClean="0">
                <a:solidFill>
                  <a:srgbClr val="FF6600"/>
                </a:solidFill>
                <a:effectLst>
                  <a:reflection blurRad="12700" stA="25000" endPos="55000" dist="5000" dir="5400000" sy="-100000" algn="bl" rotWithShape="0"/>
                </a:effectLst>
              </a:rPr>
              <a:t>A.</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276008015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00200"/>
            <a:ext cx="8229600" cy="2819400"/>
          </a:xfrm>
        </p:spPr>
        <p:txBody>
          <a:bodyPr>
            <a:normAutofit fontScale="90000"/>
          </a:bodyPr>
          <a:lstStyle/>
          <a:p>
            <a:r>
              <a:rPr lang="en-US" dirty="0" smtClean="0"/>
              <a:t>Bankruptcy refers to the process of:</a:t>
            </a:r>
            <a:br>
              <a:rPr lang="en-US" dirty="0" smtClean="0"/>
            </a:br>
            <a:r>
              <a:rPr lang="en-US" dirty="0"/>
              <a:t/>
            </a:r>
            <a:br>
              <a:rPr lang="en-US" dirty="0"/>
            </a:br>
            <a:r>
              <a:rPr lang="en-US" i="0" dirty="0" smtClean="0"/>
              <a:t>A. obtaining permission to be late with credit payments</a:t>
            </a:r>
            <a:br>
              <a:rPr lang="en-US" i="0" dirty="0" smtClean="0"/>
            </a:br>
            <a:r>
              <a:rPr lang="en-US" i="0" dirty="0" smtClean="0"/>
              <a:t>B. obtaining assistance from a credit counseling service</a:t>
            </a:r>
            <a:br>
              <a:rPr lang="en-US" i="0" dirty="0" smtClean="0"/>
            </a:br>
            <a:r>
              <a:rPr lang="en-US" i="0" dirty="0" smtClean="0"/>
              <a:t>C. using court action to reduce or eliminate your debts</a:t>
            </a:r>
            <a:br>
              <a:rPr lang="en-US" i="0" dirty="0" smtClean="0"/>
            </a:br>
            <a:r>
              <a:rPr lang="en-US" i="0" dirty="0" smtClean="0"/>
              <a:t>D. using court action to have payments owed deducted from your paycheck</a:t>
            </a:r>
            <a:endParaRPr lang="en-US" i="0" dirty="0"/>
          </a:p>
        </p:txBody>
      </p:sp>
      <p:sp>
        <p:nvSpPr>
          <p:cNvPr id="6" name="Text Placeholder 2"/>
          <p:cNvSpPr>
            <a:spLocks noGrp="1"/>
          </p:cNvSpPr>
          <p:nvPr>
            <p:ph type="body" sz="quarter" idx="14"/>
          </p:nvPr>
        </p:nvSpPr>
        <p:spPr>
          <a:xfrm>
            <a:off x="3505200" y="4724400"/>
            <a:ext cx="1926555" cy="2438400"/>
          </a:xfrm>
        </p:spPr>
        <p:txBody>
          <a:bodyPr>
            <a:normAutofit/>
          </a:bodyPr>
          <a:lstStyle/>
          <a:p>
            <a:pPr marL="0" indent="0"/>
            <a:r>
              <a:rPr lang="en-US" dirty="0">
                <a:solidFill>
                  <a:srgbClr val="FF6600"/>
                </a:solidFill>
                <a:effectLst>
                  <a:reflection blurRad="12700" stA="25000" endPos="55000" dist="5000" dir="5400000" sy="-100000" algn="bl" rotWithShape="0"/>
                </a:effectLst>
              </a:rPr>
              <a:t>C</a:t>
            </a:r>
            <a:r>
              <a:rPr lang="en-US" dirty="0" smtClean="0">
                <a:solidFill>
                  <a:srgbClr val="FF6600"/>
                </a:solidFill>
                <a:effectLst>
                  <a:reflection blurRad="12700" stA="25000" endPos="55000" dist="5000" dir="5400000" sy="-100000" algn="bl" rotWithShape="0"/>
                </a:effectLst>
              </a:rPr>
              <a:t>.</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216182054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1796561" y="838200"/>
            <a:ext cx="69664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lang="en-US" sz="4800" dirty="0" smtClean="0">
                <a:gradFill flip="none" rotWithShape="1">
                  <a:gsLst>
                    <a:gs pos="50000">
                      <a:srgbClr val="FF6600"/>
                    </a:gs>
                    <a:gs pos="100000">
                      <a:schemeClr val="accent4">
                        <a:lumMod val="60000"/>
                        <a:lumOff val="40000"/>
                      </a:schemeClr>
                    </a:gs>
                  </a:gsLst>
                  <a:lin ang="16080000" scaled="0"/>
                  <a:tileRect/>
                </a:gradFill>
                <a:effectLst/>
              </a:rPr>
              <a:t>You Have Completed</a:t>
            </a:r>
            <a:br>
              <a:rPr lang="en-US" sz="4800" dirty="0" smtClean="0">
                <a:gradFill flip="none" rotWithShape="1">
                  <a:gsLst>
                    <a:gs pos="50000">
                      <a:srgbClr val="FF6600"/>
                    </a:gs>
                    <a:gs pos="100000">
                      <a:schemeClr val="accent4">
                        <a:lumMod val="60000"/>
                        <a:lumOff val="40000"/>
                      </a:schemeClr>
                    </a:gs>
                  </a:gsLst>
                  <a:lin ang="16080000" scaled="0"/>
                  <a:tileRect/>
                </a:gradFill>
                <a:effectLst/>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In Trouble:</a:t>
            </a:r>
            <a:br>
              <a:rPr lang="en-US" sz="3200" noProof="0" dirty="0" smtClean="0">
                <a:gradFill flip="none" rotWithShape="1">
                  <a:gsLst>
                    <a:gs pos="50000">
                      <a:srgbClr val="FF6600"/>
                    </a:gs>
                    <a:gs pos="100000">
                      <a:schemeClr val="accent4">
                        <a:lumMod val="60000"/>
                        <a:lumOff val="40000"/>
                      </a:schemeClr>
                    </a:gs>
                  </a:gsLst>
                  <a:lin ang="16080000" scaled="0"/>
                  <a:tileRect/>
                </a:gradFill>
                <a:effectLst/>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F</a:t>
            </a:r>
            <a:r>
              <a:rPr lang="en-US" sz="3200" dirty="0" err="1" smtClean="0">
                <a:gradFill flip="none" rotWithShape="1">
                  <a:gsLst>
                    <a:gs pos="50000">
                      <a:srgbClr val="FF6600"/>
                    </a:gs>
                    <a:gs pos="100000">
                      <a:schemeClr val="accent4">
                        <a:lumMod val="60000"/>
                        <a:lumOff val="40000"/>
                      </a:schemeClr>
                    </a:gs>
                  </a:gsLst>
                  <a:lin ang="16080000" scaled="0"/>
                  <a:tileRect/>
                </a:gradFill>
                <a:effectLst/>
              </a:rPr>
              <a:t>inancial</a:t>
            </a:r>
            <a:r>
              <a:rPr lang="en-US" sz="3200" dirty="0" smtClean="0">
                <a:gradFill flip="none" rotWithShape="1">
                  <a:gsLst>
                    <a:gs pos="50000">
                      <a:srgbClr val="FF6600"/>
                    </a:gs>
                    <a:gs pos="100000">
                      <a:schemeClr val="accent4">
                        <a:lumMod val="60000"/>
                        <a:lumOff val="40000"/>
                      </a:schemeClr>
                    </a:gs>
                  </a:gsLst>
                  <a:lin ang="16080000" scaled="0"/>
                  <a:tileRect/>
                </a:gradFill>
                <a:effectLst/>
              </a:rPr>
              <a:t> Literacy </a:t>
            </a:r>
            <a:br>
              <a:rPr lang="en-US" sz="3200" dirty="0" smtClean="0">
                <a:gradFill flip="none" rotWithShape="1">
                  <a:gsLst>
                    <a:gs pos="50000">
                      <a:srgbClr val="FF6600"/>
                    </a:gs>
                    <a:gs pos="100000">
                      <a:schemeClr val="accent4">
                        <a:lumMod val="60000"/>
                        <a:lumOff val="40000"/>
                      </a:schemeClr>
                    </a:gs>
                  </a:gsLst>
                  <a:lin ang="16080000" scaled="0"/>
                  <a:tileRect/>
                </a:gradFill>
                <a:effectLst/>
              </a:rPr>
            </a:br>
            <a:r>
              <a:rPr lang="en-US" sz="3200" smtClean="0">
                <a:gradFill flip="none" rotWithShape="1">
                  <a:gsLst>
                    <a:gs pos="50000">
                      <a:srgbClr val="FF6600"/>
                    </a:gs>
                    <a:gs pos="100000">
                      <a:schemeClr val="accent4">
                        <a:lumMod val="60000"/>
                        <a:lumOff val="40000"/>
                      </a:schemeClr>
                    </a:gs>
                  </a:gsLst>
                  <a:lin ang="16080000" scaled="0"/>
                  <a:tileRect/>
                </a:gradFill>
                <a:effectLst/>
              </a:rPr>
              <a:t>Lesson #8</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4160944181"/>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 Show">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 Show.potx</Template>
  <TotalTime>0</TotalTime>
  <Words>1675</Words>
  <Application>Microsoft Macintosh PowerPoint</Application>
  <PresentationFormat>On-screen Show (4:3)</PresentationFormat>
  <Paragraphs>201</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Quiz Show</vt:lpstr>
      <vt:lpstr>In Trouble Financial Literacy Lesson #8 </vt:lpstr>
      <vt:lpstr>Overview</vt:lpstr>
      <vt:lpstr>Goal of Lesson</vt:lpstr>
      <vt:lpstr>Why Consumers Don’t Pay</vt:lpstr>
      <vt:lpstr>Warning Signs of Financial Trouble</vt:lpstr>
      <vt:lpstr>Scenarios of Trouble</vt:lpstr>
      <vt:lpstr>First Steps to Take if You Can’t Pay Your Bills</vt:lpstr>
      <vt:lpstr>Credit Counseling</vt:lpstr>
      <vt:lpstr>How to Consolidate Your Debts</vt:lpstr>
      <vt:lpstr>Fair Debt Consolidation Practices</vt:lpstr>
      <vt:lpstr>FAQs About the FDCPA</vt:lpstr>
      <vt:lpstr>PowerPoint Presentation</vt:lpstr>
      <vt:lpstr>PowerPoint Presentation</vt:lpstr>
      <vt:lpstr>PowerPoint Presentation</vt:lpstr>
      <vt:lpstr>PowerPoint Presentation</vt:lpstr>
      <vt:lpstr>Wage Garnishment</vt:lpstr>
      <vt:lpstr>Wage Assignment and Wage Attachment</vt:lpstr>
      <vt:lpstr>Car Repossession</vt:lpstr>
      <vt:lpstr>Wage-Earned Bankruptcy</vt:lpstr>
      <vt:lpstr>PowerPoint Presentation</vt:lpstr>
      <vt:lpstr>Straight Bankruptcy</vt:lpstr>
      <vt:lpstr>PowerPoint Presentation</vt:lpstr>
      <vt:lpstr>In Trouble Review Q &amp; A</vt:lpstr>
      <vt:lpstr>Financial difficulties are commonly caused by overspending.</vt:lpstr>
      <vt:lpstr>People with financial difficulties may obtain assistance from the Consumer Credit Counseling Center.</vt:lpstr>
      <vt:lpstr>Debt collectors are usually allowed to call you at home before 8pm.</vt:lpstr>
      <vt:lpstr>A common cause of financial difficulties is:  A. poor money management habits B. a need for additional career training C. preparing your tax return late D. not having enough life insurance</vt:lpstr>
      <vt:lpstr>Bankruptcy refers to the process of:  A. obtaining permission to be late with credit payments B. obtaining assistance from a credit counseling service C. using court action to reduce or eliminate your debts D. using court action to have payments owed deducted from your paycheck</vt:lpstr>
      <vt:lpstr>You Have Completed In Trouble: Financial Literacy  Lesson #8</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2010-04-19T20:49:56Z</dcterms:created>
  <dcterms:modified xsi:type="dcterms:W3CDTF">2020-06-23T10:59:04Z</dcterms:modified>
</cp:coreProperties>
</file>